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76" r:id="rId2"/>
    <p:sldId id="377" r:id="rId3"/>
    <p:sldId id="384" r:id="rId4"/>
  </p:sldIdLst>
  <p:sldSz cx="9144000" cy="6858000" type="screen4x3"/>
  <p:notesSz cx="6772275" cy="99028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4624" autoAdjust="0"/>
  </p:normalViewPr>
  <p:slideViewPr>
    <p:cSldViewPr>
      <p:cViewPr varScale="1">
        <p:scale>
          <a:sx n="73" d="100"/>
          <a:sy n="73" d="100"/>
        </p:scale>
        <p:origin x="-17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2350D6C9-704D-4378-BBEE-0AE5284FD6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5288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35400" y="0"/>
            <a:ext cx="2935288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3B6CF-B0D5-4135-A357-5DC91D04CD05}" type="datetimeFigureOut">
              <a:rPr lang="en-IN" smtClean="0"/>
              <a:t>15-09-2016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2950"/>
            <a:ext cx="4949825" cy="3713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7863" y="4703763"/>
            <a:ext cx="5416550" cy="4456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5938"/>
            <a:ext cx="2935288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35400" y="9405938"/>
            <a:ext cx="2935288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20EB5-E0D7-4394-94CC-9CF4D6F39A2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20EB5-E0D7-4394-94CC-9CF4D6F39A25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20EB5-E0D7-4394-94CC-9CF4D6F39A25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20EB5-E0D7-4394-94CC-9CF4D6F39A25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B6053-B72B-4211-B87C-A80F06C0FA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45144-ECDB-40B0-86C5-7C36489CED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75038-0DFC-49FC-9921-4D864A902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708C2-31BC-4D11-8B9C-C3BE8B87E3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A7914-ED21-4BE7-8DD3-6454165DC3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95F94-09AB-499E-9958-35195284B9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AA6CB-CE64-498C-A2E5-3B437066C9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D3DF7-23FA-409C-84F6-6274C5303E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897C8C-7263-4CED-AB20-5975173A72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72E9-DE76-4990-826A-6154CD5A4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31682-F303-419D-B035-538829CC38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fld id="{A7CF186D-1A1E-4D07-A770-1FB0292A35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685800"/>
          </a:xfrm>
        </p:spPr>
        <p:txBody>
          <a:bodyPr/>
          <a:lstStyle/>
          <a:p>
            <a:r>
              <a:rPr lang="en-US" sz="3600" b="1" smtClean="0"/>
              <a:t>Sums and Direct Sums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915400" cy="6096000"/>
          </a:xfrm>
        </p:spPr>
        <p:txBody>
          <a:bodyPr/>
          <a:lstStyle/>
          <a:p>
            <a:pPr marL="0" indent="-457200">
              <a:spcBef>
                <a:spcPct val="0"/>
              </a:spcBef>
              <a:buSzPct val="75000"/>
            </a:pPr>
            <a:r>
              <a:rPr lang="en-US" sz="2400" b="1" dirty="0" smtClean="0"/>
              <a:t>Definition: </a:t>
            </a:r>
            <a:r>
              <a:rPr lang="en-US" sz="2400" dirty="0" smtClean="0"/>
              <a:t>Let U and W be subspaces of the vector space V. Then the sum of U and W, U + W = {</a:t>
            </a:r>
            <a:r>
              <a:rPr lang="en-US" sz="2400" b="1" dirty="0" smtClean="0"/>
              <a:t>u</a:t>
            </a:r>
            <a:r>
              <a:rPr lang="en-US" sz="2400" dirty="0" smtClean="0"/>
              <a:t> + </a:t>
            </a:r>
            <a:r>
              <a:rPr lang="en-US" sz="2400" b="1" dirty="0" smtClean="0"/>
              <a:t>w</a:t>
            </a:r>
            <a:r>
              <a:rPr lang="en-US" sz="2400" dirty="0" smtClean="0"/>
              <a:t>: </a:t>
            </a:r>
            <a:r>
              <a:rPr lang="en-US" sz="2400" b="1" dirty="0" smtClean="0"/>
              <a:t>u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 U, </a:t>
            </a:r>
            <a:r>
              <a:rPr lang="en-US" sz="2400" b="1" dirty="0" smtClean="0">
                <a:sym typeface="Symbol" pitchFamily="18" charset="2"/>
              </a:rPr>
              <a:t>w</a:t>
            </a:r>
            <a:r>
              <a:rPr lang="en-US" sz="2400" dirty="0" smtClean="0">
                <a:sym typeface="Symbol" pitchFamily="18" charset="2"/>
              </a:rPr>
              <a:t> </a:t>
            </a:r>
            <a:r>
              <a:rPr lang="en-US" sz="2400" dirty="0" smtClean="0"/>
              <a:t> W}. It is easy to see that U + W is a subspace of V. In fact, U + W is the smallest subspace of V containing U and W. </a:t>
            </a:r>
          </a:p>
          <a:p>
            <a:pPr marL="0" indent="-457200">
              <a:spcBef>
                <a:spcPct val="0"/>
              </a:spcBef>
              <a:buSzPct val="75000"/>
            </a:pPr>
            <a:r>
              <a:rPr lang="en-US" sz="2400" b="1" dirty="0" smtClean="0"/>
              <a:t>Definition: </a:t>
            </a:r>
            <a:r>
              <a:rPr lang="en-US" sz="2400" dirty="0" smtClean="0"/>
              <a:t>V is said to be the</a:t>
            </a:r>
            <a:r>
              <a:rPr lang="en-US" sz="2400" b="1" dirty="0" smtClean="0"/>
              <a:t> direct sum </a:t>
            </a:r>
            <a:r>
              <a:rPr lang="en-US" sz="2400" dirty="0" smtClean="0"/>
              <a:t>of the subspaces U and W if every vector </a:t>
            </a:r>
            <a:r>
              <a:rPr lang="en-US" sz="2400" b="1" dirty="0" smtClean="0"/>
              <a:t>v </a:t>
            </a:r>
            <a:r>
              <a:rPr lang="en-US" sz="2400" dirty="0" smtClean="0">
                <a:sym typeface="Symbol" pitchFamily="18" charset="2"/>
              </a:rPr>
              <a:t> V is </a:t>
            </a:r>
            <a:r>
              <a:rPr lang="en-US" sz="2400" b="1" u="sng" dirty="0" smtClean="0">
                <a:sym typeface="Symbol" pitchFamily="18" charset="2"/>
              </a:rPr>
              <a:t>uniquely</a:t>
            </a:r>
            <a:r>
              <a:rPr lang="en-US" sz="2400" dirty="0" smtClean="0">
                <a:sym typeface="Symbol" pitchFamily="18" charset="2"/>
              </a:rPr>
              <a:t> expressible in the form </a:t>
            </a:r>
          </a:p>
          <a:p>
            <a:pPr marL="0" indent="-457200">
              <a:spcBef>
                <a:spcPct val="0"/>
              </a:spcBef>
              <a:buSzPct val="75000"/>
              <a:buFontTx/>
              <a:buNone/>
            </a:pPr>
            <a:r>
              <a:rPr lang="en-US" sz="2400" b="1" dirty="0" smtClean="0">
                <a:sym typeface="Symbol" pitchFamily="18" charset="2"/>
              </a:rPr>
              <a:t>	v</a:t>
            </a:r>
            <a:r>
              <a:rPr lang="en-US" sz="2400" dirty="0" smtClean="0">
                <a:sym typeface="Symbol" pitchFamily="18" charset="2"/>
              </a:rPr>
              <a:t> = </a:t>
            </a:r>
            <a:r>
              <a:rPr lang="en-US" sz="2400" b="1" dirty="0" smtClean="0"/>
              <a:t>u</a:t>
            </a:r>
            <a:r>
              <a:rPr lang="en-US" sz="2400" dirty="0" smtClean="0"/>
              <a:t> + </a:t>
            </a:r>
            <a:r>
              <a:rPr lang="en-US" sz="2400" b="1" dirty="0" smtClean="0"/>
              <a:t>w</a:t>
            </a:r>
            <a:r>
              <a:rPr lang="en-US" sz="2400" dirty="0" smtClean="0"/>
              <a:t>, where </a:t>
            </a:r>
            <a:r>
              <a:rPr lang="en-US" sz="2400" b="1" dirty="0" smtClean="0"/>
              <a:t>u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 U, </a:t>
            </a:r>
            <a:r>
              <a:rPr lang="en-US" sz="2400" b="1" dirty="0" smtClean="0">
                <a:sym typeface="Symbol" pitchFamily="18" charset="2"/>
              </a:rPr>
              <a:t>w</a:t>
            </a:r>
            <a:r>
              <a:rPr lang="en-US" sz="2400" dirty="0" smtClean="0">
                <a:sym typeface="Symbol" pitchFamily="18" charset="2"/>
              </a:rPr>
              <a:t> </a:t>
            </a:r>
            <a:r>
              <a:rPr lang="en-US" sz="2400" dirty="0" smtClean="0"/>
              <a:t> W. We shall use the notation </a:t>
            </a:r>
          </a:p>
          <a:p>
            <a:pPr marL="0" indent="-457200">
              <a:spcBef>
                <a:spcPct val="0"/>
              </a:spcBef>
              <a:buSzPct val="75000"/>
              <a:buFontTx/>
              <a:buNone/>
            </a:pPr>
            <a:r>
              <a:rPr lang="en-US" sz="2400" dirty="0" smtClean="0"/>
              <a:t>	V = </a:t>
            </a:r>
            <a:r>
              <a:rPr lang="en-US" sz="2400" dirty="0" smtClean="0">
                <a:sym typeface="Symbol" pitchFamily="18" charset="2"/>
              </a:rPr>
              <a:t>U  W to indicate that V is the direct sum of U and W. </a:t>
            </a:r>
          </a:p>
          <a:p>
            <a:pPr marL="0" indent="-457200">
              <a:spcBef>
                <a:spcPct val="0"/>
              </a:spcBef>
              <a:buSzPct val="75000"/>
            </a:pPr>
            <a:r>
              <a:rPr lang="en-US" sz="2400" b="1" dirty="0" smtClean="0"/>
              <a:t>Proposition 19</a:t>
            </a:r>
            <a:r>
              <a:rPr lang="en-US" sz="2400" dirty="0" smtClean="0"/>
              <a:t>: If U and W are subspaces of the vector space V, then V = </a:t>
            </a:r>
            <a:r>
              <a:rPr lang="en-US" sz="2400" dirty="0" smtClean="0">
                <a:sym typeface="Symbol" pitchFamily="18" charset="2"/>
              </a:rPr>
              <a:t>U  W  if and only if V = U + W and U  W = {</a:t>
            </a:r>
            <a:r>
              <a:rPr lang="en-US" sz="2400" b="1" dirty="0" smtClean="0">
                <a:sym typeface="Symbol" pitchFamily="18" charset="2"/>
              </a:rPr>
              <a:t>0</a:t>
            </a:r>
            <a:r>
              <a:rPr lang="en-US" sz="2400" dirty="0" smtClean="0">
                <a:sym typeface="Symbol" pitchFamily="18" charset="2"/>
              </a:rPr>
              <a:t>}.</a:t>
            </a:r>
          </a:p>
          <a:p>
            <a:pPr marL="0" indent="-457200">
              <a:spcBef>
                <a:spcPct val="0"/>
              </a:spcBef>
              <a:buSzPct val="75000"/>
            </a:pPr>
            <a:r>
              <a:rPr lang="en-US" sz="2400" dirty="0" smtClean="0">
                <a:sym typeface="Symbol" pitchFamily="18" charset="2"/>
              </a:rPr>
              <a:t>Proof: Left as an exercise.</a:t>
            </a:r>
          </a:p>
          <a:p>
            <a:pPr marL="0" indent="-457200">
              <a:spcBef>
                <a:spcPct val="0"/>
              </a:spcBef>
              <a:buSzPct val="75000"/>
            </a:pPr>
            <a:r>
              <a:rPr lang="en-US" sz="2400" dirty="0" smtClean="0">
                <a:sym typeface="Symbol" pitchFamily="18" charset="2"/>
              </a:rPr>
              <a:t>Remark: In some books, direct sum is defined as in Proposition 19, and then our definition is derived as a proposition. </a:t>
            </a:r>
          </a:p>
          <a:p>
            <a:pPr marL="0" indent="-457200">
              <a:spcBef>
                <a:spcPct val="0"/>
              </a:spcBef>
              <a:buSzPct val="75000"/>
            </a:pPr>
            <a:r>
              <a:rPr lang="en-US" sz="2400" dirty="0" smtClean="0">
                <a:sym typeface="Symbol" pitchFamily="18" charset="2"/>
              </a:rPr>
              <a:t>Remark: The subspace W in the above is often referred to as a </a:t>
            </a:r>
            <a:r>
              <a:rPr lang="en-US" sz="2400" b="1" dirty="0" smtClean="0">
                <a:sym typeface="Symbol" pitchFamily="18" charset="2"/>
              </a:rPr>
              <a:t>complement</a:t>
            </a:r>
            <a:r>
              <a:rPr lang="en-US" sz="2400" dirty="0" smtClean="0">
                <a:sym typeface="Symbol" pitchFamily="18" charset="2"/>
              </a:rPr>
              <a:t> or </a:t>
            </a:r>
            <a:r>
              <a:rPr lang="en-US" sz="2400" b="1" dirty="0" smtClean="0">
                <a:sym typeface="Symbol" pitchFamily="18" charset="2"/>
              </a:rPr>
              <a:t>complementary</a:t>
            </a:r>
            <a:r>
              <a:rPr lang="en-US" sz="2400" dirty="0" smtClean="0">
                <a:sym typeface="Symbol" pitchFamily="18" charset="2"/>
              </a:rPr>
              <a:t> subspace of  U. It should be noted that there is nothing unique about complementary subspaces. </a:t>
            </a:r>
          </a:p>
          <a:p>
            <a:pPr marL="0" indent="-457200">
              <a:spcBef>
                <a:spcPct val="0"/>
              </a:spcBef>
              <a:buSzPct val="75000"/>
            </a:pPr>
            <a:endParaRPr lang="en-US" sz="2400" dirty="0" smtClean="0">
              <a:sym typeface="Symbol" pitchFamily="18" charset="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620000" cy="685800"/>
          </a:xfrm>
        </p:spPr>
        <p:txBody>
          <a:bodyPr/>
          <a:lstStyle/>
          <a:p>
            <a:r>
              <a:rPr lang="en-US" sz="3600" b="1" smtClean="0"/>
              <a:t>Dimension of the Sum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915400" cy="5638800"/>
          </a:xfrm>
        </p:spPr>
        <p:txBody>
          <a:bodyPr/>
          <a:lstStyle/>
          <a:p>
            <a:pPr marL="609600" indent="-609600">
              <a:lnSpc>
                <a:spcPct val="115000"/>
              </a:lnSpc>
              <a:buSzPct val="75000"/>
            </a:pPr>
            <a:r>
              <a:rPr lang="en-US" sz="2800" b="1" smtClean="0"/>
              <a:t>Proposition 20</a:t>
            </a:r>
            <a:r>
              <a:rPr lang="en-US" sz="2800" smtClean="0"/>
              <a:t>: If U and W are finite-dimensional subspaces of the vector space V, then </a:t>
            </a:r>
          </a:p>
          <a:p>
            <a:pPr marL="609600" indent="-609600">
              <a:lnSpc>
                <a:spcPct val="115000"/>
              </a:lnSpc>
              <a:buSzPct val="75000"/>
              <a:buFontTx/>
              <a:buNone/>
            </a:pPr>
            <a:r>
              <a:rPr lang="en-US" sz="2800" smtClean="0"/>
              <a:t>	dim (U + W) = dim U + dim W </a:t>
            </a:r>
            <a:r>
              <a:rPr lang="en-US" sz="2800" smtClean="0">
                <a:sym typeface="Symbol" pitchFamily="18" charset="2"/>
              </a:rPr>
              <a:t> dim (U  W).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800" b="1" smtClean="0"/>
              <a:t>Corollary to Proposition 20</a:t>
            </a:r>
            <a:r>
              <a:rPr lang="en-US" sz="2800" smtClean="0"/>
              <a:t>: If V is the direct sum of the finite dimensional subspaces U and W, then </a:t>
            </a:r>
          </a:p>
          <a:p>
            <a:pPr marL="609600" indent="-609600">
              <a:lnSpc>
                <a:spcPct val="115000"/>
              </a:lnSpc>
              <a:buSzPct val="75000"/>
              <a:buFontTx/>
              <a:buNone/>
            </a:pPr>
            <a:r>
              <a:rPr lang="en-US" sz="2800" smtClean="0"/>
              <a:t>	dim V = dim (</a:t>
            </a:r>
            <a:r>
              <a:rPr lang="en-US" sz="2800" smtClean="0">
                <a:sym typeface="Symbol" pitchFamily="18" charset="2"/>
              </a:rPr>
              <a:t>U  W) = dim U + dim W.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800" b="1" smtClean="0">
                <a:sym typeface="Symbol" pitchFamily="18" charset="2"/>
              </a:rPr>
              <a:t>Remark: </a:t>
            </a:r>
            <a:r>
              <a:rPr lang="en-US" sz="2800" smtClean="0">
                <a:sym typeface="Symbol" pitchFamily="18" charset="2"/>
              </a:rPr>
              <a:t>The above result is the analogue for finite-dimensional vector spaces of the familiar result about the cardinality of the union of finite sets. </a:t>
            </a:r>
            <a:endParaRPr lang="en-US" sz="2800" b="1" smtClean="0">
              <a:sym typeface="Symbol" pitchFamily="18" charset="2"/>
            </a:endParaRPr>
          </a:p>
          <a:p>
            <a:pPr marL="609600" indent="-609600">
              <a:lnSpc>
                <a:spcPct val="115000"/>
              </a:lnSpc>
              <a:buSzPct val="75000"/>
              <a:buFontTx/>
              <a:buNone/>
            </a:pPr>
            <a:r>
              <a:rPr lang="en-US" sz="2800" smtClean="0"/>
              <a:t> 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smtClean="0"/>
              <a:t>Quick Summary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r>
              <a:rPr lang="en-US" sz="2800" smtClean="0"/>
              <a:t>Concepts: span, linear dependence/independence, basis, dimension</a:t>
            </a:r>
          </a:p>
          <a:p>
            <a:r>
              <a:rPr lang="en-US" sz="2800" smtClean="0"/>
              <a:t>If V is a finite-dimensional space, U, W subspaces: </a:t>
            </a:r>
          </a:p>
          <a:p>
            <a:pPr lvl="1"/>
            <a:r>
              <a:rPr lang="en-US" sz="2400" smtClean="0"/>
              <a:t>|any l.i. set| </a:t>
            </a:r>
            <a:r>
              <a:rPr lang="en-US" sz="2400" smtClean="0">
                <a:sym typeface="Symbol" pitchFamily="18" charset="2"/>
              </a:rPr>
              <a:t> |any spanning set|  (</a:t>
            </a:r>
            <a:r>
              <a:rPr lang="en-US" sz="2400" i="1" smtClean="0">
                <a:sym typeface="Symbol" pitchFamily="18" charset="2"/>
              </a:rPr>
              <a:t>Prop 12</a:t>
            </a:r>
            <a:r>
              <a:rPr lang="en-US" sz="2400" smtClean="0">
                <a:sym typeface="Symbol" pitchFamily="18" charset="2"/>
              </a:rPr>
              <a:t>)</a:t>
            </a:r>
          </a:p>
          <a:p>
            <a:pPr lvl="1"/>
            <a:r>
              <a:rPr lang="en-US" sz="2400" smtClean="0">
                <a:sym typeface="Symbol" pitchFamily="18" charset="2"/>
              </a:rPr>
              <a:t>Any two bases have the same number of vectors = dimension of the space (</a:t>
            </a:r>
            <a:r>
              <a:rPr lang="en-US" sz="2400" i="1" smtClean="0">
                <a:sym typeface="Symbol" pitchFamily="18" charset="2"/>
              </a:rPr>
              <a:t>Prop 13</a:t>
            </a:r>
            <a:r>
              <a:rPr lang="en-US" sz="2400" smtClean="0">
                <a:sym typeface="Symbol" pitchFamily="18" charset="2"/>
              </a:rPr>
              <a:t>)</a:t>
            </a:r>
          </a:p>
          <a:p>
            <a:pPr lvl="1"/>
            <a:r>
              <a:rPr lang="en-US" sz="2400" smtClean="0">
                <a:sym typeface="Symbol" pitchFamily="18" charset="2"/>
              </a:rPr>
              <a:t>Any l.i. set can be expanded to a basis (</a:t>
            </a:r>
            <a:r>
              <a:rPr lang="en-US" sz="2400" i="1" smtClean="0">
                <a:sym typeface="Symbol" pitchFamily="18" charset="2"/>
              </a:rPr>
              <a:t>Prop 15</a:t>
            </a:r>
            <a:r>
              <a:rPr lang="en-US" sz="2400" smtClean="0">
                <a:sym typeface="Symbol" pitchFamily="18" charset="2"/>
              </a:rPr>
              <a:t>)</a:t>
            </a:r>
          </a:p>
          <a:p>
            <a:pPr lvl="1"/>
            <a:r>
              <a:rPr lang="en-US" sz="2400" smtClean="0">
                <a:sym typeface="Symbol" pitchFamily="18" charset="2"/>
              </a:rPr>
              <a:t>Any spanning set can be contracted to a basis (</a:t>
            </a:r>
            <a:r>
              <a:rPr lang="en-US" sz="2400" i="1" smtClean="0">
                <a:sym typeface="Symbol" pitchFamily="18" charset="2"/>
              </a:rPr>
              <a:t>Prop 16</a:t>
            </a:r>
            <a:r>
              <a:rPr lang="en-US" sz="2400" smtClean="0">
                <a:sym typeface="Symbol" pitchFamily="18" charset="2"/>
              </a:rPr>
              <a:t>)</a:t>
            </a:r>
          </a:p>
          <a:p>
            <a:pPr lvl="1"/>
            <a:r>
              <a:rPr lang="en-US" sz="2400" smtClean="0">
                <a:sym typeface="Symbol" pitchFamily="18" charset="2"/>
              </a:rPr>
              <a:t>If U is a proper subspace, then 0 &lt; dim U &lt; dim V (</a:t>
            </a:r>
            <a:r>
              <a:rPr lang="en-US" sz="2400" i="1" smtClean="0">
                <a:sym typeface="Symbol" pitchFamily="18" charset="2"/>
              </a:rPr>
              <a:t>Prop 18</a:t>
            </a:r>
            <a:r>
              <a:rPr lang="en-US" sz="2400" smtClean="0">
                <a:sym typeface="Symbol" pitchFamily="18" charset="2"/>
              </a:rPr>
              <a:t>)</a:t>
            </a:r>
          </a:p>
          <a:p>
            <a:pPr lvl="1"/>
            <a:r>
              <a:rPr lang="en-US" sz="2400" smtClean="0">
                <a:sym typeface="Symbol" pitchFamily="18" charset="2"/>
              </a:rPr>
              <a:t>dim (U + W) = dim (U) + dim (W)  dim (UW) (</a:t>
            </a:r>
            <a:r>
              <a:rPr lang="en-US" sz="2400" i="1" smtClean="0">
                <a:sym typeface="Symbol" pitchFamily="18" charset="2"/>
              </a:rPr>
              <a:t>Prop 20</a:t>
            </a:r>
            <a:r>
              <a:rPr lang="en-US" sz="2400" smtClean="0">
                <a:sym typeface="Symbol" pitchFamily="18" charset="2"/>
              </a:rPr>
              <a:t>)</a:t>
            </a:r>
            <a:endParaRPr lang="en-US" sz="2400" smtClean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4018</TotalTime>
  <Words>258</Words>
  <Application>Microsoft Office PowerPoint</Application>
  <PresentationFormat>On-screen Show (4:3)</PresentationFormat>
  <Paragraphs>28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Default Design</vt:lpstr>
      <vt:lpstr>Sums and Direct Sums</vt:lpstr>
      <vt:lpstr>Dimension of the Sum</vt:lpstr>
      <vt:lpstr>Quick Summary</vt:lpstr>
    </vt:vector>
  </TitlesOfParts>
  <Company>RTL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PRATYUSH KAUSHAL</cp:lastModifiedBy>
  <cp:revision>320</cp:revision>
  <dcterms:created xsi:type="dcterms:W3CDTF">2001-08-16T03:34:40Z</dcterms:created>
  <dcterms:modified xsi:type="dcterms:W3CDTF">2016-09-15T14:20:28Z</dcterms:modified>
</cp:coreProperties>
</file>