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4"/>
  </p:handoutMasterIdLst>
  <p:sldIdLst>
    <p:sldId id="382" r:id="rId2"/>
    <p:sldId id="384" r:id="rId3"/>
    <p:sldId id="385" r:id="rId4"/>
    <p:sldId id="388" r:id="rId5"/>
    <p:sldId id="407" r:id="rId6"/>
    <p:sldId id="408" r:id="rId7"/>
    <p:sldId id="409" r:id="rId8"/>
    <p:sldId id="410" r:id="rId9"/>
    <p:sldId id="413" r:id="rId10"/>
    <p:sldId id="414" r:id="rId11"/>
    <p:sldId id="415" r:id="rId12"/>
    <p:sldId id="416" r:id="rId13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74BD9-D306-4185-A20F-1A31EB47A4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2C52-AB9D-4D33-A7A2-FD0FF07B8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3AA94-E92E-45F8-AC93-127F18D3A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F4CA4-399B-451D-9C45-C0FB0E0CE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034D-1295-455F-B9EC-EA54609EE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EB692-577A-47BB-B33E-186DE8608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AA7E-AC9B-41EF-8CE1-2E375191A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BE0B-5FF3-4971-ADCF-97940C60A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14A87-A3E0-400B-9272-F386867C0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76A8A-C4F2-4899-9F04-9AEE1D07F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9B9A-C911-4752-8CF6-F11059A66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BCE12-3003-47D8-9D4C-791D58A73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5AC4FB-C537-4266-809D-ADC8700D49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Three Important Subspaces - 1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/>
              <a:t>Introduction: </a:t>
            </a:r>
            <a:r>
              <a:rPr lang="en-US" sz="2000" dirty="0"/>
              <a:t>There are three important subspaces related to any given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dirty="0"/>
              <a:t> </a:t>
            </a:r>
            <a:r>
              <a:rPr lang="en-US" sz="2000" b="1" dirty="0"/>
              <a:t>Definition 1: </a:t>
            </a:r>
            <a:r>
              <a:rPr lang="en-US" sz="2000" dirty="0"/>
              <a:t> The </a:t>
            </a:r>
            <a:r>
              <a:rPr lang="en-US" sz="2000" b="1" dirty="0"/>
              <a:t>null space</a:t>
            </a:r>
            <a:r>
              <a:rPr lang="en-US" sz="2000" dirty="0"/>
              <a:t> of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A, written </a:t>
            </a:r>
            <a:r>
              <a:rPr lang="en-US" sz="2000" dirty="0" err="1">
                <a:sym typeface="Symbol" pitchFamily="18" charset="2"/>
              </a:rPr>
              <a:t>Nul</a:t>
            </a:r>
            <a:r>
              <a:rPr lang="en-US" sz="2000" dirty="0">
                <a:sym typeface="Symbol" pitchFamily="18" charset="2"/>
              </a:rPr>
              <a:t> A,  is the set of all solutions to the homogeneous system A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b="1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>
                <a:sym typeface="Symbol" pitchFamily="18" charset="2"/>
              </a:rPr>
              <a:t>Remark</a:t>
            </a:r>
            <a:r>
              <a:rPr lang="en-US" sz="2000" dirty="0">
                <a:sym typeface="Symbol" pitchFamily="18" charset="2"/>
              </a:rPr>
              <a:t>: Note that </a:t>
            </a:r>
            <a:r>
              <a:rPr lang="en-US" sz="2000" dirty="0" err="1"/>
              <a:t>Nul</a:t>
            </a:r>
            <a:r>
              <a:rPr lang="en-US" sz="2000" dirty="0"/>
              <a:t> A is a subset of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 In set notation</a:t>
            </a:r>
            <a:r>
              <a:rPr lang="en-US" sz="2000" dirty="0" smtClean="0"/>
              <a:t>, we </a:t>
            </a:r>
            <a:r>
              <a:rPr lang="en-US" sz="2000" dirty="0"/>
              <a:t>can write </a:t>
            </a:r>
            <a:r>
              <a:rPr lang="en-US" sz="2000" dirty="0" err="1"/>
              <a:t>Nul</a:t>
            </a:r>
            <a:r>
              <a:rPr lang="en-US" sz="2000" dirty="0"/>
              <a:t> A = {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/>
              <a:t>: 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A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b="1" dirty="0">
                <a:sym typeface="Symbol" pitchFamily="18" charset="2"/>
              </a:rPr>
              <a:t>0</a:t>
            </a:r>
            <a:r>
              <a:rPr lang="en-US" sz="2000" dirty="0"/>
              <a:t>}.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/>
              <a:t>Proposition </a:t>
            </a:r>
            <a:r>
              <a:rPr lang="en-US" sz="2000" b="1" dirty="0" smtClean="0"/>
              <a:t>21</a:t>
            </a:r>
            <a:r>
              <a:rPr lang="en-US" sz="2000" dirty="0" smtClean="0"/>
              <a:t>: </a:t>
            </a:r>
            <a:r>
              <a:rPr lang="en-US" sz="2000" dirty="0"/>
              <a:t>The </a:t>
            </a:r>
            <a:r>
              <a:rPr lang="en-US" sz="2000" b="1" dirty="0"/>
              <a:t>null space</a:t>
            </a:r>
            <a:r>
              <a:rPr lang="en-US" sz="2000" dirty="0"/>
              <a:t> of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</a:t>
            </a:r>
            <a:r>
              <a:rPr lang="en-US" sz="2000" dirty="0"/>
              <a:t> is a </a:t>
            </a:r>
            <a:r>
              <a:rPr lang="en-US" sz="2000" i="1" dirty="0"/>
              <a:t>subspace</a:t>
            </a:r>
            <a:r>
              <a:rPr lang="en-US" sz="2000" dirty="0"/>
              <a:t> of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 Or equivalently, the set of all solutions of a homogeneous system of m equations in n variables is a subspace of </a:t>
            </a:r>
            <a:r>
              <a:rPr lang="en-US" sz="2000" dirty="0" err="1"/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 smtClean="0"/>
              <a:t>Proof</a:t>
            </a:r>
            <a:r>
              <a:rPr lang="en-US" sz="2000" i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We show that </a:t>
            </a:r>
            <a:r>
              <a:rPr lang="en-US" sz="2000" dirty="0" err="1"/>
              <a:t>Nul</a:t>
            </a:r>
            <a:r>
              <a:rPr lang="en-US" sz="2000" dirty="0"/>
              <a:t> A contains </a:t>
            </a:r>
            <a:r>
              <a:rPr lang="en-US" sz="2000" b="1" dirty="0"/>
              <a:t>0</a:t>
            </a:r>
            <a:r>
              <a:rPr lang="en-US" sz="2000" dirty="0"/>
              <a:t>, and is closed under addition and scalar multiplication. </a:t>
            </a:r>
            <a:r>
              <a:rPr lang="en-US" sz="2000" dirty="0" smtClean="0"/>
              <a:t> Consider:</a:t>
            </a:r>
            <a:endParaRPr lang="en-US" sz="2000" dirty="0"/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400" dirty="0"/>
              <a:t>      </a:t>
            </a:r>
            <a:r>
              <a:rPr lang="en-US" sz="2000" dirty="0"/>
              <a:t>a) A</a:t>
            </a:r>
            <a:r>
              <a:rPr lang="en-US" sz="2000" b="1" dirty="0"/>
              <a:t>0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</a:t>
            </a:r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000" dirty="0"/>
              <a:t>      b) If </a:t>
            </a:r>
            <a:r>
              <a:rPr lang="en-US" sz="2000" b="1" dirty="0"/>
              <a:t>u</a:t>
            </a:r>
            <a:r>
              <a:rPr lang="en-US" sz="2000" dirty="0"/>
              <a:t>, </a:t>
            </a:r>
            <a:r>
              <a:rPr lang="en-US" sz="2000" b="1" dirty="0"/>
              <a:t>v</a:t>
            </a:r>
            <a:r>
              <a:rPr lang="en-US" sz="2000" dirty="0"/>
              <a:t> are in </a:t>
            </a:r>
            <a:r>
              <a:rPr lang="en-US" sz="2000" dirty="0" err="1"/>
              <a:t>Nul</a:t>
            </a:r>
            <a:r>
              <a:rPr lang="en-US" sz="2000" dirty="0"/>
              <a:t> A, then A</a:t>
            </a:r>
            <a:r>
              <a:rPr lang="en-US" sz="2000" b="1" dirty="0"/>
              <a:t>u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and A</a:t>
            </a:r>
            <a:r>
              <a:rPr lang="en-US" sz="2000" b="1" dirty="0"/>
              <a:t>v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hence A(</a:t>
            </a:r>
            <a:r>
              <a:rPr lang="en-US" sz="2000" b="1" dirty="0"/>
              <a:t>u</a:t>
            </a:r>
            <a:r>
              <a:rPr lang="en-US" sz="2000" dirty="0"/>
              <a:t> + </a:t>
            </a:r>
            <a:r>
              <a:rPr lang="en-US" sz="2000" b="1" dirty="0"/>
              <a:t>v</a:t>
            </a:r>
            <a:r>
              <a:rPr lang="en-US" sz="2000" dirty="0"/>
              <a:t>) = A</a:t>
            </a:r>
            <a:r>
              <a:rPr lang="en-US" sz="2000" b="1" dirty="0"/>
              <a:t>u</a:t>
            </a:r>
            <a:r>
              <a:rPr lang="en-US" sz="2000" dirty="0"/>
              <a:t> + A</a:t>
            </a:r>
            <a:r>
              <a:rPr lang="en-US" sz="2000" b="1" dirty="0"/>
              <a:t>v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+ </a:t>
            </a:r>
            <a:r>
              <a:rPr lang="en-US" sz="2000" b="1" dirty="0"/>
              <a:t>0</a:t>
            </a:r>
            <a:r>
              <a:rPr lang="en-US" sz="2000" dirty="0"/>
              <a:t> = </a:t>
            </a:r>
            <a:r>
              <a:rPr lang="en-US" sz="2000" b="1" dirty="0"/>
              <a:t>0 </a:t>
            </a:r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000" b="1" dirty="0"/>
              <a:t>      </a:t>
            </a:r>
            <a:r>
              <a:rPr lang="en-US" sz="2000" dirty="0"/>
              <a:t>c)</a:t>
            </a:r>
            <a:r>
              <a:rPr lang="en-US" sz="2000" b="1" dirty="0"/>
              <a:t> </a:t>
            </a:r>
            <a:r>
              <a:rPr lang="en-US" sz="2000" dirty="0"/>
              <a:t>Finally, if </a:t>
            </a:r>
            <a:r>
              <a:rPr lang="en-US" sz="2000" b="1" dirty="0"/>
              <a:t>u</a:t>
            </a:r>
            <a:r>
              <a:rPr lang="en-US" sz="2000" dirty="0"/>
              <a:t> is in </a:t>
            </a:r>
            <a:r>
              <a:rPr lang="en-US" sz="2000" dirty="0" err="1"/>
              <a:t>Nul</a:t>
            </a:r>
            <a:r>
              <a:rPr lang="en-US" sz="2000" dirty="0"/>
              <a:t> A and c is any scalar, then A(c</a:t>
            </a:r>
            <a:r>
              <a:rPr lang="en-US" sz="2000" b="1" dirty="0"/>
              <a:t>u</a:t>
            </a:r>
            <a:r>
              <a:rPr lang="en-US" sz="2000" dirty="0"/>
              <a:t>) = c(A</a:t>
            </a:r>
            <a:r>
              <a:rPr lang="en-US" sz="2000" b="1" dirty="0"/>
              <a:t>u</a:t>
            </a:r>
            <a:r>
              <a:rPr lang="en-US" sz="2000" dirty="0"/>
              <a:t>) = c(</a:t>
            </a:r>
            <a:r>
              <a:rPr lang="en-US" sz="2000" b="1" dirty="0"/>
              <a:t>0</a:t>
            </a:r>
            <a:r>
              <a:rPr lang="en-US" sz="2000" dirty="0"/>
              <a:t>) = </a:t>
            </a:r>
            <a:r>
              <a:rPr lang="en-US" sz="2000" b="1" dirty="0"/>
              <a:t>0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09600"/>
          </a:xfrm>
        </p:spPr>
        <p:txBody>
          <a:bodyPr/>
          <a:lstStyle/>
          <a:p>
            <a:r>
              <a:rPr lang="en-US" sz="3600" b="1"/>
              <a:t>The Rank Theorem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</a:t>
            </a:r>
            <a:r>
              <a:rPr lang="en-US" sz="2800" dirty="0"/>
              <a:t>: If A is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matrix, then the </a:t>
            </a:r>
            <a:r>
              <a:rPr lang="en-US" sz="2800" b="1" dirty="0">
                <a:sym typeface="Symbol" pitchFamily="18" charset="2"/>
              </a:rPr>
              <a:t>column rank</a:t>
            </a:r>
            <a:r>
              <a:rPr lang="en-US" sz="2800" dirty="0">
                <a:sym typeface="Symbol" pitchFamily="18" charset="2"/>
              </a:rPr>
              <a:t> of A is defined to be dim (Col A). Similarly,  the </a:t>
            </a:r>
            <a:r>
              <a:rPr lang="en-US" sz="2800" b="1" dirty="0">
                <a:sym typeface="Symbol" pitchFamily="18" charset="2"/>
              </a:rPr>
              <a:t>row rank</a:t>
            </a:r>
            <a:r>
              <a:rPr lang="en-US" sz="2800" dirty="0">
                <a:sym typeface="Symbol" pitchFamily="18" charset="2"/>
              </a:rPr>
              <a:t> of A is defined to be dim (Row A).  The </a:t>
            </a:r>
            <a:r>
              <a:rPr lang="en-US" sz="2800" b="1" dirty="0">
                <a:sym typeface="Symbol" pitchFamily="18" charset="2"/>
              </a:rPr>
              <a:t>nullity</a:t>
            </a:r>
            <a:r>
              <a:rPr lang="en-US" sz="2800" dirty="0">
                <a:sym typeface="Symbol" pitchFamily="18" charset="2"/>
              </a:rPr>
              <a:t> of A is defined to be dim (</a:t>
            </a:r>
            <a:r>
              <a:rPr lang="en-US" sz="2800" dirty="0" err="1">
                <a:sym typeface="Symbol" pitchFamily="18" charset="2"/>
              </a:rPr>
              <a:t>Nul</a:t>
            </a:r>
            <a:r>
              <a:rPr lang="en-US" sz="2800" dirty="0">
                <a:sym typeface="Symbol" pitchFamily="18" charset="2"/>
              </a:rPr>
              <a:t> A). </a:t>
            </a:r>
            <a:endParaRPr lang="en-US" sz="2800" dirty="0"/>
          </a:p>
          <a:p>
            <a:pPr marL="609600" indent="-609600"/>
            <a:r>
              <a:rPr lang="en-US" sz="2800" b="1" dirty="0"/>
              <a:t>Theorem </a:t>
            </a:r>
            <a:r>
              <a:rPr lang="en-US" sz="2800" b="1" dirty="0" smtClean="0"/>
              <a:t>2 </a:t>
            </a:r>
            <a:r>
              <a:rPr lang="en-US" sz="2800" b="1" dirty="0"/>
              <a:t>(Rank Theorem for Matrices)</a:t>
            </a:r>
            <a:r>
              <a:rPr lang="en-US" sz="2800" dirty="0"/>
              <a:t>: </a:t>
            </a:r>
          </a:p>
          <a:p>
            <a:pPr marL="609600" indent="-609600">
              <a:buFontTx/>
              <a:buNone/>
            </a:pPr>
            <a:r>
              <a:rPr lang="en-US" sz="2800" dirty="0"/>
              <a:t>		a) The row rank and column rank of a matrix A are 	     equal.   </a:t>
            </a:r>
            <a:r>
              <a:rPr lang="en-US" sz="2800" i="1" dirty="0"/>
              <a:t>This number is called the </a:t>
            </a:r>
            <a:r>
              <a:rPr lang="en-US" sz="2800" b="1" i="1" dirty="0"/>
              <a:t>rank</a:t>
            </a:r>
            <a:r>
              <a:rPr lang="en-US" sz="2800" i="1" dirty="0"/>
              <a:t> of A. 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b) The rank of A is equal to </a:t>
            </a:r>
            <a:r>
              <a:rPr lang="en-US" sz="2800" dirty="0" smtClean="0"/>
              <a:t>the </a:t>
            </a:r>
            <a:r>
              <a:rPr lang="en-US" sz="2800" dirty="0"/>
              <a:t>number of pivot positions in  the RREF matrix obtained from A. 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	c) Finally: 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	    rank (A) + nullity (A) = n = number of columns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838200"/>
          </a:xfrm>
        </p:spPr>
        <p:txBody>
          <a:bodyPr/>
          <a:lstStyle/>
          <a:p>
            <a:r>
              <a:rPr lang="en-US" sz="3600" b="1"/>
              <a:t>The Rank Theorem (continued)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800" b="1"/>
              <a:t>Observation (Proof): </a:t>
            </a:r>
            <a:r>
              <a:rPr lang="en-US" sz="2800"/>
              <a:t>The statements a) and b) of the  Rank Theorem follow from our discussion of finding the basis for Col A and Row  A respectively.</a:t>
            </a:r>
            <a:r>
              <a:rPr lang="en-US" sz="2800" b="1"/>
              <a:t> </a:t>
            </a:r>
            <a:r>
              <a:rPr lang="en-US" sz="2800"/>
              <a:t>In each case, the number of basis vectors corresponded to the number of pivot elements in the RREF matrix R of a given matrix A.</a:t>
            </a:r>
            <a:endParaRPr lang="en-US" sz="2800" b="1"/>
          </a:p>
          <a:p>
            <a:pPr marL="609600" indent="-609600">
              <a:lnSpc>
                <a:spcPct val="80000"/>
              </a:lnSpc>
            </a:pPr>
            <a:r>
              <a:rPr lang="en-US" sz="2800"/>
              <a:t>For statement c), observe that pivot columns of R correspond to basis vectors of Col A (leading variables of the homogeneous system), whereas the remaining columns correspond to basis vectors of Nul A (free variables  of  homogeneous system). Since the total number of columns = number  of variables = n, we get: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        n = (number of basis vectors of Col A) + (number of 		basis vectors of Nul A)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           = </a:t>
            </a:r>
            <a:r>
              <a:rPr lang="en-US" sz="2800">
                <a:sym typeface="Symbol" pitchFamily="18" charset="2"/>
              </a:rPr>
              <a:t>rank (A) + nullity (A), as required. 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838200"/>
          </a:xfrm>
        </p:spPr>
        <p:txBody>
          <a:bodyPr/>
          <a:lstStyle/>
          <a:p>
            <a:r>
              <a:rPr lang="en-US" sz="3600" b="1" dirty="0" smtClean="0"/>
              <a:t>Important to Remember </a:t>
            </a:r>
            <a:endParaRPr lang="en-US" sz="3600" b="1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dirty="0"/>
              <a:t>Note 1: Hence, the column space of a matrix A is all of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r>
              <a:rPr lang="en-US" dirty="0"/>
              <a:t> if and only if the equation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 solution for each </a:t>
            </a:r>
            <a:r>
              <a:rPr lang="en-US" b="1" dirty="0"/>
              <a:t>b</a:t>
            </a:r>
            <a:r>
              <a:rPr lang="en-US" dirty="0"/>
              <a:t> in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endParaRPr lang="en-US" baseline="300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Note 2: If A is an invertible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matrix, then its columns form a basis for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r>
              <a:rPr lang="en-US" dirty="0">
                <a:sym typeface="Symbol" pitchFamily="18" charset="2"/>
              </a:rPr>
              <a:t> (from VIT for invertible matrices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 smtClean="0">
                <a:sym typeface="Symbol" pitchFamily="18" charset="2"/>
              </a:rPr>
              <a:t>Corollary to Rank Theorem: </a:t>
            </a:r>
            <a:r>
              <a:rPr lang="en-US" dirty="0" smtClean="0">
                <a:sym typeface="Symbol" pitchFamily="18" charset="2"/>
              </a:rPr>
              <a:t>A square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m</a:t>
            </a:r>
            <a:r>
              <a:rPr lang="en-US" dirty="0" smtClean="0">
                <a:sym typeface="Symbol" pitchFamily="18" charset="2"/>
              </a:rPr>
              <a:t> matrix A is invertible if and only if rank (A) = m. </a:t>
            </a:r>
            <a:endParaRPr lang="en-US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Three Important Subspaces - 2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/>
              <a:t>Remark: </a:t>
            </a:r>
            <a:r>
              <a:rPr lang="en-US" sz="2400" dirty="0"/>
              <a:t>We have to take a homogeneous system of equations to get a subspace. </a:t>
            </a:r>
            <a:r>
              <a:rPr lang="en-US" sz="2400" i="1" dirty="0"/>
              <a:t>The solution set of a non-homogeneous system is not a subspace.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err="1"/>
              <a:t>Nul</a:t>
            </a:r>
            <a:r>
              <a:rPr lang="en-US" sz="2400" dirty="0"/>
              <a:t> A is defined implicitly by a condition. To describe </a:t>
            </a:r>
            <a:r>
              <a:rPr lang="en-US" sz="2400" dirty="0" err="1"/>
              <a:t>Nul</a:t>
            </a:r>
            <a:r>
              <a:rPr lang="en-US" sz="2400" dirty="0"/>
              <a:t> A explicitly, we must solve the linear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The method is to reduce the matrix to an RREF matrix, and express the solution vector of the simplified system as a linear combination where the coefficients are the free variables (</a:t>
            </a:r>
            <a:r>
              <a:rPr lang="en-US" sz="2400" i="1" dirty="0"/>
              <a:t>same approach as done earlier for solving homogeneous systems</a:t>
            </a:r>
            <a:r>
              <a:rPr lang="en-US" sz="2400" dirty="0"/>
              <a:t>). The spanning set produced by this method is a basis for </a:t>
            </a:r>
            <a:r>
              <a:rPr lang="en-US" sz="2400" dirty="0" err="1"/>
              <a:t>Nul</a:t>
            </a:r>
            <a:r>
              <a:rPr lang="en-US" sz="2400" dirty="0"/>
              <a:t> </a:t>
            </a:r>
            <a:r>
              <a:rPr lang="en-US" sz="2400" dirty="0" smtClean="0"/>
              <a:t>A. (</a:t>
            </a:r>
            <a:r>
              <a:rPr lang="en-US" sz="2400" b="1" i="1" dirty="0" smtClean="0"/>
              <a:t>Why? You should be clear about this.</a:t>
            </a:r>
            <a:r>
              <a:rPr lang="en-US" sz="2400" dirty="0" smtClean="0"/>
              <a:t>) 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i="1" dirty="0"/>
              <a:t>Either </a:t>
            </a:r>
            <a:r>
              <a:rPr lang="en-US" sz="2400" b="1" i="1" dirty="0" err="1"/>
              <a:t>Nul</a:t>
            </a:r>
            <a:r>
              <a:rPr lang="en-US" sz="2400" b="1" i="1" dirty="0"/>
              <a:t> A is the zero subspace or the dimension of </a:t>
            </a:r>
            <a:r>
              <a:rPr lang="en-US" sz="2400" b="1" i="1" dirty="0" err="1"/>
              <a:t>Nul</a:t>
            </a:r>
            <a:r>
              <a:rPr lang="en-US" sz="2400" b="1" i="1" dirty="0"/>
              <a:t> A is equal to the number of free variables in the solution.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Three Important Subspaces - 3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sz="2800" b="1" dirty="0"/>
              <a:t>Definition 2: </a:t>
            </a:r>
            <a:r>
              <a:rPr lang="en-US" sz="2800" dirty="0"/>
              <a:t> The </a:t>
            </a:r>
            <a:r>
              <a:rPr lang="en-US" sz="2800" b="1" dirty="0"/>
              <a:t>column space</a:t>
            </a:r>
            <a:r>
              <a:rPr lang="en-US" sz="2800" dirty="0"/>
              <a:t> of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A, written Col A, is the set of all linear combinations of the columns of A, i.e. the span of the column vectors obtained from A. If A = [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,……,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], then Col A = Span {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,……,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}.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>
                <a:sym typeface="Symbol" pitchFamily="18" charset="2"/>
              </a:rPr>
              <a:t>Proposition </a:t>
            </a:r>
            <a:r>
              <a:rPr lang="en-US" b="1" dirty="0" smtClean="0">
                <a:sym typeface="Symbol" pitchFamily="18" charset="2"/>
              </a:rPr>
              <a:t>22: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Col A is a subspace of </a:t>
            </a:r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/>
              <a:t>Proof:</a:t>
            </a:r>
            <a:r>
              <a:rPr lang="en-US" dirty="0"/>
              <a:t> Since A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matrix, its columns are vectors in </a:t>
            </a:r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. Since Col A is the span of a set of vectors, it is a subspace by a previous proposition. 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/>
              <a:t>Remark</a:t>
            </a:r>
            <a:r>
              <a:rPr lang="en-US" dirty="0"/>
              <a:t>: Equivalent way to approach Col A: We can also say that: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dirty="0"/>
              <a:t>      Col A = {</a:t>
            </a:r>
            <a:r>
              <a:rPr lang="en-US" b="1" dirty="0"/>
              <a:t>b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A</a:t>
            </a:r>
            <a:r>
              <a:rPr lang="en-US" b="1" dirty="0"/>
              <a:t>x</a:t>
            </a:r>
            <a:r>
              <a:rPr lang="en-US" dirty="0"/>
              <a:t> for some </a:t>
            </a:r>
            <a:r>
              <a:rPr lang="en-US" b="1" dirty="0"/>
              <a:t>x</a:t>
            </a:r>
            <a:r>
              <a:rPr lang="en-US" dirty="0"/>
              <a:t> in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}. </a:t>
            </a:r>
          </a:p>
          <a:p>
            <a:pPr marL="609600" indent="-609600">
              <a:lnSpc>
                <a:spcPct val="90000"/>
              </a:lnSpc>
              <a:buSzPct val="75000"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23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The pivot columns of a matrix A form a basis for Col A</a:t>
            </a:r>
            <a:r>
              <a:rPr lang="en-US" sz="2800" dirty="0"/>
              <a:t>.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/>
              <a:t>Justification </a:t>
            </a:r>
            <a:r>
              <a:rPr lang="en-US" sz="2400" b="1" dirty="0" smtClean="0"/>
              <a:t>(Concise Proof</a:t>
            </a:r>
            <a:r>
              <a:rPr lang="en-US" sz="2400" b="1" dirty="0"/>
              <a:t>)</a:t>
            </a:r>
            <a:r>
              <a:rPr lang="en-US" sz="2400" b="1" dirty="0"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Any linear dependence relationship between the columns of A can be expressed in the form </a:t>
            </a:r>
            <a:r>
              <a:rPr lang="en-US" sz="2400" dirty="0"/>
              <a:t>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>
                <a:sym typeface="Symbol" pitchFamily="18" charset="2"/>
              </a:rPr>
              <a:t>. When A is row reduced to R, the columns change but the equation R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>
                <a:sym typeface="Symbol" pitchFamily="18" charset="2"/>
              </a:rPr>
              <a:t> has the same set of solutions. In other words, row reduction does not change the dependence relations between the columns. </a:t>
            </a:r>
            <a:r>
              <a:rPr lang="en-US" sz="2400" i="1" dirty="0">
                <a:sym typeface="Symbol" pitchFamily="18" charset="2"/>
              </a:rPr>
              <a:t>The pivot columns of A must be linearly independent because the pivot columns of R are linearly independent. </a:t>
            </a:r>
            <a:r>
              <a:rPr lang="en-US" sz="2400" dirty="0">
                <a:sym typeface="Symbol" pitchFamily="18" charset="2"/>
              </a:rPr>
              <a:t>Also, non-pivot columns are linear  combinations of the preceding (i.e. left) pivot columns. 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Note : We must take the columns of A for the basis (</a:t>
            </a:r>
            <a:r>
              <a:rPr lang="en-US" sz="2400" u="sng" dirty="0"/>
              <a:t>not</a:t>
            </a:r>
            <a:r>
              <a:rPr lang="en-US" sz="2400" dirty="0"/>
              <a:t> of its RREF matrix R).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Table for Nul A and Col A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495800" cy="5715000"/>
          </a:xfrm>
        </p:spPr>
        <p:txBody>
          <a:bodyPr/>
          <a:lstStyle/>
          <a:p>
            <a:r>
              <a:rPr lang="en-US" sz="2400"/>
              <a:t>Nul A is a subspace of R</a:t>
            </a:r>
            <a:r>
              <a:rPr lang="en-US" sz="2400" baseline="30000"/>
              <a:t>n</a:t>
            </a:r>
          </a:p>
          <a:p>
            <a:r>
              <a:rPr lang="en-US" sz="2400"/>
              <a:t>Nul A is defined implicitly</a:t>
            </a:r>
          </a:p>
          <a:p>
            <a:r>
              <a:rPr lang="en-US" sz="2400"/>
              <a:t>It takes time to find vectors in Nul A (have to solve an equation)</a:t>
            </a:r>
          </a:p>
          <a:p>
            <a:r>
              <a:rPr lang="en-US" sz="2400"/>
              <a:t>There is no obvious relation between Nul A and entries of A</a:t>
            </a:r>
          </a:p>
          <a:p>
            <a:r>
              <a:rPr lang="en-US" sz="2400"/>
              <a:t>For </a:t>
            </a:r>
            <a:r>
              <a:rPr lang="en-US" sz="2400" b="1"/>
              <a:t>v</a:t>
            </a:r>
            <a:r>
              <a:rPr lang="en-US" sz="2400"/>
              <a:t> in Nul A, A</a:t>
            </a:r>
            <a:r>
              <a:rPr lang="en-US" sz="2400" b="1"/>
              <a:t>v</a:t>
            </a:r>
            <a:r>
              <a:rPr lang="en-US" sz="2400"/>
              <a:t> = </a:t>
            </a:r>
            <a:r>
              <a:rPr lang="en-US" sz="2400" b="1"/>
              <a:t>0</a:t>
            </a:r>
          </a:p>
          <a:p>
            <a:pPr>
              <a:spcBef>
                <a:spcPct val="50000"/>
              </a:spcBef>
            </a:pPr>
            <a:r>
              <a:rPr lang="en-US" sz="2400"/>
              <a:t>Given a specific vector </a:t>
            </a:r>
            <a:r>
              <a:rPr lang="en-US" sz="2400" b="1"/>
              <a:t>v</a:t>
            </a:r>
            <a:r>
              <a:rPr lang="en-US" sz="2400"/>
              <a:t>, we can easily test whether it is in Nul A</a:t>
            </a:r>
          </a:p>
          <a:p>
            <a:pPr>
              <a:spcBef>
                <a:spcPct val="90000"/>
              </a:spcBef>
            </a:pPr>
            <a:r>
              <a:rPr lang="en-US" sz="2400"/>
              <a:t>Nul A = {</a:t>
            </a:r>
            <a:r>
              <a:rPr lang="en-US" sz="2400" b="1"/>
              <a:t>0</a:t>
            </a:r>
            <a:r>
              <a:rPr lang="en-US" sz="2400"/>
              <a:t>} iff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0</a:t>
            </a:r>
            <a:r>
              <a:rPr lang="en-US" sz="2400"/>
              <a:t> has only the trivial solution  </a:t>
            </a:r>
          </a:p>
          <a:p>
            <a:endParaRPr lang="en-US" sz="2400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3000"/>
            <a:ext cx="441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Col A is a subspace of R</a:t>
            </a:r>
            <a:r>
              <a:rPr lang="en-US" sz="2400" baseline="30000"/>
              <a:t>m</a:t>
            </a:r>
          </a:p>
          <a:p>
            <a:pPr>
              <a:lnSpc>
                <a:spcPct val="90000"/>
              </a:lnSpc>
            </a:pPr>
            <a:r>
              <a:rPr lang="en-US" sz="2400"/>
              <a:t>Col A is defined explicitly</a:t>
            </a:r>
          </a:p>
          <a:p>
            <a:pPr>
              <a:lnSpc>
                <a:spcPct val="90000"/>
              </a:lnSpc>
            </a:pPr>
            <a:r>
              <a:rPr lang="en-US" sz="2400"/>
              <a:t>It is easy to find vectors in Col A</a:t>
            </a:r>
          </a:p>
          <a:p>
            <a:pPr>
              <a:lnSpc>
                <a:spcPct val="90000"/>
              </a:lnSpc>
              <a:spcBef>
                <a:spcPct val="120000"/>
              </a:spcBef>
            </a:pPr>
            <a:r>
              <a:rPr lang="en-US" sz="2400"/>
              <a:t>There is a definite relation between Col A and entries of 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For </a:t>
            </a:r>
            <a:r>
              <a:rPr lang="en-US" sz="2400" b="1"/>
              <a:t>v</a:t>
            </a:r>
            <a:r>
              <a:rPr lang="en-US" sz="2400"/>
              <a:t> in Col A,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v</a:t>
            </a:r>
            <a:r>
              <a:rPr lang="en-US" sz="2400"/>
              <a:t> is consistent</a:t>
            </a:r>
          </a:p>
          <a:p>
            <a:pPr>
              <a:lnSpc>
                <a:spcPct val="90000"/>
              </a:lnSpc>
            </a:pPr>
            <a:r>
              <a:rPr lang="en-US" sz="2400"/>
              <a:t>Given a specific vector </a:t>
            </a:r>
            <a:r>
              <a:rPr lang="en-US" sz="2400" b="1"/>
              <a:t>v</a:t>
            </a:r>
            <a:r>
              <a:rPr lang="en-US" sz="2400"/>
              <a:t>, we cannot  easily test whether it is in Col A (have to solve an equation)</a:t>
            </a:r>
          </a:p>
          <a:p>
            <a:pPr>
              <a:lnSpc>
                <a:spcPct val="90000"/>
              </a:lnSpc>
            </a:pPr>
            <a:r>
              <a:rPr lang="en-US" sz="2400"/>
              <a:t>Col A = R</a:t>
            </a:r>
            <a:r>
              <a:rPr lang="en-US" sz="2400" baseline="30000"/>
              <a:t>m</a:t>
            </a:r>
            <a:r>
              <a:rPr lang="en-US" sz="2400"/>
              <a:t> iff A</a:t>
            </a:r>
            <a:r>
              <a:rPr lang="en-US" sz="2400" b="1"/>
              <a:t>x</a:t>
            </a:r>
            <a:r>
              <a:rPr lang="en-US" sz="2400"/>
              <a:t> = </a:t>
            </a:r>
            <a:r>
              <a:rPr lang="en-US" sz="2400" b="1"/>
              <a:t>b</a:t>
            </a:r>
            <a:r>
              <a:rPr lang="en-US" sz="2400"/>
              <a:t> has a  solution for every </a:t>
            </a:r>
            <a:r>
              <a:rPr lang="en-US" sz="2400" b="1"/>
              <a:t>b </a:t>
            </a:r>
            <a:r>
              <a:rPr lang="en-US" sz="2400"/>
              <a:t>in R</a:t>
            </a:r>
            <a:r>
              <a:rPr lang="en-US" sz="2400" baseline="30000"/>
              <a:t>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b="1"/>
              <a:t>Definition 3: </a:t>
            </a:r>
            <a:r>
              <a:rPr lang="en-US"/>
              <a:t> The </a:t>
            </a:r>
            <a:r>
              <a:rPr lang="en-US" b="1"/>
              <a:t>row space</a:t>
            </a:r>
            <a:r>
              <a:rPr lang="en-US"/>
              <a:t> of an m</a:t>
            </a:r>
            <a:r>
              <a:rPr lang="en-US">
                <a:sym typeface="Symbol" pitchFamily="18" charset="2"/>
              </a:rPr>
              <a:t>n matrix A, written Row A  is the set of all linear combinations of the rows of A, i.e. the span of the (row) vectors obtained from A. In doing this, we consider each row as an n-tuple, and hence as a vector in </a:t>
            </a:r>
            <a:r>
              <a:rPr lang="en-US">
                <a:latin typeface="Castellar" pitchFamily="18" charset="0"/>
                <a:sym typeface="Symbol" pitchFamily="18" charset="2"/>
              </a:rPr>
              <a:t>R</a:t>
            </a:r>
            <a:r>
              <a:rPr lang="en-US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80000"/>
              </a:lnSpc>
              <a:buSzPct val="75000"/>
            </a:pPr>
            <a:r>
              <a:rPr lang="en-US">
                <a:sym typeface="Symbol" pitchFamily="18" charset="2"/>
              </a:rPr>
              <a:t>If A = 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 , then Row A = Span {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,……,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}.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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 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  :   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 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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6</a:t>
            </a:r>
            <a:endParaRPr lang="en-US" sz="3600" b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24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Row A is a subspace of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Observation: </a:t>
            </a:r>
            <a:r>
              <a:rPr lang="en-US" sz="2800" dirty="0">
                <a:sym typeface="Symbol" pitchFamily="18" charset="2"/>
              </a:rPr>
              <a:t>Elementary row operations replace rows of the original matrix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by rows which are the same or linearly dependent on them. Hence, the row space does not get enlarged by row operations. If B is got from A by an elementary row operation, then Row B  Row A. But since elementary row operations are reversible, we also have Row A  Row B. Therefore Row B = Row A, and we get the following: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25: </a:t>
            </a:r>
            <a:r>
              <a:rPr lang="en-US" sz="2800" dirty="0">
                <a:sym typeface="Symbol" pitchFamily="18" charset="2"/>
              </a:rPr>
              <a:t>Row equivalent matrices have the same row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>
                <a:sym typeface="Symbol" pitchFamily="18" charset="2"/>
              </a:rPr>
              <a:t>Finding a Basis for the Row Space: </a:t>
            </a:r>
            <a:r>
              <a:rPr lang="en-US" sz="2800">
                <a:sym typeface="Symbol" pitchFamily="18" charset="2"/>
              </a:rPr>
              <a:t>  Given a matrix A, reduce it to an RREF matrix R. Then the non-zero rows of  R are linearly independent, and they form a basis for the row space of R and also for the row space of A.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>
                <a:sym typeface="Symbol" pitchFamily="18" charset="2"/>
              </a:rPr>
              <a:t>Alternate Method: </a:t>
            </a:r>
            <a:r>
              <a:rPr lang="en-US" sz="2800">
                <a:sym typeface="Symbol" pitchFamily="18" charset="2"/>
              </a:rPr>
              <a:t>Note that the rows of A correspond to the columns of A</a:t>
            </a:r>
            <a:r>
              <a:rPr lang="en-US" sz="2800" baseline="30000">
                <a:sym typeface="Symbol" pitchFamily="18" charset="2"/>
              </a:rPr>
              <a:t>T</a:t>
            </a:r>
            <a:r>
              <a:rPr lang="en-US" sz="2800">
                <a:sym typeface="Symbol" pitchFamily="18" charset="2"/>
              </a:rPr>
              <a:t>. Hence, we can find a basis for Row A by using the previous method to find a basis for Col A</a:t>
            </a:r>
            <a:r>
              <a:rPr lang="en-US" sz="2800" baseline="30000">
                <a:sym typeface="Symbol" pitchFamily="18" charset="2"/>
              </a:rPr>
              <a:t>T</a:t>
            </a:r>
            <a:r>
              <a:rPr lang="en-US" sz="2800">
                <a:sym typeface="Symbol" pitchFamily="18" charset="2"/>
              </a:rPr>
              <a:t>. This method can be used if it is desired to find a basis for Row A consisting of actual rows of A.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</a:pP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>
                <a:sym typeface="Symbol" pitchFamily="18" charset="2"/>
              </a:rPr>
              <a:t>Final Observation</a:t>
            </a:r>
            <a:r>
              <a:rPr lang="en-US" sz="2400">
                <a:sym typeface="Symbol" pitchFamily="18" charset="2"/>
              </a:rPr>
              <a:t>: There is no direct relationship between Nul A, Col A, and Row A (in case of Nul A and Col A, in general they are not even subspaces of the same space). However, we would have noticed an interesting connection between them, namely:</a:t>
            </a:r>
          </a:p>
          <a:p>
            <a:pPr marL="609600" indent="-609600">
              <a:lnSpc>
                <a:spcPct val="115000"/>
              </a:lnSpc>
              <a:spcBef>
                <a:spcPct val="100000"/>
              </a:spcBef>
              <a:buSzPct val="75000"/>
              <a:buFontTx/>
              <a:buNone/>
            </a:pPr>
            <a:r>
              <a:rPr lang="en-US" sz="2400">
                <a:sym typeface="Symbol" pitchFamily="18" charset="2"/>
              </a:rPr>
              <a:t>       </a:t>
            </a:r>
            <a:r>
              <a:rPr lang="en-US" sz="3600" i="1">
                <a:sym typeface="Symbol" pitchFamily="18" charset="2"/>
              </a:rPr>
              <a:t>dimension of Col A = dimension of Row A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endParaRPr lang="en-US" sz="3600" i="1">
              <a:sym typeface="Symbol" pitchFamily="18" charset="2"/>
            </a:endParaRP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>
                <a:sym typeface="Symbol" pitchFamily="18" charset="2"/>
              </a:rPr>
              <a:t>We will now formalize this in a theorem.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1534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Three Important Subspaces - 1</vt:lpstr>
      <vt:lpstr>Three Important Subspaces - 2</vt:lpstr>
      <vt:lpstr>Three Important Subspaces - 3</vt:lpstr>
      <vt:lpstr>Three Important Subspaces - 4</vt:lpstr>
      <vt:lpstr>Table for Nul A and Col A</vt:lpstr>
      <vt:lpstr>Three Important Subspaces - 5</vt:lpstr>
      <vt:lpstr>Three Important Subspaces - 6</vt:lpstr>
      <vt:lpstr>Three Important Subspaces - 7</vt:lpstr>
      <vt:lpstr>Three Important Subspaces - 8</vt:lpstr>
      <vt:lpstr>The Rank Theorem</vt:lpstr>
      <vt:lpstr>The Rank Theorem (continued)</vt:lpstr>
      <vt:lpstr>Important to Remember 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324</cp:revision>
  <dcterms:created xsi:type="dcterms:W3CDTF">2001-08-16T03:34:40Z</dcterms:created>
  <dcterms:modified xsi:type="dcterms:W3CDTF">2016-09-27T17:13:20Z</dcterms:modified>
</cp:coreProperties>
</file>