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handoutMasterIdLst>
    <p:handoutMasterId r:id="rId8"/>
  </p:handoutMasterIdLst>
  <p:sldIdLst>
    <p:sldId id="415" r:id="rId2"/>
    <p:sldId id="416" r:id="rId3"/>
    <p:sldId id="417" r:id="rId4"/>
    <p:sldId id="418" r:id="rId5"/>
    <p:sldId id="419" r:id="rId6"/>
    <p:sldId id="421" r:id="rId7"/>
  </p:sldIdLst>
  <p:sldSz cx="9144000" cy="6858000" type="screen4x3"/>
  <p:notesSz cx="6772275" cy="99028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79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6988" y="0"/>
            <a:ext cx="29352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7525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6988" y="9407525"/>
            <a:ext cx="29352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7F74BD9-D306-4185-A20F-1A31EB47A4C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8A2C52-AB9D-4D33-A7A2-FD0FF07B8F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43AA94-E92E-45F8-AC93-127F18D3A6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BF4CA4-399B-451D-9C45-C0FB0E0CEB5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0E034D-1295-455F-B9EC-EA54609EE31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4EB692-577A-47BB-B33E-186DE860829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38AA7E-AC9B-41EF-8CE1-2E375191A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73BE0B-5FF3-4971-ADCF-97940C60A4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014A87-A3E0-400B-9272-F386867C07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776A8A-C4F2-4899-9F04-9AEE1D07F3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379B9A-C911-4752-8CF6-F11059A66E1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2BCE12-3003-47D8-9D4C-791D58A7389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55AC4FB-C537-4266-809D-ADC8700D495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914400"/>
          </a:xfrm>
        </p:spPr>
        <p:txBody>
          <a:bodyPr/>
          <a:lstStyle/>
          <a:p>
            <a:r>
              <a:rPr lang="en-US" sz="3600" b="1" dirty="0" smtClean="0"/>
              <a:t>Infinite-Dimensional Vector Spaces</a:t>
            </a:r>
            <a:endParaRPr lang="en-US" sz="3600" b="1" dirty="0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915400" cy="5486400"/>
          </a:xfrm>
        </p:spPr>
        <p:txBody>
          <a:bodyPr/>
          <a:lstStyle/>
          <a:p>
            <a:pPr marL="609600" indent="-609600">
              <a:lnSpc>
                <a:spcPct val="115000"/>
              </a:lnSpc>
              <a:buSzPct val="75000"/>
            </a:pPr>
            <a:r>
              <a:rPr lang="en-US" sz="2000" b="1" dirty="0" smtClean="0"/>
              <a:t>Remark: </a:t>
            </a:r>
            <a:r>
              <a:rPr lang="en-US" sz="2000" dirty="0" smtClean="0"/>
              <a:t>We had earlier seen that the space </a:t>
            </a:r>
            <a:r>
              <a:rPr lang="en-US" sz="2000" dirty="0" smtClean="0">
                <a:latin typeface="Castellar" pitchFamily="18" charset="0"/>
              </a:rPr>
              <a:t>R</a:t>
            </a:r>
            <a:r>
              <a:rPr lang="en-US" sz="2000" dirty="0" smtClean="0"/>
              <a:t>[t] of all polynomials with real coefficients is infinite-dimensional. We had also discussed the case of  the space  C[0,1] of continuous functions, and by using Proposition 18, we could see that it is also infinite-dimensional. We would  like to extend the concepts of linear dependence/independence and bases to infinite-dimensional spaces. We therefore make the following definitions:</a:t>
            </a:r>
          </a:p>
          <a:p>
            <a:pPr marL="609600" indent="-609600">
              <a:lnSpc>
                <a:spcPct val="115000"/>
              </a:lnSpc>
              <a:buSzPct val="75000"/>
            </a:pPr>
            <a:r>
              <a:rPr lang="en-US" sz="2000" b="1" dirty="0" smtClean="0"/>
              <a:t>Definition</a:t>
            </a:r>
            <a:r>
              <a:rPr lang="en-US" sz="2000" dirty="0" smtClean="0"/>
              <a:t>: A (possibly infinite) set S of vectors in a vector space V is said to be </a:t>
            </a:r>
            <a:r>
              <a:rPr lang="en-US" sz="2000" b="1" dirty="0" smtClean="0"/>
              <a:t>linearly independent </a:t>
            </a:r>
            <a:r>
              <a:rPr lang="en-US" sz="2000" dirty="0" smtClean="0"/>
              <a:t>if every finite subset of S is linearly independent. </a:t>
            </a:r>
          </a:p>
          <a:p>
            <a:pPr marL="609600" indent="-609600">
              <a:lnSpc>
                <a:spcPct val="115000"/>
              </a:lnSpc>
              <a:buSzPct val="75000"/>
            </a:pPr>
            <a:r>
              <a:rPr lang="en-US" sz="2000" b="1" dirty="0" smtClean="0"/>
              <a:t>Definition:</a:t>
            </a:r>
            <a:r>
              <a:rPr lang="en-US" sz="2000" dirty="0" smtClean="0"/>
              <a:t> If S is a subset of V, then Span S = smallest subspace of V which contains S. This definition covers the case of infinite subsets S and coincides with our earlier definition for finite subsets.  </a:t>
            </a:r>
          </a:p>
          <a:p>
            <a:pPr marL="609600" indent="-609600">
              <a:lnSpc>
                <a:spcPct val="115000"/>
              </a:lnSpc>
              <a:buSzPct val="75000"/>
            </a:pPr>
            <a:r>
              <a:rPr lang="en-US" sz="2000" b="1" dirty="0" smtClean="0"/>
              <a:t>Remark:</a:t>
            </a:r>
            <a:r>
              <a:rPr lang="en-US" sz="2000" dirty="0" smtClean="0"/>
              <a:t> Actually, it can be seen that Span S is nothing but the set of all possible linear combinations of vectors in S; i.e. Span S = {c</a:t>
            </a:r>
            <a:r>
              <a:rPr lang="en-US" sz="2000" baseline="-25000" dirty="0" smtClean="0"/>
              <a:t>1</a:t>
            </a:r>
            <a:r>
              <a:rPr lang="en-US" sz="2000" b="1" dirty="0" smtClean="0"/>
              <a:t>v</a:t>
            </a:r>
            <a:r>
              <a:rPr lang="en-US" sz="2000" b="1" baseline="-25000" dirty="0" smtClean="0"/>
              <a:t>1 </a:t>
            </a:r>
            <a:r>
              <a:rPr lang="en-US" sz="2000" dirty="0" smtClean="0"/>
              <a:t>+ c</a:t>
            </a:r>
            <a:r>
              <a:rPr lang="en-US" sz="2000" baseline="-25000" dirty="0" smtClean="0"/>
              <a:t>2</a:t>
            </a:r>
            <a:r>
              <a:rPr lang="en-US" sz="2000" b="1" dirty="0" smtClean="0"/>
              <a:t>v</a:t>
            </a:r>
            <a:r>
              <a:rPr lang="en-US" sz="2000" b="1" baseline="-25000" dirty="0" smtClean="0"/>
              <a:t>2</a:t>
            </a:r>
            <a:r>
              <a:rPr lang="en-US" sz="2000" b="1" dirty="0" smtClean="0"/>
              <a:t> + …. +</a:t>
            </a:r>
            <a:r>
              <a:rPr lang="en-US" sz="2000" dirty="0" smtClean="0"/>
              <a:t> </a:t>
            </a:r>
            <a:r>
              <a:rPr lang="en-US" sz="2000" dirty="0" err="1" smtClean="0"/>
              <a:t>c</a:t>
            </a:r>
            <a:r>
              <a:rPr lang="en-US" sz="2000" baseline="-25000" dirty="0" err="1" smtClean="0"/>
              <a:t>p</a:t>
            </a:r>
            <a:r>
              <a:rPr lang="en-US" sz="2000" b="1" dirty="0" err="1" smtClean="0"/>
              <a:t>v</a:t>
            </a:r>
            <a:r>
              <a:rPr lang="en-US" sz="2000" b="1" baseline="-25000" dirty="0" err="1" smtClean="0"/>
              <a:t>p</a:t>
            </a:r>
            <a:r>
              <a:rPr lang="en-US" sz="2000" dirty="0" smtClean="0"/>
              <a:t>: </a:t>
            </a:r>
            <a:r>
              <a:rPr lang="en-US" sz="2000" b="1" dirty="0" smtClean="0"/>
              <a:t>v</a:t>
            </a:r>
            <a:r>
              <a:rPr lang="en-US" sz="2000" b="1" baseline="-25000" dirty="0" smtClean="0"/>
              <a:t>i </a:t>
            </a:r>
            <a:r>
              <a:rPr lang="en-US" sz="2000" dirty="0" smtClean="0">
                <a:sym typeface="Symbol"/>
              </a:rPr>
              <a:t> S, </a:t>
            </a:r>
            <a:r>
              <a:rPr lang="en-US" sz="2000" dirty="0" err="1" smtClean="0"/>
              <a:t>c</a:t>
            </a:r>
            <a:r>
              <a:rPr lang="en-US" sz="2000" baseline="-25000" dirty="0" err="1" smtClean="0"/>
              <a:t>i</a:t>
            </a:r>
            <a:r>
              <a:rPr lang="en-US" sz="2000" dirty="0" smtClean="0"/>
              <a:t>  </a:t>
            </a:r>
            <a:r>
              <a:rPr lang="en-US" sz="2000" dirty="0" smtClean="0">
                <a:sym typeface="Symbol" pitchFamily="18" charset="2"/>
              </a:rPr>
              <a:t> F}. Th</a:t>
            </a:r>
            <a:r>
              <a:rPr lang="en-US" sz="2000" dirty="0" smtClean="0"/>
              <a:t>is also coincides with our earlier definition in the case that S is finite.   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sz="3600" b="1" dirty="0" smtClean="0"/>
              <a:t>Infinite-Dimensional Vector Spaces - 2</a:t>
            </a:r>
            <a:endParaRPr lang="en-US" sz="3600" b="1" dirty="0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915400" cy="5257800"/>
          </a:xfrm>
        </p:spPr>
        <p:txBody>
          <a:bodyPr/>
          <a:lstStyle/>
          <a:p>
            <a:pPr marL="609600" indent="-609600">
              <a:lnSpc>
                <a:spcPct val="115000"/>
              </a:lnSpc>
              <a:buSzPct val="75000"/>
            </a:pPr>
            <a:r>
              <a:rPr lang="en-US" sz="2000" b="1" dirty="0" smtClean="0"/>
              <a:t>Definition:</a:t>
            </a:r>
            <a:r>
              <a:rPr lang="en-US" sz="2000" dirty="0" smtClean="0"/>
              <a:t> A subset S of a space V is </a:t>
            </a:r>
            <a:r>
              <a:rPr lang="en-US" sz="2000" dirty="0" err="1" smtClean="0"/>
              <a:t>stb</a:t>
            </a:r>
            <a:r>
              <a:rPr lang="en-US" sz="2000" dirty="0" smtClean="0"/>
              <a:t> a </a:t>
            </a:r>
            <a:r>
              <a:rPr lang="en-US" sz="2000" b="1" dirty="0" smtClean="0"/>
              <a:t>basis</a:t>
            </a:r>
            <a:r>
              <a:rPr lang="en-US" sz="2000" dirty="0" smtClean="0"/>
              <a:t> of V if S is linearly independent and  Span S = V. </a:t>
            </a:r>
          </a:p>
          <a:p>
            <a:pPr marL="609600" indent="-609600">
              <a:lnSpc>
                <a:spcPct val="115000"/>
              </a:lnSpc>
              <a:buSzPct val="75000"/>
            </a:pPr>
            <a:r>
              <a:rPr lang="en-US" sz="2000" b="1" dirty="0" smtClean="0"/>
              <a:t>Example:</a:t>
            </a:r>
            <a:r>
              <a:rPr lang="en-US" sz="2000" dirty="0" smtClean="0"/>
              <a:t>  The set B = {1, t, t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, t</a:t>
            </a:r>
            <a:r>
              <a:rPr lang="en-US" sz="2000" baseline="30000" dirty="0" smtClean="0"/>
              <a:t>3</a:t>
            </a:r>
            <a:r>
              <a:rPr lang="en-US" sz="2000" dirty="0" smtClean="0"/>
              <a:t>, …….. } = {</a:t>
            </a:r>
            <a:r>
              <a:rPr lang="en-US" sz="2000" dirty="0" err="1" smtClean="0"/>
              <a:t>t</a:t>
            </a:r>
            <a:r>
              <a:rPr lang="en-US" sz="2000" baseline="30000" dirty="0" err="1" smtClean="0"/>
              <a:t>n</a:t>
            </a:r>
            <a:r>
              <a:rPr lang="en-US" sz="2000" dirty="0" smtClean="0"/>
              <a:t>: n </a:t>
            </a:r>
            <a:r>
              <a:rPr lang="en-US" sz="2000" dirty="0" smtClean="0">
                <a:sym typeface="Symbol"/>
              </a:rPr>
              <a:t> </a:t>
            </a:r>
            <a:r>
              <a:rPr lang="en-US" sz="2000" dirty="0" smtClean="0">
                <a:latin typeface="Castellar" pitchFamily="18" charset="0"/>
              </a:rPr>
              <a:t>N</a:t>
            </a:r>
            <a:r>
              <a:rPr lang="en-US" sz="2000" dirty="0" smtClean="0">
                <a:sym typeface="Symbol"/>
              </a:rPr>
              <a:t>} is a basis for the space </a:t>
            </a:r>
            <a:r>
              <a:rPr lang="en-US" sz="2000" dirty="0" smtClean="0">
                <a:latin typeface="Castellar" pitchFamily="18" charset="0"/>
              </a:rPr>
              <a:t>R</a:t>
            </a:r>
            <a:r>
              <a:rPr lang="en-US" sz="2000" dirty="0" smtClean="0"/>
              <a:t>[t] of all polynomials with real coefficients.</a:t>
            </a:r>
          </a:p>
          <a:p>
            <a:pPr marL="609600" indent="-609600">
              <a:lnSpc>
                <a:spcPct val="115000"/>
              </a:lnSpc>
              <a:buSzPct val="75000"/>
            </a:pPr>
            <a:r>
              <a:rPr lang="en-US" sz="2000" b="1" dirty="0" smtClean="0"/>
              <a:t>Theorem 3 (Basis Theorem or Fundamental Theorem of Linear Algebra): </a:t>
            </a:r>
            <a:r>
              <a:rPr lang="en-US" sz="2000" dirty="0" smtClean="0"/>
              <a:t>Every vector space V has a basis; more precisely, if </a:t>
            </a:r>
            <a:r>
              <a:rPr lang="en-US" sz="2000" b="1" dirty="0" smtClean="0"/>
              <a:t>v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 V is a non-zero vector, then there exists a basis B of V such that </a:t>
            </a:r>
            <a:r>
              <a:rPr lang="en-US" sz="2000" b="1" dirty="0" smtClean="0">
                <a:sym typeface="Symbol"/>
              </a:rPr>
              <a:t>v</a:t>
            </a:r>
            <a:r>
              <a:rPr lang="en-US" sz="2000" dirty="0" smtClean="0">
                <a:sym typeface="Symbol"/>
              </a:rPr>
              <a:t>  B. </a:t>
            </a:r>
          </a:p>
          <a:p>
            <a:pPr marL="609600" indent="-609600">
              <a:lnSpc>
                <a:spcPct val="115000"/>
              </a:lnSpc>
              <a:buSzPct val="75000"/>
            </a:pPr>
            <a:r>
              <a:rPr lang="en-US" sz="2000" b="1" dirty="0" smtClean="0">
                <a:sym typeface="Symbol"/>
              </a:rPr>
              <a:t>Remark:</a:t>
            </a:r>
            <a:r>
              <a:rPr lang="en-US" sz="2000" dirty="0" smtClean="0">
                <a:sym typeface="Symbol"/>
              </a:rPr>
              <a:t> The proof of the above requires advanced concepts from set theory, and is usually not given in elementary linear algebra textbooks. Moreover, it is a  pure existence proof, it doesn’t provide any technique for constructing a basis. For some spaces, it has not been possible to provide a construction for a basis. </a:t>
            </a:r>
            <a:endParaRPr lang="en-US" sz="2000" dirty="0" smtClean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990600"/>
          </a:xfrm>
        </p:spPr>
        <p:txBody>
          <a:bodyPr/>
          <a:lstStyle/>
          <a:p>
            <a:r>
              <a:rPr lang="en-US" sz="3600" b="1"/>
              <a:t>Linear Transformations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5715000"/>
          </a:xfrm>
        </p:spPr>
        <p:txBody>
          <a:bodyPr/>
          <a:lstStyle/>
          <a:p>
            <a:pPr marL="609600" indent="-609600"/>
            <a:r>
              <a:rPr lang="en-US" sz="2800" b="1" dirty="0"/>
              <a:t>Definition</a:t>
            </a:r>
            <a:r>
              <a:rPr lang="en-US" sz="2800" dirty="0"/>
              <a:t>: A </a:t>
            </a:r>
            <a:r>
              <a:rPr lang="en-US" sz="2800" dirty="0" smtClean="0"/>
              <a:t>map or function </a:t>
            </a:r>
            <a:r>
              <a:rPr lang="en-US" sz="2800" dirty="0"/>
              <a:t>T: V </a:t>
            </a:r>
            <a:r>
              <a:rPr lang="en-US" sz="2800" dirty="0">
                <a:sym typeface="Symbol" pitchFamily="18" charset="2"/>
              </a:rPr>
              <a:t> W</a:t>
            </a:r>
            <a:r>
              <a:rPr lang="en-US" sz="2800" dirty="0"/>
              <a:t> from a vector space V to a vector space W is said to be a </a:t>
            </a:r>
            <a:r>
              <a:rPr lang="en-US" sz="2800" b="1" dirty="0"/>
              <a:t>linear transformation </a:t>
            </a:r>
            <a:r>
              <a:rPr lang="en-US" sz="2800" dirty="0"/>
              <a:t>(or briefly, </a:t>
            </a:r>
            <a:r>
              <a:rPr lang="en-US" sz="2800" b="1" dirty="0"/>
              <a:t>linear</a:t>
            </a:r>
            <a:r>
              <a:rPr lang="en-US" sz="2800" dirty="0"/>
              <a:t>)</a:t>
            </a:r>
            <a:r>
              <a:rPr lang="en-US" sz="2800" b="1" dirty="0"/>
              <a:t> </a:t>
            </a:r>
            <a:r>
              <a:rPr lang="en-US" sz="2800" dirty="0"/>
              <a:t>if:</a:t>
            </a:r>
          </a:p>
          <a:p>
            <a:pPr marL="609600" indent="-609600">
              <a:buSzPct val="75000"/>
              <a:buFontTx/>
              <a:buAutoNum type="arabicPeriod"/>
            </a:pPr>
            <a:r>
              <a:rPr lang="en-US" sz="2800" dirty="0"/>
              <a:t>T(</a:t>
            </a:r>
            <a:r>
              <a:rPr lang="en-US" sz="2800" b="1" dirty="0"/>
              <a:t>u</a:t>
            </a:r>
            <a:r>
              <a:rPr lang="en-US" sz="2800" dirty="0"/>
              <a:t>  + </a:t>
            </a:r>
            <a:r>
              <a:rPr lang="en-US" sz="2800" b="1" dirty="0"/>
              <a:t>v</a:t>
            </a:r>
            <a:r>
              <a:rPr lang="en-US" sz="2800" dirty="0"/>
              <a:t>) = T(</a:t>
            </a:r>
            <a:r>
              <a:rPr lang="en-US" sz="2800" b="1" dirty="0"/>
              <a:t>u</a:t>
            </a:r>
            <a:r>
              <a:rPr lang="en-US" sz="2800" dirty="0"/>
              <a:t>) + T(</a:t>
            </a:r>
            <a:r>
              <a:rPr lang="en-US" sz="2800" b="1" dirty="0"/>
              <a:t>v</a:t>
            </a:r>
            <a:r>
              <a:rPr lang="en-US" sz="2800" dirty="0"/>
              <a:t>)</a:t>
            </a:r>
            <a:r>
              <a:rPr lang="en-US" sz="2800" b="1" dirty="0"/>
              <a:t> </a:t>
            </a:r>
            <a:r>
              <a:rPr lang="en-US" sz="2800" dirty="0"/>
              <a:t>for all </a:t>
            </a:r>
            <a:r>
              <a:rPr lang="en-US" sz="2800" b="1" dirty="0"/>
              <a:t>u</a:t>
            </a:r>
            <a:r>
              <a:rPr lang="en-US" sz="2800" dirty="0"/>
              <a:t>, </a:t>
            </a:r>
            <a:r>
              <a:rPr lang="en-US" sz="2800" b="1" dirty="0"/>
              <a:t>v</a:t>
            </a:r>
            <a:r>
              <a:rPr lang="en-US" sz="2800" dirty="0"/>
              <a:t> </a:t>
            </a:r>
            <a:r>
              <a:rPr lang="en-US" sz="2800" dirty="0">
                <a:sym typeface="Symbol" pitchFamily="18" charset="2"/>
              </a:rPr>
              <a:t></a:t>
            </a:r>
            <a:r>
              <a:rPr lang="en-US" sz="2800" dirty="0"/>
              <a:t> V </a:t>
            </a:r>
          </a:p>
          <a:p>
            <a:pPr marL="609600" indent="-609600">
              <a:buSzPct val="75000"/>
              <a:buFontTx/>
              <a:buAutoNum type="arabicPeriod"/>
            </a:pPr>
            <a:r>
              <a:rPr lang="en-US" sz="2800" dirty="0"/>
              <a:t>T(c</a:t>
            </a:r>
            <a:r>
              <a:rPr lang="en-US" sz="2800" b="1" dirty="0"/>
              <a:t>u</a:t>
            </a:r>
            <a:r>
              <a:rPr lang="en-US" sz="2800" dirty="0"/>
              <a:t>) = </a:t>
            </a:r>
            <a:r>
              <a:rPr lang="en-US" sz="2800" dirty="0" err="1"/>
              <a:t>cT</a:t>
            </a:r>
            <a:r>
              <a:rPr lang="en-US" sz="2800" dirty="0"/>
              <a:t>(</a:t>
            </a:r>
            <a:r>
              <a:rPr lang="en-US" sz="2800" b="1" dirty="0"/>
              <a:t>u</a:t>
            </a:r>
            <a:r>
              <a:rPr lang="en-US" sz="2800" dirty="0"/>
              <a:t>) for all </a:t>
            </a:r>
            <a:r>
              <a:rPr lang="en-US" sz="2800" b="1" dirty="0"/>
              <a:t>u</a:t>
            </a:r>
            <a:r>
              <a:rPr lang="en-US" sz="2800" dirty="0"/>
              <a:t> </a:t>
            </a:r>
            <a:r>
              <a:rPr lang="en-US" sz="2800" dirty="0">
                <a:sym typeface="Symbol" pitchFamily="18" charset="2"/>
              </a:rPr>
              <a:t></a:t>
            </a:r>
            <a:r>
              <a:rPr lang="en-US" sz="2800" dirty="0"/>
              <a:t> V all scalars c </a:t>
            </a:r>
            <a:r>
              <a:rPr lang="en-US" sz="2800" dirty="0">
                <a:sym typeface="Symbol" pitchFamily="18" charset="2"/>
              </a:rPr>
              <a:t></a:t>
            </a:r>
            <a:r>
              <a:rPr lang="en-US" sz="2800" dirty="0"/>
              <a:t> </a:t>
            </a:r>
            <a:r>
              <a:rPr lang="en-US" sz="2800" dirty="0" smtClean="0">
                <a:latin typeface="Castellar" pitchFamily="18" charset="0"/>
                <a:sym typeface="Symbol" pitchFamily="18" charset="2"/>
              </a:rPr>
              <a:t>F</a:t>
            </a:r>
            <a:endParaRPr lang="en-US" sz="2800" dirty="0"/>
          </a:p>
          <a:p>
            <a:pPr marL="609600" indent="-609600">
              <a:buSzPct val="75000"/>
              <a:buFontTx/>
              <a:buNone/>
            </a:pPr>
            <a:r>
              <a:rPr lang="en-US" sz="2800" dirty="0"/>
              <a:t>Note 1: The space W (the co-domain) may be the space V or a subspace of V or may be an entirely different space (but over the same field </a:t>
            </a:r>
            <a:r>
              <a:rPr lang="en-US" sz="2800" dirty="0" smtClean="0">
                <a:latin typeface="Castellar" pitchFamily="18" charset="0"/>
                <a:sym typeface="Symbol" pitchFamily="18" charset="2"/>
              </a:rPr>
              <a:t>F</a:t>
            </a:r>
            <a:r>
              <a:rPr lang="en-US" sz="2800" dirty="0" smtClean="0"/>
              <a:t>). </a:t>
            </a:r>
            <a:endParaRPr lang="en-US" sz="2800" dirty="0"/>
          </a:p>
          <a:p>
            <a:pPr marL="609600" indent="-609600">
              <a:buSzPct val="75000"/>
              <a:buFontTx/>
              <a:buNone/>
            </a:pPr>
            <a:r>
              <a:rPr lang="en-US" sz="2800" dirty="0"/>
              <a:t>Note 2: We may write either </a:t>
            </a:r>
            <a:r>
              <a:rPr lang="en-US" sz="2800" dirty="0">
                <a:sym typeface="Symbol" pitchFamily="18" charset="2"/>
              </a:rPr>
              <a:t>T(</a:t>
            </a:r>
            <a:r>
              <a:rPr lang="en-US" sz="2800" b="1" dirty="0">
                <a:sym typeface="Symbol" pitchFamily="18" charset="2"/>
              </a:rPr>
              <a:t>v</a:t>
            </a:r>
            <a:r>
              <a:rPr lang="en-US" sz="2800" dirty="0">
                <a:sym typeface="Symbol" pitchFamily="18" charset="2"/>
              </a:rPr>
              <a:t>) or </a:t>
            </a:r>
            <a:r>
              <a:rPr lang="en-US" sz="2800" dirty="0" err="1">
                <a:sym typeface="Symbol" pitchFamily="18" charset="2"/>
              </a:rPr>
              <a:t>T</a:t>
            </a:r>
            <a:r>
              <a:rPr lang="en-US" sz="2800" b="1" dirty="0" err="1">
                <a:sym typeface="Symbol" pitchFamily="18" charset="2"/>
              </a:rPr>
              <a:t>v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dirty="0"/>
              <a:t>to indicate the image of the vector </a:t>
            </a:r>
            <a:r>
              <a:rPr lang="en-US" sz="2800" b="1" dirty="0">
                <a:sym typeface="Symbol" pitchFamily="18" charset="2"/>
              </a:rPr>
              <a:t>v </a:t>
            </a:r>
            <a:r>
              <a:rPr lang="en-US" sz="2800" dirty="0"/>
              <a:t>under the transformation T.  </a:t>
            </a:r>
          </a:p>
          <a:p>
            <a:pPr marL="609600" indent="-609600">
              <a:buFontTx/>
              <a:buNone/>
            </a:pPr>
            <a:r>
              <a:rPr lang="en-US" sz="2800" dirty="0"/>
              <a:t>Note 3: Some books use the term </a:t>
            </a:r>
            <a:r>
              <a:rPr lang="en-US" sz="2800" b="1" dirty="0"/>
              <a:t>homomorphism</a:t>
            </a:r>
            <a:r>
              <a:rPr lang="en-US" sz="2800" dirty="0"/>
              <a:t> for a linear map from a vector space to another vector space.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620000" cy="762000"/>
          </a:xfrm>
        </p:spPr>
        <p:txBody>
          <a:bodyPr/>
          <a:lstStyle/>
          <a:p>
            <a:r>
              <a:rPr lang="en-US" sz="3600" b="1"/>
              <a:t>Examples of Linear Transformations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2578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400"/>
              <a:t>Two trivial examples of linear transformations: </a:t>
            </a:r>
          </a:p>
          <a:p>
            <a:pPr marL="990600" lvl="1" indent="-533400">
              <a:lnSpc>
                <a:spcPct val="90000"/>
              </a:lnSpc>
              <a:buSzPct val="75000"/>
              <a:buFontTx/>
              <a:buChar char="•"/>
            </a:pPr>
            <a:r>
              <a:rPr lang="en-US" sz="2400"/>
              <a:t>The zero transformation </a:t>
            </a:r>
            <a:r>
              <a:rPr lang="en-US" sz="2400" i="1"/>
              <a:t>0</a:t>
            </a:r>
            <a:r>
              <a:rPr lang="en-US" sz="2400"/>
              <a:t>: V </a:t>
            </a:r>
            <a:r>
              <a:rPr lang="en-US" sz="2400">
                <a:sym typeface="Symbol" pitchFamily="18" charset="2"/>
              </a:rPr>
              <a:t> W such that </a:t>
            </a:r>
            <a:r>
              <a:rPr lang="en-US" sz="2400" i="1">
                <a:sym typeface="Symbol" pitchFamily="18" charset="2"/>
              </a:rPr>
              <a:t>0</a:t>
            </a:r>
            <a:r>
              <a:rPr lang="en-US" sz="2400"/>
              <a:t>(</a:t>
            </a:r>
            <a:r>
              <a:rPr lang="en-US" sz="2400" b="1"/>
              <a:t>u</a:t>
            </a:r>
            <a:r>
              <a:rPr lang="en-US" sz="2400"/>
              <a:t>) =  </a:t>
            </a:r>
            <a:r>
              <a:rPr lang="en-US" sz="2400" b="1"/>
              <a:t>0 </a:t>
            </a:r>
            <a:r>
              <a:rPr lang="en-US" sz="2400"/>
              <a:t>for all </a:t>
            </a:r>
            <a:r>
              <a:rPr lang="en-US" sz="2400" b="1"/>
              <a:t>u</a:t>
            </a:r>
            <a:r>
              <a:rPr lang="en-US" sz="2400"/>
              <a:t> in V</a:t>
            </a:r>
          </a:p>
          <a:p>
            <a:pPr marL="990600" lvl="1" indent="-533400">
              <a:lnSpc>
                <a:spcPct val="90000"/>
              </a:lnSpc>
              <a:buSzPct val="75000"/>
              <a:buFontTx/>
              <a:buChar char="•"/>
            </a:pPr>
            <a:r>
              <a:rPr lang="en-US" sz="2400"/>
              <a:t>The identity transformation I: V </a:t>
            </a:r>
            <a:r>
              <a:rPr lang="en-US" sz="2400">
                <a:sym typeface="Symbol" pitchFamily="18" charset="2"/>
              </a:rPr>
              <a:t> V such that I</a:t>
            </a:r>
            <a:r>
              <a:rPr lang="en-US" sz="2400"/>
              <a:t>(</a:t>
            </a:r>
            <a:r>
              <a:rPr lang="en-US" sz="2400" b="1"/>
              <a:t>u</a:t>
            </a:r>
            <a:r>
              <a:rPr lang="en-US" sz="2400"/>
              <a:t>) =  </a:t>
            </a:r>
            <a:r>
              <a:rPr lang="en-US" sz="2400" b="1"/>
              <a:t>u </a:t>
            </a:r>
            <a:r>
              <a:rPr lang="en-US" sz="2400"/>
              <a:t>for all </a:t>
            </a:r>
            <a:r>
              <a:rPr lang="en-US" sz="2400" b="1"/>
              <a:t>u</a:t>
            </a:r>
            <a:r>
              <a:rPr lang="en-US" sz="2400"/>
              <a:t> in V</a:t>
            </a:r>
          </a:p>
          <a:p>
            <a:pPr marL="990600" lvl="1" indent="-533400">
              <a:lnSpc>
                <a:spcPct val="90000"/>
              </a:lnSpc>
              <a:buSzPct val="75000"/>
              <a:buFontTx/>
              <a:buNone/>
            </a:pPr>
            <a:r>
              <a:rPr lang="en-US" sz="2000">
                <a:sym typeface="Symbol" pitchFamily="18" charset="2"/>
              </a:rPr>
              <a:t> 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400"/>
              <a:t>Projection: Consider the function P</a:t>
            </a:r>
            <a:r>
              <a:rPr lang="en-US" sz="2400" baseline="-25000"/>
              <a:t>i</a:t>
            </a:r>
            <a:r>
              <a:rPr lang="en-US" sz="2400"/>
              <a:t>: </a:t>
            </a:r>
            <a:r>
              <a:rPr lang="en-US" sz="2400">
                <a:latin typeface="Castellar" pitchFamily="18" charset="0"/>
              </a:rPr>
              <a:t>R</a:t>
            </a:r>
            <a:r>
              <a:rPr lang="en-US" sz="2400" baseline="30000"/>
              <a:t>n</a:t>
            </a:r>
            <a:r>
              <a:rPr lang="en-US" sz="2400"/>
              <a:t> </a:t>
            </a:r>
            <a:r>
              <a:rPr lang="en-US" sz="2400">
                <a:sym typeface="Symbol" pitchFamily="18" charset="2"/>
              </a:rPr>
              <a:t></a:t>
            </a:r>
            <a:r>
              <a:rPr lang="en-US" sz="2400"/>
              <a:t> </a:t>
            </a:r>
            <a:r>
              <a:rPr lang="en-US" sz="2400">
                <a:latin typeface="Castellar" pitchFamily="18" charset="0"/>
              </a:rPr>
              <a:t>R</a:t>
            </a:r>
            <a:r>
              <a:rPr lang="en-US" sz="2400" baseline="30000"/>
              <a:t>n</a:t>
            </a:r>
            <a:r>
              <a:rPr lang="en-US" sz="2400"/>
              <a:t> defined by P</a:t>
            </a:r>
            <a:r>
              <a:rPr lang="en-US" sz="2400" baseline="-25000"/>
              <a:t>i</a:t>
            </a:r>
            <a:r>
              <a:rPr lang="en-US" sz="2400"/>
              <a:t>(x</a:t>
            </a:r>
            <a:r>
              <a:rPr lang="en-US" sz="2400" baseline="-25000"/>
              <a:t>1</a:t>
            </a:r>
            <a:r>
              <a:rPr lang="en-US" sz="2400"/>
              <a:t>, x</a:t>
            </a:r>
            <a:r>
              <a:rPr lang="en-US" sz="2400" baseline="-25000"/>
              <a:t>2</a:t>
            </a:r>
            <a:r>
              <a:rPr lang="en-US" sz="2400"/>
              <a:t>,….,x</a:t>
            </a:r>
            <a:r>
              <a:rPr lang="en-US" sz="2400" baseline="-25000"/>
              <a:t>i </a:t>
            </a:r>
            <a:r>
              <a:rPr lang="en-US" sz="2400"/>
              <a:t>,..,x</a:t>
            </a:r>
            <a:r>
              <a:rPr lang="en-US" sz="2400" baseline="-25000"/>
              <a:t>n</a:t>
            </a:r>
            <a:r>
              <a:rPr lang="en-US" sz="2400"/>
              <a:t>) = </a:t>
            </a:r>
            <a:r>
              <a:rPr lang="en-US" sz="2400">
                <a:sym typeface="Symbol" pitchFamily="18" charset="2"/>
              </a:rPr>
              <a:t>(0</a:t>
            </a:r>
            <a:r>
              <a:rPr lang="en-US" sz="2400"/>
              <a:t>, 0, ….,x</a:t>
            </a:r>
            <a:r>
              <a:rPr lang="en-US" sz="2400" baseline="-25000"/>
              <a:t>i </a:t>
            </a:r>
            <a:r>
              <a:rPr lang="en-US" sz="2400"/>
              <a:t>,0,…..,0), where all coordinates other than the i-th coordinate are replaced by 0. Then P</a:t>
            </a:r>
            <a:r>
              <a:rPr lang="en-US" sz="2400" baseline="-25000"/>
              <a:t>i</a:t>
            </a:r>
            <a:r>
              <a:rPr lang="en-US" sz="2400"/>
              <a:t> is a linear transformation.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sz="2400"/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/>
              <a:t>Note: we can extend this idea by projecting onto any selection of coordinates. Each of the functions so obtained is a linear transformation. 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endParaRPr 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762000"/>
          </a:xfrm>
        </p:spPr>
        <p:txBody>
          <a:bodyPr/>
          <a:lstStyle/>
          <a:p>
            <a:r>
              <a:rPr lang="en-US" sz="3600" b="1" dirty="0"/>
              <a:t>Linear Transformations - 2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943600"/>
          </a:xfrm>
        </p:spPr>
        <p:txBody>
          <a:bodyPr/>
          <a:lstStyle/>
          <a:p>
            <a:pPr marL="609600" indent="-609600"/>
            <a:r>
              <a:rPr lang="en-US" dirty="0"/>
              <a:t>Some remarks</a:t>
            </a:r>
            <a:r>
              <a:rPr lang="en-US" b="1" dirty="0"/>
              <a:t>: </a:t>
            </a:r>
            <a:endParaRPr lang="en-US" dirty="0"/>
          </a:p>
          <a:p>
            <a:pPr marL="609600" indent="-609600">
              <a:buSzPct val="75000"/>
              <a:buFontTx/>
              <a:buAutoNum type="arabicPeriod"/>
            </a:pPr>
            <a:r>
              <a:rPr lang="en-US" dirty="0"/>
              <a:t>If T is linear, then T(</a:t>
            </a:r>
            <a:r>
              <a:rPr lang="en-US" b="1" dirty="0"/>
              <a:t>0</a:t>
            </a:r>
            <a:r>
              <a:rPr lang="en-US" dirty="0"/>
              <a:t>)  = </a:t>
            </a:r>
            <a:r>
              <a:rPr lang="en-US" b="1" dirty="0"/>
              <a:t>0</a:t>
            </a:r>
            <a:r>
              <a:rPr lang="en-US" dirty="0"/>
              <a:t> and T(</a:t>
            </a:r>
            <a:r>
              <a:rPr lang="en-US" dirty="0">
                <a:cs typeface="Times New Roman" pitchFamily="18" charset="0"/>
              </a:rPr>
              <a:t>– </a:t>
            </a:r>
            <a:r>
              <a:rPr lang="en-US" b="1" dirty="0"/>
              <a:t>v</a:t>
            </a:r>
            <a:r>
              <a:rPr lang="en-US" dirty="0"/>
              <a:t>) = </a:t>
            </a:r>
            <a:r>
              <a:rPr lang="en-US" dirty="0">
                <a:cs typeface="Times New Roman" pitchFamily="18" charset="0"/>
              </a:rPr>
              <a:t>–</a:t>
            </a:r>
            <a:r>
              <a:rPr lang="en-US" dirty="0"/>
              <a:t> T(</a:t>
            </a:r>
            <a:r>
              <a:rPr lang="en-US" b="1" dirty="0"/>
              <a:t>v</a:t>
            </a:r>
            <a:r>
              <a:rPr lang="en-US" dirty="0"/>
              <a:t>) </a:t>
            </a:r>
          </a:p>
          <a:p>
            <a:pPr marL="609600" indent="-609600">
              <a:buSzPct val="75000"/>
              <a:buFontTx/>
              <a:buNone/>
            </a:pPr>
            <a:r>
              <a:rPr lang="en-US" dirty="0"/>
              <a:t>       </a:t>
            </a:r>
            <a:r>
              <a:rPr lang="en-US" i="1" dirty="0"/>
              <a:t>(prove as an exercise!)</a:t>
            </a:r>
            <a:r>
              <a:rPr lang="en-US" dirty="0"/>
              <a:t>  </a:t>
            </a:r>
          </a:p>
          <a:p>
            <a:pPr marL="609600" indent="-609600">
              <a:buSzPct val="75000"/>
              <a:buFontTx/>
              <a:buAutoNum type="arabicPeriod" startAt="2"/>
            </a:pPr>
            <a:r>
              <a:rPr lang="en-US" dirty="0"/>
              <a:t>If T is linear, then T “preserves” linear combinations, i.e. T(c</a:t>
            </a:r>
            <a:r>
              <a:rPr lang="en-US" baseline="-25000" dirty="0"/>
              <a:t>1</a:t>
            </a:r>
            <a:r>
              <a:rPr lang="en-US" b="1" dirty="0"/>
              <a:t>v</a:t>
            </a:r>
            <a:r>
              <a:rPr lang="en-US" b="1" baseline="-25000" dirty="0"/>
              <a:t>1</a:t>
            </a:r>
            <a:r>
              <a:rPr lang="en-US" dirty="0"/>
              <a:t> + c</a:t>
            </a:r>
            <a:r>
              <a:rPr lang="en-US" baseline="-25000" dirty="0"/>
              <a:t>2</a:t>
            </a:r>
            <a:r>
              <a:rPr lang="en-US" b="1" dirty="0"/>
              <a:t>v</a:t>
            </a:r>
            <a:r>
              <a:rPr lang="en-US" b="1" baseline="-25000" dirty="0"/>
              <a:t>2</a:t>
            </a:r>
            <a:r>
              <a:rPr lang="en-US" dirty="0"/>
              <a:t> + … </a:t>
            </a:r>
            <a:r>
              <a:rPr lang="en-US" dirty="0" err="1"/>
              <a:t>c</a:t>
            </a:r>
            <a:r>
              <a:rPr lang="en-US" baseline="-25000" dirty="0" err="1"/>
              <a:t>k</a:t>
            </a:r>
            <a:r>
              <a:rPr lang="en-US" b="1" dirty="0" err="1"/>
              <a:t>v</a:t>
            </a:r>
            <a:r>
              <a:rPr lang="en-US" b="1" baseline="-25000" dirty="0" err="1"/>
              <a:t>k</a:t>
            </a:r>
            <a:r>
              <a:rPr lang="en-US" dirty="0"/>
              <a:t>) = c</a:t>
            </a:r>
            <a:r>
              <a:rPr lang="en-US" baseline="-25000" dirty="0"/>
              <a:t>1</a:t>
            </a:r>
            <a:r>
              <a:rPr lang="en-US" dirty="0"/>
              <a:t>T(</a:t>
            </a:r>
            <a:r>
              <a:rPr lang="en-US" b="1" dirty="0"/>
              <a:t>v</a:t>
            </a:r>
            <a:r>
              <a:rPr lang="en-US" b="1" baseline="-25000" dirty="0"/>
              <a:t>1</a:t>
            </a:r>
            <a:r>
              <a:rPr lang="en-US" dirty="0"/>
              <a:t>)+ </a:t>
            </a:r>
            <a:r>
              <a:rPr lang="en-US" dirty="0" smtClean="0"/>
              <a:t>c</a:t>
            </a:r>
            <a:r>
              <a:rPr lang="en-US" baseline="-25000" dirty="0" smtClean="0"/>
              <a:t>2</a:t>
            </a:r>
            <a:r>
              <a:rPr lang="en-US" dirty="0" smtClean="0"/>
              <a:t>T(</a:t>
            </a:r>
            <a:r>
              <a:rPr lang="en-US" b="1" dirty="0" smtClean="0"/>
              <a:t>v</a:t>
            </a:r>
            <a:r>
              <a:rPr lang="en-US" b="1" baseline="-25000" dirty="0" smtClean="0"/>
              <a:t>2</a:t>
            </a:r>
            <a:r>
              <a:rPr lang="en-US" dirty="0" smtClean="0"/>
              <a:t>) + </a:t>
            </a:r>
            <a:r>
              <a:rPr lang="en-US" dirty="0"/>
              <a:t>… </a:t>
            </a:r>
            <a:r>
              <a:rPr lang="en-US" dirty="0" err="1"/>
              <a:t>c</a:t>
            </a:r>
            <a:r>
              <a:rPr lang="en-US" baseline="-25000" dirty="0" err="1"/>
              <a:t>k</a:t>
            </a:r>
            <a:r>
              <a:rPr lang="en-US" dirty="0" err="1"/>
              <a:t>T</a:t>
            </a:r>
            <a:r>
              <a:rPr lang="en-US" dirty="0"/>
              <a:t>(</a:t>
            </a:r>
            <a:r>
              <a:rPr lang="en-US" b="1" dirty="0" err="1"/>
              <a:t>v</a:t>
            </a:r>
            <a:r>
              <a:rPr lang="en-US" b="1" baseline="-25000" dirty="0" err="1"/>
              <a:t>k</a:t>
            </a:r>
            <a:r>
              <a:rPr lang="en-US" dirty="0"/>
              <a:t>) </a:t>
            </a:r>
            <a:r>
              <a:rPr lang="en-US" i="1" dirty="0" smtClean="0">
                <a:sym typeface="Symbol" pitchFamily="18" charset="2"/>
              </a:rPr>
              <a:t>– </a:t>
            </a:r>
            <a:r>
              <a:rPr lang="en-US" b="1" i="1" dirty="0" smtClean="0">
                <a:sym typeface="Symbol" pitchFamily="18" charset="2"/>
              </a:rPr>
              <a:t>exercise.</a:t>
            </a:r>
            <a:endParaRPr lang="en-US" dirty="0"/>
          </a:p>
          <a:p>
            <a:pPr marL="609600" indent="-609600">
              <a:buSzPct val="75000"/>
              <a:buFontTx/>
              <a:buAutoNum type="arabicPeriod" startAt="2"/>
            </a:pPr>
            <a:r>
              <a:rPr lang="en-US" dirty="0"/>
              <a:t>The </a:t>
            </a:r>
            <a:r>
              <a:rPr lang="en-US" i="1" dirty="0"/>
              <a:t>kernel</a:t>
            </a:r>
            <a:r>
              <a:rPr lang="en-US" dirty="0"/>
              <a:t> of T, Ker T = {v </a:t>
            </a:r>
            <a:r>
              <a:rPr lang="en-US" dirty="0">
                <a:sym typeface="Symbol" pitchFamily="18" charset="2"/>
              </a:rPr>
              <a:t> V: </a:t>
            </a:r>
            <a:r>
              <a:rPr lang="en-US" dirty="0" err="1">
                <a:sym typeface="Symbol" pitchFamily="18" charset="2"/>
              </a:rPr>
              <a:t>T</a:t>
            </a:r>
            <a:r>
              <a:rPr lang="en-US" b="1" dirty="0" err="1">
                <a:sym typeface="Symbol" pitchFamily="18" charset="2"/>
              </a:rPr>
              <a:t>v</a:t>
            </a:r>
            <a:r>
              <a:rPr lang="en-US" dirty="0">
                <a:sym typeface="Symbol" pitchFamily="18" charset="2"/>
              </a:rPr>
              <a:t> = </a:t>
            </a:r>
            <a:r>
              <a:rPr lang="en-US" b="1" dirty="0">
                <a:sym typeface="Symbol" pitchFamily="18" charset="2"/>
              </a:rPr>
              <a:t>0</a:t>
            </a:r>
            <a:r>
              <a:rPr lang="en-US" dirty="0">
                <a:sym typeface="Symbol" pitchFamily="18" charset="2"/>
              </a:rPr>
              <a:t>  W} is a subspace of V. </a:t>
            </a:r>
            <a:r>
              <a:rPr lang="en-US" dirty="0" smtClean="0">
                <a:sym typeface="Symbol" pitchFamily="18" charset="2"/>
              </a:rPr>
              <a:t>Some books call the kernel the </a:t>
            </a:r>
            <a:r>
              <a:rPr lang="en-US" b="1" dirty="0" smtClean="0">
                <a:sym typeface="Symbol" pitchFamily="18" charset="2"/>
              </a:rPr>
              <a:t>null space </a:t>
            </a:r>
            <a:r>
              <a:rPr lang="en-US" dirty="0" smtClean="0">
                <a:sym typeface="Symbol" pitchFamily="18" charset="2"/>
              </a:rPr>
              <a:t>of T, written </a:t>
            </a:r>
            <a:r>
              <a:rPr lang="en-US" dirty="0" err="1" smtClean="0">
                <a:sym typeface="Symbol" pitchFamily="18" charset="2"/>
              </a:rPr>
              <a:t>Nul</a:t>
            </a:r>
            <a:r>
              <a:rPr lang="en-US" dirty="0" smtClean="0">
                <a:sym typeface="Symbol" pitchFamily="18" charset="2"/>
              </a:rPr>
              <a:t> T. </a:t>
            </a:r>
          </a:p>
          <a:p>
            <a:pPr marL="609600" indent="-609600">
              <a:buSzPct val="75000"/>
              <a:buFontTx/>
              <a:buAutoNum type="arabicPeriod" startAt="2"/>
            </a:pPr>
            <a:r>
              <a:rPr lang="en-US" i="1" dirty="0" smtClean="0">
                <a:sym typeface="Symbol" pitchFamily="18" charset="2"/>
              </a:rPr>
              <a:t>It </a:t>
            </a:r>
            <a:r>
              <a:rPr lang="en-US" i="1" dirty="0">
                <a:sym typeface="Symbol" pitchFamily="18" charset="2"/>
              </a:rPr>
              <a:t>is easy to see that T is injective if and only if Ker T = {</a:t>
            </a:r>
            <a:r>
              <a:rPr lang="en-US" b="1" i="1" dirty="0">
                <a:sym typeface="Symbol" pitchFamily="18" charset="2"/>
              </a:rPr>
              <a:t>0</a:t>
            </a:r>
            <a:r>
              <a:rPr lang="en-US" i="1" dirty="0" smtClean="0">
                <a:sym typeface="Symbol" pitchFamily="18" charset="2"/>
              </a:rPr>
              <a:t>} - </a:t>
            </a:r>
            <a:r>
              <a:rPr lang="en-US" b="1" i="1" dirty="0" smtClean="0">
                <a:sym typeface="Symbol" pitchFamily="18" charset="2"/>
              </a:rPr>
              <a:t>exercise</a:t>
            </a:r>
            <a:r>
              <a:rPr lang="en-US" i="1" dirty="0" smtClean="0">
                <a:sym typeface="Symbol" pitchFamily="18" charset="2"/>
              </a:rPr>
              <a:t>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sz="3600" b="1"/>
              <a:t>A Useful Observation about Linear Transformations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sz="2400" dirty="0"/>
              <a:t>For the time being, we will assume V to be a finite-dimensional vector space.</a:t>
            </a:r>
          </a:p>
          <a:p>
            <a:pPr marL="609600" indent="-609600">
              <a:spcBef>
                <a:spcPts val="2400"/>
              </a:spcBef>
            </a:pPr>
            <a:r>
              <a:rPr lang="en-US" sz="2800" b="1" dirty="0"/>
              <a:t>Proposition </a:t>
            </a:r>
            <a:r>
              <a:rPr lang="en-US" sz="2800" b="1" dirty="0" smtClean="0"/>
              <a:t>26 (a)</a:t>
            </a:r>
            <a:r>
              <a:rPr lang="en-US" sz="2800" dirty="0" smtClean="0"/>
              <a:t>: </a:t>
            </a:r>
            <a:r>
              <a:rPr lang="en-US" sz="2800" dirty="0"/>
              <a:t>A linear transformation T: V </a:t>
            </a:r>
            <a:r>
              <a:rPr lang="en-US" sz="2800" dirty="0">
                <a:sym typeface="Symbol" pitchFamily="18" charset="2"/>
              </a:rPr>
              <a:t> W is completely determined by its action on a basis of V.</a:t>
            </a:r>
          </a:p>
          <a:p>
            <a:pPr marL="609600" indent="-609600">
              <a:spcBef>
                <a:spcPts val="2400"/>
              </a:spcBef>
            </a:pPr>
            <a:r>
              <a:rPr lang="en-US" sz="2800" b="1" dirty="0" smtClean="0"/>
              <a:t>Proposition 26 (b):</a:t>
            </a:r>
            <a:r>
              <a:rPr lang="en-US" sz="2800" dirty="0" smtClean="0"/>
              <a:t> </a:t>
            </a:r>
            <a:r>
              <a:rPr lang="en-US" sz="2800" dirty="0"/>
              <a:t>Conversely, given a </a:t>
            </a:r>
            <a:r>
              <a:rPr lang="en-US" sz="2800" dirty="0" smtClean="0"/>
              <a:t>basis B = </a:t>
            </a:r>
            <a:r>
              <a:rPr lang="en-US" sz="2800" dirty="0" smtClean="0">
                <a:sym typeface="Symbol" pitchFamily="18" charset="2"/>
              </a:rPr>
              <a:t>{</a:t>
            </a:r>
            <a:r>
              <a:rPr lang="en-US" sz="2800" b="1" dirty="0" smtClean="0">
                <a:sym typeface="Symbol" pitchFamily="18" charset="2"/>
              </a:rPr>
              <a:t>v</a:t>
            </a:r>
            <a:r>
              <a:rPr lang="en-US" sz="2800" b="1" baseline="-25000" dirty="0" smtClean="0">
                <a:sym typeface="Symbol" pitchFamily="18" charset="2"/>
              </a:rPr>
              <a:t>1</a:t>
            </a:r>
            <a:r>
              <a:rPr lang="en-US" sz="2800" dirty="0" smtClean="0">
                <a:sym typeface="Symbol" pitchFamily="18" charset="2"/>
              </a:rPr>
              <a:t>,….,</a:t>
            </a:r>
            <a:r>
              <a:rPr lang="en-US" sz="2800" b="1" dirty="0" err="1" smtClean="0">
                <a:sym typeface="Symbol" pitchFamily="18" charset="2"/>
              </a:rPr>
              <a:t>v</a:t>
            </a:r>
            <a:r>
              <a:rPr lang="en-US" sz="2800" b="1" baseline="-25000" dirty="0" err="1" smtClean="0">
                <a:sym typeface="Symbol" pitchFamily="18" charset="2"/>
              </a:rPr>
              <a:t>n</a:t>
            </a:r>
            <a:r>
              <a:rPr lang="en-US" sz="2800" dirty="0" smtClean="0">
                <a:sym typeface="Symbol" pitchFamily="18" charset="2"/>
              </a:rPr>
              <a:t>} of V, and a </a:t>
            </a:r>
            <a:r>
              <a:rPr lang="en-US" sz="2800" dirty="0" smtClean="0"/>
              <a:t>list </a:t>
            </a:r>
            <a:r>
              <a:rPr lang="en-US" sz="2800" dirty="0"/>
              <a:t>of n vectors </a:t>
            </a:r>
            <a:r>
              <a:rPr lang="en-US" sz="2800" b="1" dirty="0">
                <a:sym typeface="Symbol" pitchFamily="18" charset="2"/>
              </a:rPr>
              <a:t>w</a:t>
            </a:r>
            <a:r>
              <a:rPr lang="en-US" sz="2800" b="1" baseline="-25000" dirty="0">
                <a:sym typeface="Symbol" pitchFamily="18" charset="2"/>
              </a:rPr>
              <a:t>1</a:t>
            </a:r>
            <a:r>
              <a:rPr lang="en-US" sz="2800" dirty="0"/>
              <a:t>,….,</a:t>
            </a:r>
            <a:r>
              <a:rPr lang="en-US" sz="2800" b="1" dirty="0" err="1">
                <a:sym typeface="Symbol" pitchFamily="18" charset="2"/>
              </a:rPr>
              <a:t>w</a:t>
            </a:r>
            <a:r>
              <a:rPr lang="en-US" sz="2800" b="1" baseline="-25000" dirty="0" err="1">
                <a:sym typeface="Symbol" pitchFamily="18" charset="2"/>
              </a:rPr>
              <a:t>n</a:t>
            </a:r>
            <a:r>
              <a:rPr lang="en-US" sz="2800" b="1" baseline="-25000" dirty="0">
                <a:sym typeface="Symbol" pitchFamily="18" charset="2"/>
              </a:rPr>
              <a:t> </a:t>
            </a:r>
            <a:r>
              <a:rPr lang="en-US" sz="2800" dirty="0"/>
              <a:t>(not necessarily distinct) in the co-domain space W, there is a unique linear transformation T such that T(</a:t>
            </a:r>
            <a:r>
              <a:rPr lang="en-US" sz="2800" b="1" dirty="0">
                <a:sym typeface="Symbol" pitchFamily="18" charset="2"/>
              </a:rPr>
              <a:t>v</a:t>
            </a:r>
            <a:r>
              <a:rPr lang="en-US" sz="2800" b="1" baseline="-25000" dirty="0">
                <a:sym typeface="Symbol" pitchFamily="18" charset="2"/>
              </a:rPr>
              <a:t>1</a:t>
            </a:r>
            <a:r>
              <a:rPr lang="en-US" sz="2800" dirty="0"/>
              <a:t>) = </a:t>
            </a:r>
            <a:r>
              <a:rPr lang="en-US" sz="2800" b="1" dirty="0">
                <a:sym typeface="Symbol" pitchFamily="18" charset="2"/>
              </a:rPr>
              <a:t>w</a:t>
            </a:r>
            <a:r>
              <a:rPr lang="en-US" sz="2800" b="1" baseline="-25000" dirty="0">
                <a:sym typeface="Symbol" pitchFamily="18" charset="2"/>
              </a:rPr>
              <a:t>1</a:t>
            </a:r>
            <a:r>
              <a:rPr lang="en-US" sz="2800" dirty="0"/>
              <a:t>, T(</a:t>
            </a:r>
            <a:r>
              <a:rPr lang="en-US" sz="2800" b="1" dirty="0">
                <a:sym typeface="Symbol" pitchFamily="18" charset="2"/>
              </a:rPr>
              <a:t>v</a:t>
            </a:r>
            <a:r>
              <a:rPr lang="en-US" sz="2800" b="1" baseline="-25000" dirty="0">
                <a:sym typeface="Symbol" pitchFamily="18" charset="2"/>
              </a:rPr>
              <a:t>2</a:t>
            </a:r>
            <a:r>
              <a:rPr lang="en-US" sz="2800" dirty="0"/>
              <a:t>) = </a:t>
            </a:r>
            <a:r>
              <a:rPr lang="en-US" sz="2800" b="1" dirty="0">
                <a:sym typeface="Symbol" pitchFamily="18" charset="2"/>
              </a:rPr>
              <a:t>w</a:t>
            </a:r>
            <a:r>
              <a:rPr lang="en-US" sz="2800" b="1" baseline="-25000" dirty="0">
                <a:sym typeface="Symbol" pitchFamily="18" charset="2"/>
              </a:rPr>
              <a:t>2</a:t>
            </a:r>
            <a:r>
              <a:rPr lang="en-US" sz="2800" dirty="0"/>
              <a:t>,…., T(</a:t>
            </a:r>
            <a:r>
              <a:rPr lang="en-US" sz="2800" b="1" dirty="0" err="1">
                <a:sym typeface="Symbol" pitchFamily="18" charset="2"/>
              </a:rPr>
              <a:t>v</a:t>
            </a:r>
            <a:r>
              <a:rPr lang="en-US" sz="2800" b="1" baseline="-25000" dirty="0" err="1">
                <a:sym typeface="Symbol" pitchFamily="18" charset="2"/>
              </a:rPr>
              <a:t>n</a:t>
            </a:r>
            <a:r>
              <a:rPr lang="en-US" sz="2800" dirty="0"/>
              <a:t>) = </a:t>
            </a:r>
            <a:r>
              <a:rPr lang="en-US" sz="2800" b="1" dirty="0" err="1">
                <a:sym typeface="Symbol" pitchFamily="18" charset="2"/>
              </a:rPr>
              <a:t>w</a:t>
            </a:r>
            <a:r>
              <a:rPr lang="en-US" sz="2800" b="1" baseline="-25000" dirty="0" err="1">
                <a:sym typeface="Symbol" pitchFamily="18" charset="2"/>
              </a:rPr>
              <a:t>n</a:t>
            </a:r>
            <a:r>
              <a:rPr lang="en-US" sz="2800" dirty="0"/>
              <a:t>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3741</TotalTime>
  <Words>910</Words>
  <Application>Microsoft Office PowerPoint</Application>
  <PresentationFormat>On-screen Show (4:3)</PresentationFormat>
  <Paragraphs>36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Default Design</vt:lpstr>
      <vt:lpstr>Infinite-Dimensional Vector Spaces</vt:lpstr>
      <vt:lpstr>Infinite-Dimensional Vector Spaces - 2</vt:lpstr>
      <vt:lpstr>Linear Transformations</vt:lpstr>
      <vt:lpstr>Examples of Linear Transformations</vt:lpstr>
      <vt:lpstr>Linear Transformations - 2</vt:lpstr>
      <vt:lpstr>A Useful Observation about Linear Transformations</vt:lpstr>
    </vt:vector>
  </TitlesOfParts>
  <Company>RTL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Definite Integral</dc:title>
  <dc:creator>Srinavas</dc:creator>
  <cp:lastModifiedBy>PRATYUSH KAUSHAL</cp:lastModifiedBy>
  <cp:revision>331</cp:revision>
  <dcterms:created xsi:type="dcterms:W3CDTF">2001-08-16T03:34:40Z</dcterms:created>
  <dcterms:modified xsi:type="dcterms:W3CDTF">2016-09-30T13:48:36Z</dcterms:modified>
</cp:coreProperties>
</file>