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4"/>
  </p:handoutMasterIdLst>
  <p:sldIdLst>
    <p:sldId id="421" r:id="rId2"/>
    <p:sldId id="422" r:id="rId3"/>
  </p:sldIdLst>
  <p:sldSz cx="9144000" cy="6858000" type="screen4x3"/>
  <p:notesSz cx="6772275" cy="99028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7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6988" y="0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6988" y="9407525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7F74BD9-D306-4185-A20F-1A31EB47A4C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8A2C52-AB9D-4D33-A7A2-FD0FF07B8F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43AA94-E92E-45F8-AC93-127F18D3A6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BF4CA4-399B-451D-9C45-C0FB0E0CEB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0E034D-1295-455F-B9EC-EA54609EE3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4EB692-577A-47BB-B33E-186DE86082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38AA7E-AC9B-41EF-8CE1-2E375191A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73BE0B-5FF3-4971-ADCF-97940C60A4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014A87-A3E0-400B-9272-F386867C07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776A8A-C4F2-4899-9F04-9AEE1D07F3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79B9A-C911-4752-8CF6-F11059A66E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2BCE12-3003-47D8-9D4C-791D58A738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55AC4FB-C537-4266-809D-ADC8700D495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sz="3600" b="1"/>
              <a:t>A Useful Observation about Linear Transformations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400" dirty="0"/>
              <a:t>For the time being, we will assume V to be a finite-dimensional vector space.</a:t>
            </a:r>
          </a:p>
          <a:p>
            <a:pPr marL="609600" indent="-609600">
              <a:spcBef>
                <a:spcPts val="2400"/>
              </a:spcBef>
            </a:pPr>
            <a:r>
              <a:rPr lang="en-US" sz="2800" b="1" dirty="0"/>
              <a:t>Proposition </a:t>
            </a:r>
            <a:r>
              <a:rPr lang="en-US" sz="2800" b="1" dirty="0" smtClean="0"/>
              <a:t>26 (a)</a:t>
            </a:r>
            <a:r>
              <a:rPr lang="en-US" sz="2800" dirty="0" smtClean="0"/>
              <a:t>: </a:t>
            </a:r>
            <a:r>
              <a:rPr lang="en-US" sz="2800" dirty="0"/>
              <a:t>A linear transformation T: V </a:t>
            </a:r>
            <a:r>
              <a:rPr lang="en-US" sz="2800" dirty="0">
                <a:sym typeface="Symbol" pitchFamily="18" charset="2"/>
              </a:rPr>
              <a:t> W is completely determined by its action on a basis of V.</a:t>
            </a:r>
          </a:p>
          <a:p>
            <a:pPr marL="609600" indent="-609600">
              <a:spcBef>
                <a:spcPts val="2400"/>
              </a:spcBef>
            </a:pPr>
            <a:r>
              <a:rPr lang="en-US" sz="2800" b="1" dirty="0" smtClean="0"/>
              <a:t>Proposition 26 (b):</a:t>
            </a:r>
            <a:r>
              <a:rPr lang="en-US" sz="2800" dirty="0" smtClean="0"/>
              <a:t> </a:t>
            </a:r>
            <a:r>
              <a:rPr lang="en-US" sz="2800" dirty="0"/>
              <a:t>Conversely, given a </a:t>
            </a:r>
            <a:r>
              <a:rPr lang="en-US" sz="2800" dirty="0" smtClean="0"/>
              <a:t>basis B = </a:t>
            </a:r>
            <a:r>
              <a:rPr lang="en-US" sz="2800" dirty="0" smtClean="0">
                <a:sym typeface="Symbol" pitchFamily="18" charset="2"/>
              </a:rPr>
              <a:t>{</a:t>
            </a:r>
            <a:r>
              <a:rPr lang="en-US" sz="2800" b="1" dirty="0" smtClean="0">
                <a:sym typeface="Symbol" pitchFamily="18" charset="2"/>
              </a:rPr>
              <a:t>v</a:t>
            </a:r>
            <a:r>
              <a:rPr lang="en-US" sz="2800" b="1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,….,</a:t>
            </a:r>
            <a:r>
              <a:rPr lang="en-US" sz="2800" b="1" dirty="0" err="1" smtClean="0">
                <a:sym typeface="Symbol" pitchFamily="18" charset="2"/>
              </a:rPr>
              <a:t>v</a:t>
            </a:r>
            <a:r>
              <a:rPr lang="en-US" sz="2800" b="1" baseline="-25000" dirty="0" err="1" smtClean="0">
                <a:sym typeface="Symbol" pitchFamily="18" charset="2"/>
              </a:rPr>
              <a:t>n</a:t>
            </a:r>
            <a:r>
              <a:rPr lang="en-US" sz="2800" dirty="0" smtClean="0">
                <a:sym typeface="Symbol" pitchFamily="18" charset="2"/>
              </a:rPr>
              <a:t>} of V, and a </a:t>
            </a:r>
            <a:r>
              <a:rPr lang="en-US" sz="2800" dirty="0" smtClean="0"/>
              <a:t>list </a:t>
            </a:r>
            <a:r>
              <a:rPr lang="en-US" sz="2800" dirty="0"/>
              <a:t>of n vectors </a:t>
            </a:r>
            <a:r>
              <a:rPr lang="en-US" sz="2800" b="1" dirty="0">
                <a:sym typeface="Symbol" pitchFamily="18" charset="2"/>
              </a:rPr>
              <a:t>w</a:t>
            </a:r>
            <a:r>
              <a:rPr lang="en-US" sz="2800" b="1" baseline="-25000" dirty="0">
                <a:sym typeface="Symbol" pitchFamily="18" charset="2"/>
              </a:rPr>
              <a:t>1</a:t>
            </a:r>
            <a:r>
              <a:rPr lang="en-US" sz="2800" dirty="0"/>
              <a:t>,….,</a:t>
            </a:r>
            <a:r>
              <a:rPr lang="en-US" sz="2800" b="1" dirty="0" err="1">
                <a:sym typeface="Symbol" pitchFamily="18" charset="2"/>
              </a:rPr>
              <a:t>w</a:t>
            </a:r>
            <a:r>
              <a:rPr lang="en-US" sz="2800" b="1" baseline="-25000" dirty="0" err="1">
                <a:sym typeface="Symbol" pitchFamily="18" charset="2"/>
              </a:rPr>
              <a:t>n</a:t>
            </a:r>
            <a:r>
              <a:rPr lang="en-US" sz="2800" b="1" baseline="-25000" dirty="0">
                <a:sym typeface="Symbol" pitchFamily="18" charset="2"/>
              </a:rPr>
              <a:t> </a:t>
            </a:r>
            <a:r>
              <a:rPr lang="en-US" sz="2800" dirty="0"/>
              <a:t>(not necessarily distinct) in the co-domain space W, there is a unique linear transformation T such that T(</a:t>
            </a:r>
            <a:r>
              <a:rPr lang="en-US" sz="2800" b="1" dirty="0">
                <a:sym typeface="Symbol" pitchFamily="18" charset="2"/>
              </a:rPr>
              <a:t>v</a:t>
            </a:r>
            <a:r>
              <a:rPr lang="en-US" sz="2800" b="1" baseline="-25000" dirty="0">
                <a:sym typeface="Symbol" pitchFamily="18" charset="2"/>
              </a:rPr>
              <a:t>1</a:t>
            </a:r>
            <a:r>
              <a:rPr lang="en-US" sz="2800" dirty="0"/>
              <a:t>) = </a:t>
            </a:r>
            <a:r>
              <a:rPr lang="en-US" sz="2800" b="1" dirty="0">
                <a:sym typeface="Symbol" pitchFamily="18" charset="2"/>
              </a:rPr>
              <a:t>w</a:t>
            </a:r>
            <a:r>
              <a:rPr lang="en-US" sz="2800" b="1" baseline="-25000" dirty="0">
                <a:sym typeface="Symbol" pitchFamily="18" charset="2"/>
              </a:rPr>
              <a:t>1</a:t>
            </a:r>
            <a:r>
              <a:rPr lang="en-US" sz="2800" dirty="0"/>
              <a:t>, T(</a:t>
            </a:r>
            <a:r>
              <a:rPr lang="en-US" sz="2800" b="1" dirty="0">
                <a:sym typeface="Symbol" pitchFamily="18" charset="2"/>
              </a:rPr>
              <a:t>v</a:t>
            </a:r>
            <a:r>
              <a:rPr lang="en-US" sz="2800" b="1" baseline="-25000" dirty="0">
                <a:sym typeface="Symbol" pitchFamily="18" charset="2"/>
              </a:rPr>
              <a:t>2</a:t>
            </a:r>
            <a:r>
              <a:rPr lang="en-US" sz="2800" dirty="0"/>
              <a:t>) = </a:t>
            </a:r>
            <a:r>
              <a:rPr lang="en-US" sz="2800" b="1" dirty="0">
                <a:sym typeface="Symbol" pitchFamily="18" charset="2"/>
              </a:rPr>
              <a:t>w</a:t>
            </a:r>
            <a:r>
              <a:rPr lang="en-US" sz="2800" b="1" baseline="-25000" dirty="0">
                <a:sym typeface="Symbol" pitchFamily="18" charset="2"/>
              </a:rPr>
              <a:t>2</a:t>
            </a:r>
            <a:r>
              <a:rPr lang="en-US" sz="2800" dirty="0"/>
              <a:t>,…., T(</a:t>
            </a:r>
            <a:r>
              <a:rPr lang="en-US" sz="2800" b="1" dirty="0" err="1">
                <a:sym typeface="Symbol" pitchFamily="18" charset="2"/>
              </a:rPr>
              <a:t>v</a:t>
            </a:r>
            <a:r>
              <a:rPr lang="en-US" sz="2800" b="1" baseline="-25000" dirty="0" err="1">
                <a:sym typeface="Symbol" pitchFamily="18" charset="2"/>
              </a:rPr>
              <a:t>n</a:t>
            </a:r>
            <a:r>
              <a:rPr lang="en-US" sz="2800" dirty="0"/>
              <a:t>) = </a:t>
            </a:r>
            <a:r>
              <a:rPr lang="en-US" sz="2800" b="1" dirty="0" err="1">
                <a:sym typeface="Symbol" pitchFamily="18" charset="2"/>
              </a:rPr>
              <a:t>w</a:t>
            </a:r>
            <a:r>
              <a:rPr lang="en-US" sz="2800" b="1" baseline="-25000" dirty="0" err="1">
                <a:sym typeface="Symbol" pitchFamily="18" charset="2"/>
              </a:rPr>
              <a:t>n</a:t>
            </a:r>
            <a:r>
              <a:rPr lang="en-US" sz="2800" dirty="0"/>
              <a:t>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14400"/>
          </a:xfrm>
        </p:spPr>
        <p:txBody>
          <a:bodyPr/>
          <a:lstStyle/>
          <a:p>
            <a:r>
              <a:rPr lang="en-US" sz="3600" b="1"/>
              <a:t>Isomorphism of Vector Spaces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marL="609600" indent="-609600">
              <a:spcBef>
                <a:spcPct val="40000"/>
              </a:spcBef>
            </a:pPr>
            <a:r>
              <a:rPr lang="en-US" sz="2400" b="1" dirty="0"/>
              <a:t>Definition</a:t>
            </a:r>
            <a:r>
              <a:rPr lang="en-US" sz="2400" dirty="0"/>
              <a:t>: A linear transformation T: V </a:t>
            </a:r>
            <a:r>
              <a:rPr lang="en-US" sz="2400" dirty="0">
                <a:sym typeface="Symbol" pitchFamily="18" charset="2"/>
              </a:rPr>
              <a:t> W is said to be an </a:t>
            </a:r>
            <a:r>
              <a:rPr lang="en-US" sz="2400" b="1" dirty="0">
                <a:sym typeface="Symbol" pitchFamily="18" charset="2"/>
              </a:rPr>
              <a:t>isomorphism</a:t>
            </a:r>
            <a:r>
              <a:rPr lang="en-US" sz="2400" dirty="0">
                <a:sym typeface="Symbol" pitchFamily="18" charset="2"/>
              </a:rPr>
              <a:t> if it is injective and </a:t>
            </a:r>
            <a:r>
              <a:rPr lang="en-US" sz="2400" dirty="0" err="1">
                <a:sym typeface="Symbol" pitchFamily="18" charset="2"/>
              </a:rPr>
              <a:t>surjective</a:t>
            </a:r>
            <a:r>
              <a:rPr lang="en-US" sz="2400" dirty="0">
                <a:sym typeface="Symbol" pitchFamily="18" charset="2"/>
              </a:rPr>
              <a:t>. </a:t>
            </a:r>
            <a:endParaRPr lang="en-US" sz="2400" dirty="0"/>
          </a:p>
          <a:p>
            <a:pPr marL="609600" indent="-609600">
              <a:spcBef>
                <a:spcPct val="40000"/>
              </a:spcBef>
            </a:pPr>
            <a:r>
              <a:rPr lang="en-US" sz="2400" b="1" dirty="0"/>
              <a:t>Proposition </a:t>
            </a:r>
            <a:r>
              <a:rPr lang="en-US" sz="2400" b="1" dirty="0" smtClean="0"/>
              <a:t>27</a:t>
            </a:r>
            <a:r>
              <a:rPr lang="en-US" sz="2400" dirty="0" smtClean="0"/>
              <a:t>: Let V and W be finite-dimensional spaces.</a:t>
            </a:r>
          </a:p>
          <a:p>
            <a:pPr marL="609600" indent="-609600">
              <a:spcBef>
                <a:spcPct val="40000"/>
              </a:spcBef>
              <a:buNone/>
            </a:pPr>
            <a:r>
              <a:rPr lang="en-US" sz="2400" dirty="0" smtClean="0"/>
              <a:t>	a) An isomorphism T</a:t>
            </a:r>
            <a:r>
              <a:rPr lang="en-US" sz="2400" dirty="0"/>
              <a:t>: V </a:t>
            </a:r>
            <a:r>
              <a:rPr lang="en-US" sz="2400" dirty="0">
                <a:sym typeface="Symbol" pitchFamily="18" charset="2"/>
              </a:rPr>
              <a:t> W </a:t>
            </a:r>
            <a:r>
              <a:rPr lang="en-US" sz="2400" dirty="0" smtClean="0">
                <a:sym typeface="Symbol" pitchFamily="18" charset="2"/>
              </a:rPr>
              <a:t>takes any arbitrary basis of V to a basis of W.</a:t>
            </a:r>
          </a:p>
          <a:p>
            <a:pPr marL="609600" indent="-609600">
              <a:spcBef>
                <a:spcPct val="40000"/>
              </a:spcBef>
              <a:buNone/>
            </a:pPr>
            <a:r>
              <a:rPr lang="en-US" sz="2400" dirty="0" smtClean="0">
                <a:sym typeface="Symbol" pitchFamily="18" charset="2"/>
              </a:rPr>
              <a:t>	b) Conversely, if a linear transformation T: </a:t>
            </a:r>
            <a:r>
              <a:rPr lang="en-US" sz="2400" dirty="0" smtClean="0"/>
              <a:t>V </a:t>
            </a:r>
            <a:r>
              <a:rPr lang="en-US" sz="2400" dirty="0" smtClean="0">
                <a:sym typeface="Symbol" pitchFamily="18" charset="2"/>
              </a:rPr>
              <a:t> W takes some basis of V to a basis of W, then it is </a:t>
            </a:r>
            <a:r>
              <a:rPr lang="en-US" sz="2400" dirty="0">
                <a:sym typeface="Symbol" pitchFamily="18" charset="2"/>
              </a:rPr>
              <a:t>an </a:t>
            </a:r>
            <a:r>
              <a:rPr lang="en-US" sz="2400" dirty="0" smtClean="0">
                <a:sym typeface="Symbol" pitchFamily="18" charset="2"/>
              </a:rPr>
              <a:t>isomorphism.  </a:t>
            </a:r>
            <a:endParaRPr lang="en-US" sz="2400" dirty="0">
              <a:sym typeface="Symbol" pitchFamily="18" charset="2"/>
            </a:endParaRPr>
          </a:p>
          <a:p>
            <a:pPr marL="609600" indent="-609600">
              <a:spcBef>
                <a:spcPct val="40000"/>
              </a:spcBef>
            </a:pPr>
            <a:r>
              <a:rPr lang="en-US" sz="2400" b="1" dirty="0">
                <a:sym typeface="Symbol" pitchFamily="18" charset="2"/>
              </a:rPr>
              <a:t>Proposition </a:t>
            </a:r>
            <a:r>
              <a:rPr lang="en-US" sz="2400" b="1" dirty="0" smtClean="0">
                <a:sym typeface="Symbol" pitchFamily="18" charset="2"/>
              </a:rPr>
              <a:t>28</a:t>
            </a:r>
            <a:r>
              <a:rPr lang="en-US" sz="2400" dirty="0" smtClean="0">
                <a:sym typeface="Symbol" pitchFamily="18" charset="2"/>
              </a:rPr>
              <a:t>: </a:t>
            </a:r>
            <a:r>
              <a:rPr lang="en-US" sz="2400" dirty="0">
                <a:sym typeface="Symbol" pitchFamily="18" charset="2"/>
              </a:rPr>
              <a:t>Two finite-dimensional vector spaces V and W (over the same field F) are isomorphic if and only if dim V = dim W.</a:t>
            </a:r>
          </a:p>
          <a:p>
            <a:pPr marL="609600" indent="-609600">
              <a:spcBef>
                <a:spcPct val="40000"/>
              </a:spcBef>
            </a:pPr>
            <a:r>
              <a:rPr lang="en-US" sz="2000" dirty="0">
                <a:sym typeface="Symbol" pitchFamily="18" charset="2"/>
              </a:rPr>
              <a:t>Remark: In particular, it follows that every vector space V of dimension n over </a:t>
            </a:r>
            <a:r>
              <a:rPr lang="en-US" sz="2000" dirty="0">
                <a:latin typeface="Castellar" pitchFamily="18" charset="0"/>
                <a:sym typeface="Symbol" pitchFamily="18" charset="2"/>
              </a:rPr>
              <a:t>R</a:t>
            </a:r>
            <a:r>
              <a:rPr lang="en-US" sz="2000" dirty="0">
                <a:sym typeface="Symbol" pitchFamily="18" charset="2"/>
              </a:rPr>
              <a:t> is isomorphic to </a:t>
            </a:r>
            <a:r>
              <a:rPr lang="en-US" sz="2000" dirty="0" err="1">
                <a:latin typeface="Castellar" pitchFamily="18" charset="0"/>
                <a:sym typeface="Symbol" pitchFamily="18" charset="2"/>
              </a:rPr>
              <a:t>R</a:t>
            </a:r>
            <a:r>
              <a:rPr lang="en-US" sz="2000" baseline="30000" dirty="0" err="1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. </a:t>
            </a:r>
            <a:r>
              <a:rPr lang="en-US" sz="2000" dirty="0" smtClean="0">
                <a:sym typeface="Symbol" pitchFamily="18" charset="2"/>
              </a:rPr>
              <a:t>We can certainly exploit our familiarity with </a:t>
            </a:r>
            <a:r>
              <a:rPr lang="en-US" sz="2000" dirty="0" err="1" smtClean="0">
                <a:latin typeface="Castellar" pitchFamily="18" charset="0"/>
                <a:sym typeface="Symbol" pitchFamily="18" charset="2"/>
              </a:rPr>
              <a:t>R</a:t>
            </a:r>
            <a:r>
              <a:rPr lang="en-US" sz="2000" baseline="30000" dirty="0" err="1" smtClean="0">
                <a:sym typeface="Symbol" pitchFamily="18" charset="2"/>
              </a:rPr>
              <a:t>n</a:t>
            </a:r>
            <a:r>
              <a:rPr lang="en-US" sz="2000" dirty="0" smtClean="0">
                <a:sym typeface="Symbol" pitchFamily="18" charset="2"/>
              </a:rPr>
              <a:t>  in proving results about finite-dimensional spaces. </a:t>
            </a:r>
            <a:endParaRPr lang="en-US" sz="20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3748</TotalTime>
  <Words>149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Design</vt:lpstr>
      <vt:lpstr>A Useful Observation about Linear Transformations</vt:lpstr>
      <vt:lpstr>Isomorphism of Vector Spaces</vt:lpstr>
    </vt:vector>
  </TitlesOfParts>
  <Company>RTL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Definite Integral</dc:title>
  <dc:creator>Srinavas</dc:creator>
  <cp:lastModifiedBy>PRATYUSH KAUSHAL</cp:lastModifiedBy>
  <cp:revision>335</cp:revision>
  <dcterms:created xsi:type="dcterms:W3CDTF">2001-08-16T03:34:40Z</dcterms:created>
  <dcterms:modified xsi:type="dcterms:W3CDTF">2016-10-04T02:16:33Z</dcterms:modified>
</cp:coreProperties>
</file>