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7"/>
  </p:handoutMasterIdLst>
  <p:sldIdLst>
    <p:sldId id="437" r:id="rId2"/>
    <p:sldId id="433" r:id="rId3"/>
    <p:sldId id="434" r:id="rId4"/>
    <p:sldId id="435" r:id="rId5"/>
    <p:sldId id="436" r:id="rId6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637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2C8D9F-710A-4168-A3F5-CEA1062FD9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8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2DF11-5006-4FC9-864B-7B27D1D292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93683-6A80-4841-B10E-A767F8940D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D15AD-5865-4F90-9BEA-65BF889EB6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18E0D-66EB-48EE-90BE-3799AC8EFC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017C0-F4AA-4DFE-B9B7-A30C7DB92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235A1-75A4-48A3-9D91-EA2CAC4EEB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0D1FD-523D-4371-8C2E-2BAA354EDF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526F2-D4B2-449E-A6CE-970EA7BB0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69978-30FC-4901-A871-13230352A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E2186-EB8F-445C-A899-CFA919BD9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7355B-4368-42D8-AD58-E34CAC3883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E476BE-80AC-4C66-90BC-DFE69F4CB7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3600" b="1" dirty="0" smtClean="0"/>
              <a:t>Review - Basis </a:t>
            </a:r>
            <a:r>
              <a:rPr lang="en-US" sz="3600" b="1" dirty="0"/>
              <a:t>and Dimension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219200"/>
            <a:ext cx="9144000" cy="56388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 smtClean="0"/>
              <a:t>Definition:</a:t>
            </a:r>
            <a:r>
              <a:rPr lang="en-US" sz="2800" dirty="0" smtClean="0"/>
              <a:t> </a:t>
            </a:r>
            <a:r>
              <a:rPr lang="en-US" sz="2800" dirty="0"/>
              <a:t>Let V be a vector space. A </a:t>
            </a:r>
            <a:r>
              <a:rPr lang="en-US" sz="2800" b="1" dirty="0"/>
              <a:t>basis</a:t>
            </a:r>
            <a:r>
              <a:rPr lang="en-US" sz="2800" dirty="0"/>
              <a:t> for V is a </a:t>
            </a:r>
            <a:r>
              <a:rPr lang="en-US" sz="2400" dirty="0"/>
              <a:t>linearly independent set </a:t>
            </a:r>
            <a:r>
              <a:rPr lang="en-US" sz="2400" dirty="0" smtClean="0"/>
              <a:t>S of </a:t>
            </a:r>
            <a:r>
              <a:rPr lang="en-US" sz="2400" dirty="0"/>
              <a:t>vectors </a:t>
            </a:r>
            <a:r>
              <a:rPr lang="en-US" sz="2400" dirty="0" smtClean="0"/>
              <a:t>such that V = Span S. </a:t>
            </a:r>
            <a:endParaRPr lang="en-US" sz="24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A </a:t>
            </a:r>
            <a:r>
              <a:rPr lang="en-US" sz="2400" dirty="0"/>
              <a:t>space V which has a </a:t>
            </a:r>
            <a:r>
              <a:rPr lang="en-US" sz="2400" dirty="0" smtClean="0"/>
              <a:t>(finite) </a:t>
            </a:r>
            <a:r>
              <a:rPr lang="en-US" sz="2400" dirty="0"/>
              <a:t>basis is said to be </a:t>
            </a:r>
            <a:r>
              <a:rPr lang="en-US" sz="2400" b="1" dirty="0"/>
              <a:t>finite dimensional. </a:t>
            </a:r>
          </a:p>
          <a:p>
            <a:pPr marL="609600" indent="-609600">
              <a:buSzPct val="75000"/>
            </a:pPr>
            <a:r>
              <a:rPr lang="en-US" sz="2400" b="1" dirty="0" smtClean="0"/>
              <a:t>Proposition 13: </a:t>
            </a:r>
            <a:r>
              <a:rPr lang="en-US" sz="2400" dirty="0" smtClean="0"/>
              <a:t>If V is a finite-dimensional vector space, then any two bases of V have the same number of elements.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The </a:t>
            </a:r>
            <a:r>
              <a:rPr lang="en-US" sz="2400" b="1" dirty="0" smtClean="0"/>
              <a:t>dimension</a:t>
            </a:r>
            <a:r>
              <a:rPr lang="en-US" sz="2400" dirty="0" smtClean="0"/>
              <a:t> of a finite-dimensional space is the number of elements in a basis for V. This is written dim V.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 smtClean="0"/>
              <a:t>Three examples of finite dimensional spaces:</a:t>
            </a:r>
          </a:p>
          <a:p>
            <a:pPr marL="609600" indent="-609600">
              <a:lnSpc>
                <a:spcPct val="115000"/>
              </a:lnSpc>
              <a:buSzPct val="75000"/>
              <a:buNone/>
            </a:pPr>
            <a:r>
              <a:rPr lang="en-US" sz="2400" dirty="0" smtClean="0"/>
              <a:t>  	</a:t>
            </a:r>
            <a:r>
              <a:rPr lang="en-US" sz="2400" dirty="0" err="1" smtClean="0">
                <a:latin typeface="Castellar" pitchFamily="18" charset="0"/>
              </a:rPr>
              <a:t>R</a:t>
            </a:r>
            <a:r>
              <a:rPr lang="en-US" sz="2400" baseline="30000" dirty="0" err="1" smtClean="0"/>
              <a:t>n</a:t>
            </a:r>
            <a:r>
              <a:rPr lang="en-US" sz="2400" dirty="0" smtClean="0"/>
              <a:t> , </a:t>
            </a:r>
            <a:r>
              <a:rPr lang="en-US" sz="2400" dirty="0" err="1" smtClean="0">
                <a:latin typeface="Castellar" pitchFamily="18" charset="0"/>
              </a:rPr>
              <a:t>R</a:t>
            </a:r>
            <a:r>
              <a:rPr lang="en-US" sz="2400" baseline="30000" dirty="0" err="1" smtClean="0"/>
              <a:t>m</a:t>
            </a:r>
            <a:r>
              <a:rPr lang="en-US" sz="2400" baseline="30000" dirty="0" err="1" smtClean="0">
                <a:sym typeface="Symbol" pitchFamily="18" charset="2"/>
              </a:rPr>
              <a:t>n</a:t>
            </a:r>
            <a:r>
              <a:rPr lang="en-US" sz="2400" dirty="0" smtClean="0"/>
              <a:t> , </a:t>
            </a:r>
            <a:r>
              <a:rPr lang="en-US" sz="2400" dirty="0" err="1" smtClean="0">
                <a:latin typeface="Castellar" pitchFamily="18" charset="0"/>
              </a:rPr>
              <a:t>R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[t].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 smtClean="0"/>
              <a:t>Their dimensions are n, </a:t>
            </a:r>
            <a:r>
              <a:rPr lang="en-US" sz="2400" dirty="0" err="1" smtClean="0"/>
              <a:t>mn</a:t>
            </a:r>
            <a:r>
              <a:rPr lang="en-US" sz="2400" dirty="0" smtClean="0"/>
              <a:t>, n+1, respectively.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b="1" dirty="0"/>
              <a:t>Very Important Theorem – </a:t>
            </a:r>
            <a:r>
              <a:rPr lang="en-US" b="1" dirty="0" err="1"/>
              <a:t>Ver</a:t>
            </a:r>
            <a:r>
              <a:rPr lang="en-US" b="1" dirty="0"/>
              <a:t> </a:t>
            </a:r>
            <a:r>
              <a:rPr lang="en-US" b="1" dirty="0" smtClean="0"/>
              <a:t>2.0</a:t>
            </a:r>
            <a:endParaRPr lang="en-US" b="1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r>
              <a:rPr lang="en-US" sz="2800" b="1" dirty="0"/>
              <a:t>Theorem </a:t>
            </a:r>
            <a:r>
              <a:rPr lang="en-US" sz="2800" b="1" dirty="0" smtClean="0"/>
              <a:t>1</a:t>
            </a:r>
            <a:r>
              <a:rPr lang="en-US" sz="2800" dirty="0" smtClean="0"/>
              <a:t>: </a:t>
            </a:r>
            <a:r>
              <a:rPr lang="en-US" sz="2800" dirty="0"/>
              <a:t>The following are equivalent for an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m</a:t>
            </a:r>
            <a:r>
              <a:rPr lang="en-US" sz="2800" dirty="0"/>
              <a:t> square matrix A:</a:t>
            </a:r>
          </a:p>
          <a:p>
            <a:pPr>
              <a:buFontTx/>
              <a:buNone/>
            </a:pPr>
            <a:r>
              <a:rPr lang="en-US" sz="2800" dirty="0"/>
              <a:t>    a. A is invertible</a:t>
            </a:r>
          </a:p>
          <a:p>
            <a:pPr>
              <a:buFontTx/>
              <a:buNone/>
            </a:pPr>
            <a:r>
              <a:rPr lang="en-US" sz="2800" dirty="0"/>
              <a:t>    b. A is row equivalent to the identity matrix</a:t>
            </a:r>
          </a:p>
          <a:p>
            <a:pPr>
              <a:buFontTx/>
              <a:buNone/>
            </a:pPr>
            <a:r>
              <a:rPr lang="en-US" sz="2800" dirty="0"/>
              <a:t>    c. The homogeneous system A</a:t>
            </a:r>
            <a:r>
              <a:rPr lang="en-US" sz="2800" b="1" dirty="0"/>
              <a:t>x</a:t>
            </a:r>
            <a:r>
              <a:rPr lang="en-US" sz="2800" dirty="0"/>
              <a:t> = </a:t>
            </a:r>
            <a:r>
              <a:rPr lang="en-US" sz="2800" b="1" dirty="0"/>
              <a:t>0</a:t>
            </a:r>
            <a:r>
              <a:rPr lang="en-US" sz="2800" dirty="0"/>
              <a:t> has only the trivial solution</a:t>
            </a:r>
          </a:p>
          <a:p>
            <a:pPr>
              <a:buFontTx/>
              <a:buNone/>
            </a:pPr>
            <a:r>
              <a:rPr lang="en-US" sz="2800" dirty="0"/>
              <a:t>    d. The system of equations A</a:t>
            </a:r>
            <a:r>
              <a:rPr lang="en-US" sz="2800" b="1" dirty="0"/>
              <a:t>x</a:t>
            </a:r>
            <a:r>
              <a:rPr lang="en-US" sz="2800" dirty="0"/>
              <a:t> = </a:t>
            </a:r>
            <a:r>
              <a:rPr lang="en-US" sz="2800" b="1" dirty="0"/>
              <a:t>b</a:t>
            </a:r>
            <a:r>
              <a:rPr lang="en-US" sz="2800" dirty="0"/>
              <a:t> has at least one solution for every </a:t>
            </a:r>
            <a:r>
              <a:rPr lang="en-US" sz="2800" b="1" dirty="0"/>
              <a:t>b </a:t>
            </a:r>
            <a:r>
              <a:rPr lang="en-US" sz="2800" dirty="0"/>
              <a:t>in </a:t>
            </a:r>
            <a:r>
              <a:rPr lang="en-US" sz="2800" dirty="0" smtClean="0">
                <a:latin typeface="Castellar"/>
              </a:rPr>
              <a:t>R</a:t>
            </a:r>
            <a:r>
              <a:rPr lang="en-US" sz="2800" baseline="30000" dirty="0" smtClean="0"/>
              <a:t>m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>
              <a:buFontTx/>
              <a:buNone/>
            </a:pPr>
            <a:r>
              <a:rPr lang="en-US" sz="2800" b="1" dirty="0" smtClean="0"/>
              <a:t>	</a:t>
            </a:r>
            <a:r>
              <a:rPr lang="en-US" sz="2800" dirty="0" smtClean="0"/>
              <a:t>e.</a:t>
            </a:r>
            <a:r>
              <a:rPr lang="en-US" sz="2800" b="1" dirty="0" smtClean="0"/>
              <a:t> </a:t>
            </a:r>
            <a:r>
              <a:rPr lang="en-US" sz="2800" dirty="0" smtClean="0"/>
              <a:t>Nullity (A) = 0</a:t>
            </a:r>
          </a:p>
          <a:p>
            <a:pPr>
              <a:buFontTx/>
              <a:buNone/>
            </a:pPr>
            <a:r>
              <a:rPr lang="en-US" sz="2800" dirty="0" smtClean="0"/>
              <a:t>	f. Rank (A)  = m</a:t>
            </a:r>
          </a:p>
          <a:p>
            <a:pPr>
              <a:buFontTx/>
              <a:buNone/>
            </a:pPr>
            <a:r>
              <a:rPr lang="en-US" sz="2800" dirty="0" smtClean="0"/>
              <a:t>	g. The columns of A form a basis for </a:t>
            </a:r>
            <a:r>
              <a:rPr lang="en-US" sz="2800" dirty="0" smtClean="0">
                <a:latin typeface="Castellar"/>
              </a:rPr>
              <a:t>R</a:t>
            </a:r>
            <a:r>
              <a:rPr lang="en-US" sz="2800" baseline="30000" dirty="0" smtClean="0"/>
              <a:t>m</a:t>
            </a:r>
            <a:r>
              <a:rPr lang="en-US" sz="2800" b="1" dirty="0" smtClean="0"/>
              <a:t>. </a:t>
            </a:r>
            <a:endParaRPr lang="en-US" sz="2800" dirty="0"/>
          </a:p>
          <a:p>
            <a:pPr>
              <a:buFontTx/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 sz="3600" b="1" dirty="0" smtClean="0"/>
              <a:t>Rank of a Linear Transformation</a:t>
            </a:r>
            <a:endParaRPr lang="en-US" sz="3600" b="1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800" b="1" dirty="0" smtClean="0"/>
              <a:t>Definition</a:t>
            </a:r>
            <a:r>
              <a:rPr lang="en-US" sz="2800" dirty="0" smtClean="0"/>
              <a:t>:  </a:t>
            </a:r>
            <a:r>
              <a:rPr lang="en-US" sz="2800" dirty="0"/>
              <a:t>If T: V </a:t>
            </a:r>
            <a:r>
              <a:rPr lang="en-US" sz="2800" dirty="0">
                <a:sym typeface="Symbol" pitchFamily="18" charset="2"/>
              </a:rPr>
              <a:t> W is a linear transformation, then Range (T) = {</a:t>
            </a:r>
            <a:r>
              <a:rPr lang="en-US" sz="2800" b="1" dirty="0">
                <a:sym typeface="Symbol" pitchFamily="18" charset="2"/>
              </a:rPr>
              <a:t>w </a:t>
            </a:r>
            <a:r>
              <a:rPr lang="en-US" sz="2800" dirty="0">
                <a:sym typeface="Symbol" pitchFamily="18" charset="2"/>
              </a:rPr>
              <a:t>W: </a:t>
            </a:r>
            <a:r>
              <a:rPr lang="en-US" sz="2800" b="1" dirty="0">
                <a:sym typeface="Symbol" pitchFamily="18" charset="2"/>
              </a:rPr>
              <a:t>w</a:t>
            </a:r>
            <a:r>
              <a:rPr lang="en-US" sz="2800" dirty="0">
                <a:sym typeface="Symbol" pitchFamily="18" charset="2"/>
              </a:rPr>
              <a:t> = 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) for some </a:t>
            </a:r>
            <a:r>
              <a:rPr lang="en-US" sz="2800" b="1" dirty="0">
                <a:sym typeface="Symbol" pitchFamily="18" charset="2"/>
              </a:rPr>
              <a:t>v </a:t>
            </a:r>
            <a:r>
              <a:rPr lang="en-US" sz="2800" dirty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} – this is the standard definition of the range of any function. </a:t>
            </a:r>
          </a:p>
          <a:p>
            <a:pPr marL="609600" indent="-609600"/>
            <a:r>
              <a:rPr lang="en-US" sz="2800" b="1" dirty="0" smtClean="0">
                <a:sym typeface="Symbol" pitchFamily="18" charset="2"/>
              </a:rPr>
              <a:t>Remark</a:t>
            </a:r>
            <a:r>
              <a:rPr lang="en-US" sz="2800" dirty="0" smtClean="0">
                <a:sym typeface="Symbol" pitchFamily="18" charset="2"/>
              </a:rPr>
              <a:t>: Range (T) is </a:t>
            </a:r>
            <a:r>
              <a:rPr lang="en-US" sz="2800" dirty="0">
                <a:sym typeface="Symbol" pitchFamily="18" charset="2"/>
              </a:rPr>
              <a:t>a </a:t>
            </a:r>
            <a:r>
              <a:rPr lang="en-US" sz="2800" u="sng" dirty="0">
                <a:sym typeface="Symbol" pitchFamily="18" charset="2"/>
              </a:rPr>
              <a:t>subspace</a:t>
            </a:r>
            <a:r>
              <a:rPr lang="en-US" sz="2800" dirty="0">
                <a:sym typeface="Symbol" pitchFamily="18" charset="2"/>
              </a:rPr>
              <a:t> of </a:t>
            </a:r>
            <a:r>
              <a:rPr lang="en-US" sz="2800" dirty="0" smtClean="0">
                <a:sym typeface="Symbol" pitchFamily="18" charset="2"/>
              </a:rPr>
              <a:t>W (</a:t>
            </a:r>
            <a:r>
              <a:rPr lang="en-US" sz="2800" i="1" dirty="0" smtClean="0">
                <a:sym typeface="Symbol" pitchFamily="18" charset="2"/>
              </a:rPr>
              <a:t>exercise !</a:t>
            </a:r>
            <a:r>
              <a:rPr lang="en-US" sz="2800" dirty="0" smtClean="0">
                <a:sym typeface="Symbol" pitchFamily="18" charset="2"/>
              </a:rPr>
              <a:t>).  </a:t>
            </a:r>
            <a:endParaRPr lang="en-US" sz="2800" dirty="0">
              <a:sym typeface="Symbol" pitchFamily="18" charset="2"/>
            </a:endParaRPr>
          </a:p>
          <a:p>
            <a:pPr marL="609600" indent="-609600"/>
            <a:r>
              <a:rPr lang="en-US" sz="2800" b="1" dirty="0" smtClean="0">
                <a:sym typeface="Symbol" pitchFamily="18" charset="2"/>
              </a:rPr>
              <a:t>Definition</a:t>
            </a:r>
            <a:r>
              <a:rPr lang="en-US" sz="2800" dirty="0">
                <a:sym typeface="Symbol" pitchFamily="18" charset="2"/>
              </a:rPr>
              <a:t>: The </a:t>
            </a:r>
            <a:r>
              <a:rPr lang="en-US" sz="2800" b="1" dirty="0">
                <a:sym typeface="Symbol" pitchFamily="18" charset="2"/>
              </a:rPr>
              <a:t>rank</a:t>
            </a:r>
            <a:r>
              <a:rPr lang="en-US" sz="2800" dirty="0">
                <a:sym typeface="Symbol" pitchFamily="18" charset="2"/>
              </a:rPr>
              <a:t> of T  is the dimension of  the range of T. </a:t>
            </a:r>
            <a:endParaRPr lang="en-US" sz="2800" dirty="0" smtClean="0">
              <a:sym typeface="Symbol" pitchFamily="18" charset="2"/>
            </a:endParaRPr>
          </a:p>
          <a:p>
            <a:pPr marL="609600" indent="-609600"/>
            <a:r>
              <a:rPr lang="en-US" sz="2800" b="1" dirty="0" smtClean="0">
                <a:sym typeface="Symbol" pitchFamily="18" charset="2"/>
              </a:rPr>
              <a:t>Remark</a:t>
            </a:r>
            <a:r>
              <a:rPr lang="en-US" sz="2800" dirty="0" smtClean="0">
                <a:sym typeface="Symbol" pitchFamily="18" charset="2"/>
              </a:rPr>
              <a:t>: We </a:t>
            </a:r>
            <a:r>
              <a:rPr lang="en-US" sz="2800" dirty="0">
                <a:sym typeface="Symbol" pitchFamily="18" charset="2"/>
              </a:rPr>
              <a:t>can easily see that rank(T)  dim </a:t>
            </a:r>
            <a:r>
              <a:rPr lang="en-US" sz="2800" dirty="0" smtClean="0">
                <a:sym typeface="Symbol" pitchFamily="18" charset="2"/>
              </a:rPr>
              <a:t>V (</a:t>
            </a:r>
            <a:r>
              <a:rPr lang="en-US" sz="2800" i="1" dirty="0" smtClean="0">
                <a:sym typeface="Symbol" pitchFamily="18" charset="2"/>
              </a:rPr>
              <a:t>this follows from Proposition 26 – left as an exercise</a:t>
            </a:r>
            <a:r>
              <a:rPr lang="en-US" sz="2800" dirty="0" smtClean="0">
                <a:sym typeface="Symbol" pitchFamily="18" charset="2"/>
              </a:rPr>
              <a:t>).</a:t>
            </a:r>
            <a:endParaRPr lang="en-US" sz="2800" dirty="0">
              <a:sym typeface="Symbol" pitchFamily="18" charset="2"/>
            </a:endParaRPr>
          </a:p>
          <a:p>
            <a:pPr marL="609600" indent="-609600"/>
            <a:r>
              <a:rPr lang="en-US" sz="2800" b="1" dirty="0" smtClean="0">
                <a:sym typeface="Symbol" pitchFamily="18" charset="2"/>
              </a:rPr>
              <a:t>Recall: </a:t>
            </a:r>
            <a:r>
              <a:rPr lang="en-US" sz="2800" dirty="0" smtClean="0">
                <a:sym typeface="Symbol" pitchFamily="18" charset="2"/>
              </a:rPr>
              <a:t>We have already defined the kernel or null space of a linear transformation T as Ker </a:t>
            </a:r>
            <a:r>
              <a:rPr lang="en-US" sz="2800" dirty="0">
                <a:sym typeface="Symbol" pitchFamily="18" charset="2"/>
              </a:rPr>
              <a:t>T = </a:t>
            </a:r>
            <a:r>
              <a:rPr lang="en-US" sz="2800" dirty="0" err="1">
                <a:sym typeface="Symbol" pitchFamily="18" charset="2"/>
              </a:rPr>
              <a:t>Nul</a:t>
            </a:r>
            <a:r>
              <a:rPr lang="en-US" sz="2800" dirty="0">
                <a:sym typeface="Symbol" pitchFamily="18" charset="2"/>
              </a:rPr>
              <a:t> T = {</a:t>
            </a:r>
            <a:r>
              <a:rPr lang="en-US" sz="2800" b="1" dirty="0">
                <a:sym typeface="Symbol" pitchFamily="18" charset="2"/>
              </a:rPr>
              <a:t>v </a:t>
            </a:r>
            <a:r>
              <a:rPr lang="en-US" sz="2800" dirty="0">
                <a:sym typeface="Symbol" pitchFamily="18" charset="2"/>
              </a:rPr>
              <a:t>V : 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) = </a:t>
            </a:r>
            <a:r>
              <a:rPr lang="en-US" sz="2800" b="1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} </a:t>
            </a:r>
            <a:r>
              <a:rPr lang="en-US" sz="2800" dirty="0" smtClean="0">
                <a:sym typeface="Symbol" pitchFamily="18" charset="2"/>
              </a:rPr>
              <a:t>and seen that it is a </a:t>
            </a:r>
            <a:r>
              <a:rPr lang="en-US" sz="2800" dirty="0">
                <a:sym typeface="Symbol" pitchFamily="18" charset="2"/>
              </a:rPr>
              <a:t>subspace of </a:t>
            </a:r>
            <a:r>
              <a:rPr lang="en-US" sz="2800" dirty="0" smtClean="0">
                <a:sym typeface="Symbol" pitchFamily="18" charset="2"/>
              </a:rPr>
              <a:t>V.  </a:t>
            </a:r>
            <a:r>
              <a:rPr lang="en-US" sz="2800" dirty="0">
                <a:sym typeface="Symbol" pitchFamily="18" charset="2"/>
              </a:rPr>
              <a:t>If </a:t>
            </a:r>
            <a:r>
              <a:rPr lang="en-US" sz="2800" dirty="0" smtClean="0">
                <a:sym typeface="Symbol" pitchFamily="18" charset="2"/>
              </a:rPr>
              <a:t>Ker T </a:t>
            </a:r>
            <a:r>
              <a:rPr lang="en-US" sz="2800" dirty="0">
                <a:sym typeface="Symbol" pitchFamily="18" charset="2"/>
              </a:rPr>
              <a:t>is finite-dimensional, then </a:t>
            </a:r>
            <a:r>
              <a:rPr lang="en-US" sz="2800" dirty="0" smtClean="0">
                <a:sym typeface="Symbol" pitchFamily="18" charset="2"/>
              </a:rPr>
              <a:t>its dimension is </a:t>
            </a:r>
            <a:r>
              <a:rPr lang="en-US" sz="2800" dirty="0">
                <a:sym typeface="Symbol" pitchFamily="18" charset="2"/>
              </a:rPr>
              <a:t>called the </a:t>
            </a:r>
            <a:r>
              <a:rPr lang="en-US" sz="2800" b="1" dirty="0">
                <a:sym typeface="Symbol" pitchFamily="18" charset="2"/>
              </a:rPr>
              <a:t>nullity </a:t>
            </a:r>
            <a:r>
              <a:rPr lang="en-US" sz="2800" dirty="0">
                <a:sym typeface="Symbol" pitchFamily="18" charset="2"/>
              </a:rPr>
              <a:t>of 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95400"/>
          </a:xfrm>
        </p:spPr>
        <p:txBody>
          <a:bodyPr/>
          <a:lstStyle/>
          <a:p>
            <a:r>
              <a:rPr lang="en-US" sz="3600" b="1" dirty="0" smtClean="0"/>
              <a:t>Rank Theorem for Linear </a:t>
            </a:r>
            <a:r>
              <a:rPr lang="en-US" sz="3600" b="1" dirty="0"/>
              <a:t>Transformations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609600" indent="-609600"/>
            <a:r>
              <a:rPr lang="en-US" sz="2800" b="1"/>
              <a:t>Theorem </a:t>
            </a:r>
            <a:r>
              <a:rPr lang="en-US" sz="2800" b="1" smtClean="0"/>
              <a:t>4 </a:t>
            </a:r>
            <a:r>
              <a:rPr lang="en-US" sz="2800" b="1" dirty="0"/>
              <a:t>(Rank Theorem for Linear Transformations)</a:t>
            </a:r>
            <a:r>
              <a:rPr lang="en-US" sz="2800" dirty="0"/>
              <a:t>: Suppose that T: V </a:t>
            </a:r>
            <a:r>
              <a:rPr lang="en-US" sz="2800" dirty="0">
                <a:sym typeface="Symbol" pitchFamily="18" charset="2"/>
              </a:rPr>
              <a:t> W is a linear transformation and V is finite-dimensional. Then:</a:t>
            </a: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	rank(T) + nullity(T) = dim V</a:t>
            </a:r>
          </a:p>
          <a:p>
            <a:pPr marL="609600" indent="-609600"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 marL="609600" indent="-609600"/>
            <a:r>
              <a:rPr lang="en-US" sz="2800" b="1" dirty="0"/>
              <a:t>Observation : </a:t>
            </a:r>
            <a:r>
              <a:rPr lang="en-US" sz="2800" dirty="0"/>
              <a:t>We have already noted  that if T is a linear transformation on a finite-dimensional space V, then range T is also finite-dimensional of dimension at most dim V. The Rank Theorem makes this numerically precise.</a:t>
            </a:r>
            <a:endParaRPr lang="en-US" sz="24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Proof of Rank Theorem  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>
                <a:sym typeface="Symbol" pitchFamily="18" charset="2"/>
              </a:rPr>
              <a:t>Proof:</a:t>
            </a:r>
            <a:r>
              <a:rPr lang="en-US" sz="2400">
                <a:sym typeface="Symbol" pitchFamily="18" charset="2"/>
              </a:rPr>
              <a:t> Suppose that dim V = n and nullity(T) = k. Then let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,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,…,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 be a basis for Nul T and expand this to a basis B of V by inserting the additional vectors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k+1</a:t>
            </a:r>
            <a:r>
              <a:rPr lang="en-US" sz="2400">
                <a:sym typeface="Symbol" pitchFamily="18" charset="2"/>
              </a:rPr>
              <a:t>,…,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. We claim that the vectors 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k+1</a:t>
            </a:r>
            <a:r>
              <a:rPr lang="en-US" sz="2400">
                <a:sym typeface="Symbol" pitchFamily="18" charset="2"/>
              </a:rPr>
              <a:t>),…,T(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) form a basis for Range(T).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Firstly, all the vectors 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),…,T(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) surely span Range(T), and since 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) = 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) = …= 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 = </a:t>
            </a:r>
            <a:r>
              <a:rPr lang="en-US" sz="2400" b="1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, actually 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k+1</a:t>
            </a:r>
            <a:r>
              <a:rPr lang="en-US" sz="2400">
                <a:sym typeface="Symbol" pitchFamily="18" charset="2"/>
              </a:rPr>
              <a:t>),…,T(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) span Range T.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Secondly, suppose that c</a:t>
            </a:r>
            <a:r>
              <a:rPr lang="en-US" sz="2400" baseline="-25000">
                <a:sym typeface="Symbol" pitchFamily="18" charset="2"/>
              </a:rPr>
              <a:t>k+1</a:t>
            </a:r>
            <a:r>
              <a:rPr lang="en-US" sz="2400">
                <a:sym typeface="Symbol" pitchFamily="18" charset="2"/>
              </a:rPr>
              <a:t>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k+1</a:t>
            </a:r>
            <a:r>
              <a:rPr lang="en-US" sz="2400">
                <a:sym typeface="Symbol" pitchFamily="18" charset="2"/>
              </a:rPr>
              <a:t>) + c</a:t>
            </a:r>
            <a:r>
              <a:rPr lang="en-US" sz="2400" baseline="-25000">
                <a:sym typeface="Symbol" pitchFamily="18" charset="2"/>
              </a:rPr>
              <a:t>k+2</a:t>
            </a:r>
            <a:r>
              <a:rPr lang="en-US" sz="2400">
                <a:sym typeface="Symbol" pitchFamily="18" charset="2"/>
              </a:rPr>
              <a:t>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k+2</a:t>
            </a:r>
            <a:r>
              <a:rPr lang="en-US" sz="2400">
                <a:sym typeface="Symbol" pitchFamily="18" charset="2"/>
              </a:rPr>
              <a:t>) + …+ c</a:t>
            </a:r>
            <a:r>
              <a:rPr lang="en-US" sz="2400" baseline="-25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T(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) = </a:t>
            </a:r>
            <a:r>
              <a:rPr lang="en-US" sz="2400" b="1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        Then T(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k+1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k+1</a:t>
            </a:r>
            <a:r>
              <a:rPr lang="en-US" sz="2400">
                <a:sym typeface="Symbol" pitchFamily="18" charset="2"/>
              </a:rPr>
              <a:t> + c</a:t>
            </a:r>
            <a:r>
              <a:rPr lang="en-US" sz="2400" baseline="-25000">
                <a:sym typeface="Symbol" pitchFamily="18" charset="2"/>
              </a:rPr>
              <a:t>k+2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k+2</a:t>
            </a:r>
            <a:r>
              <a:rPr lang="en-US" sz="2400">
                <a:sym typeface="Symbol" pitchFamily="18" charset="2"/>
              </a:rPr>
              <a:t> + …+ c</a:t>
            </a:r>
            <a:r>
              <a:rPr lang="en-US" sz="2400" baseline="-25000">
                <a:sym typeface="Symbol" pitchFamily="18" charset="2"/>
              </a:rPr>
              <a:t>n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) = </a:t>
            </a:r>
            <a:r>
              <a:rPr lang="en-US" sz="2400" b="1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         Hence, c</a:t>
            </a:r>
            <a:r>
              <a:rPr lang="en-US" sz="2400" baseline="-25000">
                <a:sym typeface="Symbol" pitchFamily="18" charset="2"/>
              </a:rPr>
              <a:t>k+1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k+1</a:t>
            </a:r>
            <a:r>
              <a:rPr lang="en-US" sz="2400">
                <a:sym typeface="Symbol" pitchFamily="18" charset="2"/>
              </a:rPr>
              <a:t> + c</a:t>
            </a:r>
            <a:r>
              <a:rPr lang="en-US" sz="2400" baseline="-25000">
                <a:sym typeface="Symbol" pitchFamily="18" charset="2"/>
              </a:rPr>
              <a:t>k+2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k+2</a:t>
            </a:r>
            <a:r>
              <a:rPr lang="en-US" sz="2400">
                <a:sym typeface="Symbol" pitchFamily="18" charset="2"/>
              </a:rPr>
              <a:t> + …+ c</a:t>
            </a:r>
            <a:r>
              <a:rPr lang="en-US" sz="2400" baseline="-25000">
                <a:sym typeface="Symbol" pitchFamily="18" charset="2"/>
              </a:rPr>
              <a:t>n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n</a:t>
            </a:r>
            <a:r>
              <a:rPr lang="en-US" sz="2400">
                <a:sym typeface="Symbol" pitchFamily="18" charset="2"/>
              </a:rPr>
              <a:t> belongs to Nul T.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         Therefore c</a:t>
            </a:r>
            <a:r>
              <a:rPr lang="en-US" sz="2400" baseline="-25000">
                <a:sym typeface="Symbol" pitchFamily="18" charset="2"/>
              </a:rPr>
              <a:t>k+1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k+1</a:t>
            </a:r>
            <a:r>
              <a:rPr lang="en-US" sz="2400">
                <a:sym typeface="Symbol" pitchFamily="18" charset="2"/>
              </a:rPr>
              <a:t> + c</a:t>
            </a:r>
            <a:r>
              <a:rPr lang="en-US" sz="2400" baseline="-25000">
                <a:sym typeface="Symbol" pitchFamily="18" charset="2"/>
              </a:rPr>
              <a:t>k+2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k+2</a:t>
            </a:r>
            <a:r>
              <a:rPr lang="en-US" sz="2400">
                <a:sym typeface="Symbol" pitchFamily="18" charset="2"/>
              </a:rPr>
              <a:t> + …+ c</a:t>
            </a:r>
            <a:r>
              <a:rPr lang="en-US" sz="2400" baseline="-25000">
                <a:sym typeface="Symbol" pitchFamily="18" charset="2"/>
              </a:rPr>
              <a:t>n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n </a:t>
            </a:r>
            <a:r>
              <a:rPr lang="en-US" sz="2400" b="1">
                <a:sym typeface="Symbol" pitchFamily="18" charset="2"/>
              </a:rPr>
              <a:t>=</a:t>
            </a:r>
            <a:r>
              <a:rPr lang="en-US" sz="2400" b="1" baseline="-2500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b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 + b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 + …+ b</a:t>
            </a:r>
            <a:r>
              <a:rPr lang="en-US" sz="2400" baseline="-25000">
                <a:sym typeface="Symbol" pitchFamily="18" charset="2"/>
              </a:rPr>
              <a:t>k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baseline="-25000">
                <a:sym typeface="Symbol" pitchFamily="18" charset="2"/>
              </a:rPr>
              <a:t>             </a:t>
            </a:r>
            <a:r>
              <a:rPr lang="en-US" sz="2400">
                <a:sym typeface="Symbol" pitchFamily="18" charset="2"/>
              </a:rPr>
              <a:t>or b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 + b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 + …+ b</a:t>
            </a:r>
            <a:r>
              <a:rPr lang="en-US" sz="2400" baseline="-25000">
                <a:sym typeface="Symbol" pitchFamily="18" charset="2"/>
              </a:rPr>
              <a:t>k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 </a:t>
            </a:r>
            <a:r>
              <a:rPr lang="en-US" sz="2400" b="1">
                <a:sym typeface="Symbol" pitchFamily="18" charset="2"/>
              </a:rPr>
              <a:t>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k+1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k+1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</a:t>
            </a:r>
            <a:r>
              <a:rPr lang="en-US" sz="2400">
                <a:sym typeface="Symbol" pitchFamily="18" charset="2"/>
              </a:rPr>
              <a:t> c</a:t>
            </a:r>
            <a:r>
              <a:rPr lang="en-US" sz="2400" baseline="-25000">
                <a:sym typeface="Symbol" pitchFamily="18" charset="2"/>
              </a:rPr>
              <a:t>k+2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k+2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</a:t>
            </a:r>
            <a:r>
              <a:rPr lang="en-US" sz="2400">
                <a:sym typeface="Symbol" pitchFamily="18" charset="2"/>
              </a:rPr>
              <a:t> … </a:t>
            </a:r>
            <a:r>
              <a:rPr lang="en-US" sz="2400" b="1">
                <a:sym typeface="Symbol" pitchFamily="18" charset="2"/>
              </a:rPr>
              <a:t></a:t>
            </a:r>
            <a:r>
              <a:rPr lang="en-US" sz="2400">
                <a:sym typeface="Symbol" pitchFamily="18" charset="2"/>
              </a:rPr>
              <a:t> c</a:t>
            </a:r>
            <a:r>
              <a:rPr lang="en-US" sz="2400" baseline="-25000">
                <a:sym typeface="Symbol" pitchFamily="18" charset="2"/>
              </a:rPr>
              <a:t>n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n </a:t>
            </a:r>
            <a:r>
              <a:rPr lang="en-US" sz="2400">
                <a:sym typeface="Symbol" pitchFamily="18" charset="2"/>
              </a:rPr>
              <a:t>= </a:t>
            </a:r>
            <a:r>
              <a:rPr lang="en-US" sz="2400" b="1">
                <a:sym typeface="Symbol" pitchFamily="18" charset="2"/>
              </a:rPr>
              <a:t>0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         But since the vectors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,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,…,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,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k+1</a:t>
            </a:r>
            <a:r>
              <a:rPr lang="en-US" sz="2400">
                <a:sym typeface="Symbol" pitchFamily="18" charset="2"/>
              </a:rPr>
              <a:t>,…,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n</a:t>
            </a:r>
            <a:r>
              <a:rPr lang="en-US" sz="2400" b="1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form a basis for V, all the coefficients must be 0, in particular c</a:t>
            </a:r>
            <a:r>
              <a:rPr lang="en-US" sz="2400" baseline="-25000">
                <a:sym typeface="Symbol" pitchFamily="18" charset="2"/>
              </a:rPr>
              <a:t>k+1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=</a:t>
            </a:r>
            <a:r>
              <a:rPr lang="en-US" sz="2400">
                <a:sym typeface="Symbol" pitchFamily="18" charset="2"/>
              </a:rPr>
              <a:t> c</a:t>
            </a:r>
            <a:r>
              <a:rPr lang="en-US" sz="2400" baseline="-25000">
                <a:sym typeface="Symbol" pitchFamily="18" charset="2"/>
              </a:rPr>
              <a:t>k+2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=</a:t>
            </a:r>
            <a:r>
              <a:rPr lang="en-US" sz="2400">
                <a:sym typeface="Symbol" pitchFamily="18" charset="2"/>
              </a:rPr>
              <a:t> … </a:t>
            </a:r>
            <a:r>
              <a:rPr lang="en-US" sz="2400" b="1">
                <a:sym typeface="Symbol" pitchFamily="18" charset="2"/>
              </a:rPr>
              <a:t>=</a:t>
            </a:r>
            <a:r>
              <a:rPr lang="en-US" sz="2400">
                <a:sym typeface="Symbol" pitchFamily="18" charset="2"/>
              </a:rPr>
              <a:t> c</a:t>
            </a:r>
            <a:r>
              <a:rPr lang="en-US" sz="2400" baseline="-25000">
                <a:sym typeface="Symbol" pitchFamily="18" charset="2"/>
              </a:rPr>
              <a:t>n</a:t>
            </a:r>
            <a:r>
              <a:rPr lang="en-US" sz="2400" b="1" baseline="-2500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= 0.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        This proves the claim, and hence, rank(T) = dim Range (T) = n </a:t>
            </a:r>
            <a:r>
              <a:rPr lang="en-US" sz="2400" b="1">
                <a:sym typeface="Symbol" pitchFamily="18" charset="2"/>
              </a:rPr>
              <a:t> </a:t>
            </a:r>
            <a:r>
              <a:rPr lang="en-US" sz="2400">
                <a:sym typeface="Symbol" pitchFamily="18" charset="2"/>
              </a:rPr>
              <a:t>k, and finally: rank(T) + nullity(T) = k + (n </a:t>
            </a:r>
            <a:r>
              <a:rPr lang="en-US" sz="2400" b="1">
                <a:sym typeface="Symbol" pitchFamily="18" charset="2"/>
              </a:rPr>
              <a:t></a:t>
            </a:r>
            <a:r>
              <a:rPr lang="en-US" sz="2400">
                <a:sym typeface="Symbol" pitchFamily="18" charset="2"/>
              </a:rPr>
              <a:t>k) = n = dim V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629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Review - Basis and Dimension </vt:lpstr>
      <vt:lpstr>Very Important Theorem – Ver 2.0</vt:lpstr>
      <vt:lpstr>Rank of a Linear Transformation</vt:lpstr>
      <vt:lpstr>Rank Theorem for Linear Transformations</vt:lpstr>
      <vt:lpstr>Proof of Rank Theorem 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338</cp:revision>
  <dcterms:created xsi:type="dcterms:W3CDTF">2001-08-16T03:34:40Z</dcterms:created>
  <dcterms:modified xsi:type="dcterms:W3CDTF">2016-10-05T15:41:07Z</dcterms:modified>
</cp:coreProperties>
</file>