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26" r:id="rId2"/>
    <p:sldId id="442" r:id="rId3"/>
    <p:sldId id="443" r:id="rId4"/>
    <p:sldId id="429" r:id="rId5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637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2C8D9F-710A-4168-A3F5-CEA1062FD9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6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5400" y="0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B85B3-2F53-4A71-91C2-E851D31A8D76}" type="datetimeFigureOut">
              <a:rPr lang="en-IN" smtClean="0"/>
              <a:t>06-10-2016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2950"/>
            <a:ext cx="4949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5938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5400" y="9405938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45B52-CD0C-4C32-8BA8-432B69B45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1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45B52-CD0C-4C32-8BA8-432B69B45E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9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2DF11-5006-4FC9-864B-7B27D1D292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93683-6A80-4841-B10E-A767F8940D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D15AD-5865-4F90-9BEA-65BF889EB6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18E0D-66EB-48EE-90BE-3799AC8EFC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017C0-F4AA-4DFE-B9B7-A30C7DB92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235A1-75A4-48A3-9D91-EA2CAC4EEB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0D1FD-523D-4371-8C2E-2BAA354ED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526F2-D4B2-449E-A6CE-970EA7BB0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69978-30FC-4901-A871-13230352A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E2186-EB8F-445C-A899-CFA919BD9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7355B-4368-42D8-AD58-E34CAC3883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E476BE-80AC-4C66-90BC-DFE69F4CB7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620000" cy="990600"/>
          </a:xfrm>
        </p:spPr>
        <p:txBody>
          <a:bodyPr/>
          <a:lstStyle/>
          <a:p>
            <a:r>
              <a:rPr lang="en-US" sz="3600" b="1" dirty="0" smtClean="0"/>
              <a:t>A Very Important Linear Transformation</a:t>
            </a:r>
            <a:endParaRPr lang="en-US" sz="3600" b="1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486400"/>
          </a:xfrm>
        </p:spPr>
        <p:txBody>
          <a:bodyPr/>
          <a:lstStyle/>
          <a:p>
            <a:pPr marL="609600" indent="-609600"/>
            <a:r>
              <a:rPr lang="en-US" b="1" dirty="0"/>
              <a:t>Left Multiplication by a Matrix:</a:t>
            </a:r>
            <a:r>
              <a:rPr lang="en-US" dirty="0"/>
              <a:t> Let A be a fixed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matrix. </a:t>
            </a:r>
            <a:r>
              <a:rPr lang="en-US" dirty="0"/>
              <a:t>Then the function </a:t>
            </a:r>
            <a:r>
              <a:rPr lang="en-US" dirty="0" smtClean="0"/>
              <a:t>T</a:t>
            </a:r>
            <a:r>
              <a:rPr lang="en-US" baseline="-25000" dirty="0" smtClean="0"/>
              <a:t>A</a:t>
            </a:r>
            <a:r>
              <a:rPr lang="en-US" dirty="0" smtClean="0"/>
              <a:t>: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sz="3600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30000" dirty="0" err="1"/>
              <a:t>m</a:t>
            </a:r>
            <a:r>
              <a:rPr lang="en-US" dirty="0"/>
              <a:t> defined </a:t>
            </a:r>
            <a:r>
              <a:rPr lang="en-US"/>
              <a:t>by </a:t>
            </a:r>
            <a:r>
              <a:rPr lang="en-US" smtClean="0"/>
              <a:t>T</a:t>
            </a:r>
            <a:r>
              <a:rPr lang="en-US" baseline="-25000" smtClean="0"/>
              <a:t>A</a:t>
            </a:r>
            <a:r>
              <a:rPr lang="en-US" smtClean="0"/>
              <a:t>(</a:t>
            </a:r>
            <a:r>
              <a:rPr lang="en-US" b="1" smtClean="0"/>
              <a:t>x</a:t>
            </a:r>
            <a:r>
              <a:rPr lang="en-US" dirty="0"/>
              <a:t>) = A</a:t>
            </a:r>
            <a:r>
              <a:rPr lang="en-US" b="1" dirty="0"/>
              <a:t>x</a:t>
            </a:r>
            <a:r>
              <a:rPr lang="en-US" dirty="0"/>
              <a:t> is a linear transformation. </a:t>
            </a:r>
          </a:p>
          <a:p>
            <a:pPr marL="609600" indent="-609600">
              <a:spcBef>
                <a:spcPct val="90000"/>
              </a:spcBef>
            </a:pPr>
            <a:r>
              <a:rPr lang="en-US" b="1" dirty="0"/>
              <a:t>We now consider the reverse problem</a:t>
            </a:r>
            <a:r>
              <a:rPr lang="en-US" dirty="0"/>
              <a:t>: </a:t>
            </a:r>
          </a:p>
          <a:p>
            <a:pPr marL="609600" indent="-609600">
              <a:buFontTx/>
              <a:buNone/>
            </a:pPr>
            <a:r>
              <a:rPr lang="en-US" dirty="0"/>
              <a:t>	Suppose V and W are finite-dimensional vector spaces over the field F, and suppose T is a linear transformation T: V</a:t>
            </a:r>
            <a:r>
              <a:rPr lang="en-US" dirty="0">
                <a:sym typeface="Symbol" pitchFamily="18" charset="2"/>
              </a:rPr>
              <a:t> W</a:t>
            </a:r>
            <a:r>
              <a:rPr lang="en-US" dirty="0"/>
              <a:t>. We will try to associate a matrix with this linear transformation.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Coordinate Systems 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Observation 1: Given a basis for a finite-dimensional vector space V, we recall that a vector can be expressed in one and only one way as a linear combination of the basis vectors. Therefore we make the following definitions: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Definition : An </a:t>
            </a:r>
            <a:r>
              <a:rPr lang="en-US" sz="2400" b="1" dirty="0"/>
              <a:t>ordered basis</a:t>
            </a:r>
            <a:r>
              <a:rPr lang="en-US" sz="2400" dirty="0"/>
              <a:t> for a finite-dimensional space V is a finite </a:t>
            </a:r>
            <a:r>
              <a:rPr lang="en-US" sz="2400" i="1" dirty="0"/>
              <a:t>sequence</a:t>
            </a:r>
            <a:r>
              <a:rPr lang="en-US" sz="2400" dirty="0"/>
              <a:t> of vectors which is linearly independent and spans V. In other words, an ordered basis is a basis with the vectors taken </a:t>
            </a:r>
            <a:r>
              <a:rPr lang="en-US" sz="2400" b="1" dirty="0"/>
              <a:t>in a specified fixed order.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Given an ordered basis B = {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b="1" dirty="0"/>
              <a:t>,u</a:t>
            </a:r>
            <a:r>
              <a:rPr lang="en-US" sz="2400" b="1" baseline="-25000" dirty="0"/>
              <a:t>2</a:t>
            </a:r>
            <a:r>
              <a:rPr lang="en-US" sz="2400" b="1" dirty="0"/>
              <a:t>,….,u</a:t>
            </a:r>
            <a:r>
              <a:rPr lang="en-US" sz="2400" b="1" baseline="-25000" dirty="0"/>
              <a:t>n</a:t>
            </a:r>
            <a:r>
              <a:rPr lang="en-US" sz="2400" dirty="0"/>
              <a:t>} we can express any vector</a:t>
            </a:r>
            <a:r>
              <a:rPr lang="en-US" sz="2400" b="1" dirty="0"/>
              <a:t> uniquely </a:t>
            </a:r>
            <a:r>
              <a:rPr lang="en-US" sz="2400" dirty="0"/>
              <a:t>in the</a:t>
            </a:r>
            <a:r>
              <a:rPr lang="en-US" sz="2400" b="1" dirty="0"/>
              <a:t> </a:t>
            </a:r>
            <a:r>
              <a:rPr lang="en-US" sz="2400" dirty="0"/>
              <a:t>form </a:t>
            </a:r>
            <a:r>
              <a:rPr lang="en-US" sz="2400" b="1" dirty="0"/>
              <a:t>u</a:t>
            </a:r>
            <a:r>
              <a:rPr lang="en-US" sz="2400" dirty="0"/>
              <a:t> = x</a:t>
            </a:r>
            <a:r>
              <a:rPr lang="en-US" sz="2400" baseline="-25000" dirty="0"/>
              <a:t>1 </a:t>
            </a:r>
            <a:r>
              <a:rPr lang="en-US" sz="2400" b="1" dirty="0"/>
              <a:t>u</a:t>
            </a:r>
            <a:r>
              <a:rPr lang="en-US" sz="2400" b="1" baseline="-25000" dirty="0"/>
              <a:t>1 </a:t>
            </a:r>
            <a:r>
              <a:rPr lang="en-US" sz="2400" dirty="0"/>
              <a:t>+ x</a:t>
            </a:r>
            <a:r>
              <a:rPr lang="en-US" sz="2400" baseline="-25000" dirty="0"/>
              <a:t>2</a:t>
            </a:r>
            <a:r>
              <a:rPr lang="en-US" sz="2400" b="1" dirty="0"/>
              <a:t>u</a:t>
            </a:r>
            <a:r>
              <a:rPr lang="en-US" sz="2400" b="1" baseline="-25000" dirty="0"/>
              <a:t>2</a:t>
            </a:r>
            <a:r>
              <a:rPr lang="en-US" sz="2400" dirty="0"/>
              <a:t> + ….. +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b="1" dirty="0"/>
              <a:t>u</a:t>
            </a:r>
            <a:r>
              <a:rPr lang="en-US" sz="2400" b="1" baseline="-25000" dirty="0"/>
              <a:t>n</a:t>
            </a:r>
            <a:r>
              <a:rPr lang="en-US" sz="2400" dirty="0"/>
              <a:t>. The scalars x</a:t>
            </a:r>
            <a:r>
              <a:rPr lang="en-US" sz="2400" baseline="-25000" dirty="0"/>
              <a:t>i</a:t>
            </a:r>
            <a:r>
              <a:rPr lang="en-US" sz="2400" dirty="0"/>
              <a:t> are called the </a:t>
            </a:r>
            <a:r>
              <a:rPr lang="en-US" sz="2400" b="1" dirty="0"/>
              <a:t>coordinates</a:t>
            </a:r>
            <a:r>
              <a:rPr lang="en-US" sz="2400" dirty="0"/>
              <a:t> of </a:t>
            </a:r>
            <a:r>
              <a:rPr lang="en-US" sz="2400" b="1" dirty="0"/>
              <a:t>u</a:t>
            </a:r>
            <a:r>
              <a:rPr lang="en-US" sz="2400" dirty="0"/>
              <a:t> relative to the (ordered) basis B.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Coordinate Mapping - 1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dirty="0"/>
              <a:t>Observation 2: Given a fixed ordered basis B for a finite-dimensional vector space V, we  can set up a correspondence between the vectors of V and n-</a:t>
            </a:r>
            <a:r>
              <a:rPr lang="en-US" sz="2000" dirty="0" err="1"/>
              <a:t>tuples</a:t>
            </a:r>
            <a:r>
              <a:rPr lang="en-US" sz="2000" dirty="0"/>
              <a:t> in F</a:t>
            </a:r>
            <a:r>
              <a:rPr lang="en-US" sz="2000" baseline="30000" dirty="0"/>
              <a:t>n</a:t>
            </a:r>
            <a:r>
              <a:rPr lang="en-US" sz="2000" dirty="0"/>
              <a:t> as follows: 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000" b="1" dirty="0"/>
              <a:t>        u</a:t>
            </a:r>
            <a:r>
              <a:rPr lang="en-US" sz="2000" dirty="0"/>
              <a:t>  </a:t>
            </a:r>
            <a:r>
              <a:rPr lang="en-US" sz="2000" dirty="0">
                <a:sym typeface="Symbol" pitchFamily="18" charset="2"/>
              </a:rPr>
              <a:t> (</a:t>
            </a:r>
            <a:r>
              <a:rPr lang="en-US" sz="2000" dirty="0"/>
              <a:t>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,…..,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), where the x</a:t>
            </a:r>
            <a:r>
              <a:rPr lang="en-US" sz="2000" baseline="-25000" dirty="0"/>
              <a:t>i</a:t>
            </a:r>
            <a:r>
              <a:rPr lang="en-US" sz="2000" dirty="0"/>
              <a:t> are the coordinates of </a:t>
            </a:r>
            <a:r>
              <a:rPr lang="en-US" sz="2000" b="1" dirty="0"/>
              <a:t>u</a:t>
            </a:r>
            <a:r>
              <a:rPr lang="en-US" sz="2000" dirty="0"/>
              <a:t> relative to </a:t>
            </a:r>
            <a:r>
              <a:rPr lang="en-US" sz="2000" dirty="0" smtClean="0"/>
              <a:t>B, i.e. </a:t>
            </a:r>
            <a:r>
              <a:rPr lang="en-US" sz="2000" i="1" dirty="0" smtClean="0"/>
              <a:t>the n-</a:t>
            </a:r>
            <a:r>
              <a:rPr lang="en-US" sz="2000" i="1" dirty="0" err="1" smtClean="0"/>
              <a:t>tuple</a:t>
            </a:r>
            <a:r>
              <a:rPr lang="en-US" sz="2000" i="1" dirty="0" smtClean="0"/>
              <a:t> we take is precisely the coordinate sequence of the vector </a:t>
            </a:r>
            <a:r>
              <a:rPr lang="en-US" sz="2000" b="1" i="1" dirty="0" smtClean="0"/>
              <a:t>u</a:t>
            </a:r>
            <a:r>
              <a:rPr lang="en-US" sz="2000" dirty="0" smtClean="0"/>
              <a:t>. This </a:t>
            </a:r>
            <a:r>
              <a:rPr lang="en-US" sz="2000" dirty="0"/>
              <a:t>correspondence or mapping has the following properties: 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/>
              <a:t>It is a one-to-one correspondence, i.e. each vector has a unique corresponding </a:t>
            </a:r>
            <a:r>
              <a:rPr lang="en-US" sz="2000" b="1" dirty="0" smtClean="0"/>
              <a:t>n-</a:t>
            </a:r>
            <a:r>
              <a:rPr lang="en-US" sz="2000" b="1" dirty="0" err="1" smtClean="0"/>
              <a:t>tuple</a:t>
            </a:r>
            <a:r>
              <a:rPr lang="en-US" sz="2000" b="1" dirty="0" smtClean="0"/>
              <a:t> (sequence), </a:t>
            </a:r>
            <a:r>
              <a:rPr lang="en-US" sz="2000" b="1" dirty="0"/>
              <a:t>and each n-</a:t>
            </a:r>
            <a:r>
              <a:rPr lang="en-US" sz="2000" b="1" dirty="0" err="1"/>
              <a:t>tuple</a:t>
            </a:r>
            <a:r>
              <a:rPr lang="en-US" sz="2000" b="1" dirty="0"/>
              <a:t> </a:t>
            </a:r>
            <a:r>
              <a:rPr lang="en-US" sz="2000" b="1" dirty="0" smtClean="0"/>
              <a:t>(sequence) has a </a:t>
            </a:r>
            <a:r>
              <a:rPr lang="en-US" sz="2000" b="1" dirty="0"/>
              <a:t>unique corresponding vector.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/>
              <a:t>The sum of two vectors corresponds to the sum of the two n-</a:t>
            </a:r>
            <a:r>
              <a:rPr lang="en-US" sz="2000" b="1" dirty="0" err="1"/>
              <a:t>tuples</a:t>
            </a:r>
            <a:endParaRPr lang="en-US" sz="2000" b="1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000" b="1" dirty="0"/>
              <a:t>The scalar multiple of a vector corresponds to the scalar multiple of the n-</a:t>
            </a:r>
            <a:r>
              <a:rPr lang="en-US" sz="2000" b="1" dirty="0" err="1"/>
              <a:t>tuple</a:t>
            </a:r>
            <a:r>
              <a:rPr lang="en-US" sz="2000" b="1" dirty="0"/>
              <a:t>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09600"/>
          </a:xfrm>
        </p:spPr>
        <p:txBody>
          <a:bodyPr/>
          <a:lstStyle/>
          <a:p>
            <a:r>
              <a:rPr lang="en-US" sz="3600" b="1"/>
              <a:t>Coordinate Mapping - 2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400" dirty="0"/>
              <a:t>Rather than the n-</a:t>
            </a:r>
            <a:r>
              <a:rPr lang="en-US" sz="2400" dirty="0" err="1"/>
              <a:t>tuple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,…..,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), for convenience we express this in a column format, i.e. we prefer to take the </a:t>
            </a:r>
            <a:r>
              <a:rPr lang="en-US" sz="2400" dirty="0" smtClean="0"/>
              <a:t>column vector</a:t>
            </a:r>
            <a:r>
              <a:rPr lang="en-US" sz="2400" dirty="0"/>
              <a:t>: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400" dirty="0"/>
              <a:t>         </a:t>
            </a:r>
            <a:r>
              <a:rPr lang="en-US" sz="2400" dirty="0">
                <a:sym typeface="Symbol" pitchFamily="18" charset="2"/>
              </a:rPr>
              <a:t>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 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400" dirty="0">
                <a:sym typeface="Symbol" pitchFamily="18" charset="2"/>
              </a:rPr>
              <a:t>         |  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18" charset="2"/>
              </a:rPr>
              <a:t> |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400" dirty="0">
                <a:sym typeface="Symbol" pitchFamily="18" charset="2"/>
              </a:rPr>
              <a:t>         |  :   |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400" dirty="0">
                <a:sym typeface="Symbol" pitchFamily="18" charset="2"/>
              </a:rPr>
              <a:t>         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 </a:t>
            </a:r>
            <a:r>
              <a:rPr lang="en-US" sz="2400" baseline="-25000" dirty="0">
                <a:sym typeface="Symbol" pitchFamily="18" charset="2"/>
              </a:rPr>
              <a:t>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lnSpc>
                <a:spcPct val="120000"/>
              </a:lnSpc>
              <a:buSzPct val="75000"/>
            </a:pPr>
            <a:r>
              <a:rPr lang="en-US" sz="2000" dirty="0">
                <a:sym typeface="Symbol" pitchFamily="18" charset="2"/>
              </a:rPr>
              <a:t>This vector is called the </a:t>
            </a:r>
            <a:r>
              <a:rPr lang="en-US" sz="2000" b="1" dirty="0">
                <a:sym typeface="Symbol" pitchFamily="18" charset="2"/>
              </a:rPr>
              <a:t>coordinate vector</a:t>
            </a:r>
            <a:r>
              <a:rPr lang="en-US" sz="2000" dirty="0">
                <a:sym typeface="Symbol" pitchFamily="18" charset="2"/>
              </a:rPr>
              <a:t> of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dirty="0">
                <a:sym typeface="Symbol" pitchFamily="18" charset="2"/>
              </a:rPr>
              <a:t> (relative to B) or the B-coordinate vector of </a:t>
            </a:r>
            <a:r>
              <a:rPr lang="en-US" sz="2000" b="1" dirty="0">
                <a:sym typeface="Symbol" pitchFamily="18" charset="2"/>
              </a:rPr>
              <a:t>u</a:t>
            </a:r>
            <a:r>
              <a:rPr lang="en-US" sz="2000" dirty="0">
                <a:sym typeface="Symbol" pitchFamily="18" charset="2"/>
              </a:rPr>
              <a:t> and is written </a:t>
            </a:r>
            <a:r>
              <a:rPr lang="en-US" sz="2000" dirty="0"/>
              <a:t>[</a:t>
            </a:r>
            <a:r>
              <a:rPr lang="en-US" sz="2000" b="1" dirty="0"/>
              <a:t>u</a:t>
            </a:r>
            <a:r>
              <a:rPr lang="en-US" sz="2000" dirty="0"/>
              <a:t>]</a:t>
            </a:r>
            <a:r>
              <a:rPr lang="en-US" sz="2000" baseline="-25000" dirty="0"/>
              <a:t>B</a:t>
            </a:r>
            <a:r>
              <a:rPr lang="en-US" sz="2000" dirty="0"/>
              <a:t> </a:t>
            </a:r>
            <a:r>
              <a:rPr lang="en-US" sz="2000" dirty="0" smtClean="0"/>
              <a:t>. In </a:t>
            </a:r>
            <a:r>
              <a:rPr lang="en-US" sz="2000" dirty="0"/>
              <a:t>some books it is called the coordinate </a:t>
            </a:r>
            <a:r>
              <a:rPr lang="en-US" sz="2000"/>
              <a:t>matrix </a:t>
            </a:r>
            <a:r>
              <a:rPr lang="en-US" sz="2000" smtClean="0"/>
              <a:t>.</a:t>
            </a:r>
            <a:endParaRPr lang="en-US" sz="2000" dirty="0"/>
          </a:p>
          <a:p>
            <a:pPr marL="609600" indent="-609600">
              <a:lnSpc>
                <a:spcPct val="120000"/>
              </a:lnSpc>
              <a:buSzPct val="75000"/>
            </a:pPr>
            <a:r>
              <a:rPr lang="en-US" sz="2000" dirty="0"/>
              <a:t>The mapping </a:t>
            </a:r>
            <a:r>
              <a:rPr lang="en-US" sz="2000" b="1" dirty="0"/>
              <a:t>u</a:t>
            </a:r>
            <a:r>
              <a:rPr lang="en-US" sz="2000" dirty="0"/>
              <a:t> 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dirty="0"/>
              <a:t>[</a:t>
            </a:r>
            <a:r>
              <a:rPr lang="en-US" sz="2000" b="1" dirty="0"/>
              <a:t>u</a:t>
            </a:r>
            <a:r>
              <a:rPr lang="en-US" sz="2000" dirty="0"/>
              <a:t>]</a:t>
            </a:r>
            <a:r>
              <a:rPr lang="en-US" sz="2000" baseline="-25000" dirty="0"/>
              <a:t>B</a:t>
            </a:r>
            <a:r>
              <a:rPr lang="en-US" sz="2000" dirty="0"/>
              <a:t> is called the coordinate mapping determined by B</a:t>
            </a:r>
          </a:p>
          <a:p>
            <a:pPr marL="609600" indent="-609600">
              <a:lnSpc>
                <a:spcPct val="120000"/>
              </a:lnSpc>
              <a:buSzPct val="75000"/>
            </a:pPr>
            <a:r>
              <a:rPr lang="en-US" sz="2000" i="1" dirty="0"/>
              <a:t>The discussion above indicates that the coordinate mapping is actually an isomorphism from an n-dimensional vector space V over the field F </a:t>
            </a:r>
            <a:r>
              <a:rPr lang="en-US" sz="2000" i="1" dirty="0" smtClean="0"/>
              <a:t>to </a:t>
            </a:r>
            <a:r>
              <a:rPr lang="en-US" sz="2000" i="1" dirty="0"/>
              <a:t>F</a:t>
            </a:r>
            <a:r>
              <a:rPr lang="en-US" sz="2000" i="1" baseline="30000" dirty="0"/>
              <a:t>n</a:t>
            </a:r>
            <a:r>
              <a:rPr lang="en-US" sz="2000" i="1" dirty="0" smtClean="0"/>
              <a:t>. (NB: we get a different isomorphism for each choice of an ordered basis for V).</a:t>
            </a:r>
          </a:p>
          <a:p>
            <a:pPr marL="609600" indent="-609600">
              <a:lnSpc>
                <a:spcPct val="120000"/>
              </a:lnSpc>
              <a:buSzPct val="75000"/>
            </a:pPr>
            <a:endParaRPr 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474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A Very Important Linear Transformation</vt:lpstr>
      <vt:lpstr>Coordinate Systems </vt:lpstr>
      <vt:lpstr>Coordinate Mapping - 1</vt:lpstr>
      <vt:lpstr>Coordinate Mapping - 2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340</cp:revision>
  <dcterms:created xsi:type="dcterms:W3CDTF">2001-08-16T03:34:40Z</dcterms:created>
  <dcterms:modified xsi:type="dcterms:W3CDTF">2016-10-06T16:26:22Z</dcterms:modified>
</cp:coreProperties>
</file>