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7"/>
  </p:handoutMasterIdLst>
  <p:sldIdLst>
    <p:sldId id="453" r:id="rId2"/>
    <p:sldId id="454" r:id="rId3"/>
    <p:sldId id="430" r:id="rId4"/>
    <p:sldId id="431" r:id="rId5"/>
    <p:sldId id="432" r:id="rId6"/>
  </p:sldIdLst>
  <p:sldSz cx="9144000" cy="6858000" type="screen4x3"/>
  <p:notesSz cx="6772275" cy="99028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6" d="100"/>
          <a:sy n="96" d="100"/>
        </p:scale>
        <p:origin x="-1637" y="-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C305F7C-A185-4403-A2A9-9159D5D9A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17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7D1B4-A3B9-42C8-B3AC-F9977BFD8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DE420-88BE-4A02-B745-701DAC128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D00EA-2599-4FFE-B81E-F4FC4F86E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24B5D-C1BD-48F9-80A4-1548A23CD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CFBBD-2DF5-4137-A840-DA1E80B2D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2FD7E-D0C9-48E0-8DAE-F9A5FA47B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35256-C7D8-49B9-92AC-91D3D83CD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E1558-422F-47C7-A521-C60FCE68A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38F3B-D629-4FAE-9EAB-B6F8054DB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F5626-1B44-48FE-BE20-5974ECF8EF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54B83-1B23-4445-B928-AF9EEDE5B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fld id="{33A7C634-7F5A-417A-9053-FE7299910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620000" cy="1295400"/>
          </a:xfrm>
        </p:spPr>
        <p:txBody>
          <a:bodyPr/>
          <a:lstStyle/>
          <a:p>
            <a:r>
              <a:rPr lang="en-US" sz="3600" b="1" dirty="0" smtClean="0"/>
              <a:t>Review - A Very Important Linear Transformation</a:t>
            </a:r>
            <a:endParaRPr lang="en-US" sz="3600" b="1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4953000"/>
          </a:xfrm>
        </p:spPr>
        <p:txBody>
          <a:bodyPr/>
          <a:lstStyle/>
          <a:p>
            <a:pPr marL="609600" indent="-609600"/>
            <a:r>
              <a:rPr lang="en-US" b="1" dirty="0"/>
              <a:t>Left Multiplication by a Matrix:</a:t>
            </a:r>
            <a:r>
              <a:rPr lang="en-US" dirty="0"/>
              <a:t> Let A be a fixed </a:t>
            </a:r>
            <a:r>
              <a:rPr lang="en-US" dirty="0" err="1"/>
              <a:t>m</a:t>
            </a:r>
            <a:r>
              <a:rPr lang="en-US" dirty="0" err="1">
                <a:sym typeface="Symbol" pitchFamily="18" charset="2"/>
              </a:rPr>
              <a:t>n</a:t>
            </a:r>
            <a:r>
              <a:rPr lang="en-US" dirty="0">
                <a:sym typeface="Symbol" pitchFamily="18" charset="2"/>
              </a:rPr>
              <a:t> matrix. </a:t>
            </a:r>
            <a:r>
              <a:rPr lang="en-US" dirty="0"/>
              <a:t>Then the function </a:t>
            </a:r>
            <a:r>
              <a:rPr lang="en-US" dirty="0" smtClean="0"/>
              <a:t>T</a:t>
            </a:r>
            <a:r>
              <a:rPr lang="en-US" baseline="-25000" dirty="0" smtClean="0"/>
              <a:t>A</a:t>
            </a:r>
            <a:r>
              <a:rPr lang="en-US" dirty="0" smtClean="0"/>
              <a:t>: </a:t>
            </a:r>
            <a:r>
              <a:rPr lang="en-US" dirty="0" err="1"/>
              <a:t>R</a:t>
            </a:r>
            <a:r>
              <a:rPr lang="en-US" baseline="30000" dirty="0" err="1"/>
              <a:t>n</a:t>
            </a:r>
            <a:r>
              <a:rPr lang="en-US" dirty="0"/>
              <a:t> </a:t>
            </a:r>
            <a:r>
              <a:rPr lang="en-US" sz="3600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baseline="30000" dirty="0" err="1"/>
              <a:t>m</a:t>
            </a:r>
            <a:r>
              <a:rPr lang="en-US" dirty="0"/>
              <a:t> defined by </a:t>
            </a:r>
            <a:r>
              <a:rPr lang="en-US" dirty="0" smtClean="0"/>
              <a:t>T</a:t>
            </a:r>
            <a:r>
              <a:rPr lang="en-US" baseline="-25000" dirty="0" smtClean="0"/>
              <a:t>A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/>
              <a:t>) = A</a:t>
            </a:r>
            <a:r>
              <a:rPr lang="en-US" b="1" dirty="0"/>
              <a:t>x</a:t>
            </a:r>
            <a:r>
              <a:rPr lang="en-US" dirty="0"/>
              <a:t> is a linear transformation. </a:t>
            </a:r>
          </a:p>
          <a:p>
            <a:pPr marL="609600" indent="-609600">
              <a:spcBef>
                <a:spcPct val="90000"/>
              </a:spcBef>
            </a:pPr>
            <a:r>
              <a:rPr lang="en-US" b="1" dirty="0"/>
              <a:t>We now consider the reverse problem</a:t>
            </a:r>
            <a:r>
              <a:rPr lang="en-US" dirty="0"/>
              <a:t>: </a:t>
            </a:r>
          </a:p>
          <a:p>
            <a:pPr marL="609600" indent="-609600">
              <a:buFontTx/>
              <a:buNone/>
            </a:pPr>
            <a:r>
              <a:rPr lang="en-US" dirty="0"/>
              <a:t>	Suppose V and W are finite-dimensional vector spaces over the field F, and suppose T is a linear transformation T: V</a:t>
            </a:r>
            <a:r>
              <a:rPr lang="en-US" dirty="0">
                <a:sym typeface="Symbol" pitchFamily="18" charset="2"/>
              </a:rPr>
              <a:t> W</a:t>
            </a:r>
            <a:r>
              <a:rPr lang="en-US" dirty="0"/>
              <a:t>. We will try to associate a matrix with this linear transformation.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 dirty="0" smtClean="0"/>
              <a:t>Review - Coordinate </a:t>
            </a:r>
            <a:r>
              <a:rPr lang="en-US" sz="3600" b="1" dirty="0"/>
              <a:t>Systems 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 smtClean="0"/>
              <a:t>Definition </a:t>
            </a:r>
            <a:r>
              <a:rPr lang="en-US" sz="2400" dirty="0"/>
              <a:t>: An </a:t>
            </a:r>
            <a:r>
              <a:rPr lang="en-US" sz="2400" b="1" dirty="0"/>
              <a:t>ordered basis</a:t>
            </a:r>
            <a:r>
              <a:rPr lang="en-US" sz="2400" dirty="0"/>
              <a:t> for a finite-dimensional space V is a finite </a:t>
            </a:r>
            <a:r>
              <a:rPr lang="en-US" sz="2400" i="1" dirty="0"/>
              <a:t>sequence</a:t>
            </a:r>
            <a:r>
              <a:rPr lang="en-US" sz="2400" dirty="0"/>
              <a:t> of vectors which is linearly independent and spans V. In other words, an ordered basis is a basis with the vectors taken </a:t>
            </a:r>
            <a:r>
              <a:rPr lang="en-US" sz="2400" b="1" dirty="0"/>
              <a:t>in a specified fixed order. 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/>
              <a:t>Given an ordered basis B = {</a:t>
            </a:r>
            <a:r>
              <a:rPr lang="en-US" sz="2400" b="1" dirty="0"/>
              <a:t>u</a:t>
            </a:r>
            <a:r>
              <a:rPr lang="en-US" sz="2400" b="1" baseline="-25000" dirty="0"/>
              <a:t>1</a:t>
            </a:r>
            <a:r>
              <a:rPr lang="en-US" sz="2400" b="1" dirty="0"/>
              <a:t>,u</a:t>
            </a:r>
            <a:r>
              <a:rPr lang="en-US" sz="2400" b="1" baseline="-25000" dirty="0"/>
              <a:t>2</a:t>
            </a:r>
            <a:r>
              <a:rPr lang="en-US" sz="2400" b="1" dirty="0"/>
              <a:t>,….,u</a:t>
            </a:r>
            <a:r>
              <a:rPr lang="en-US" sz="2400" b="1" baseline="-25000" dirty="0"/>
              <a:t>n</a:t>
            </a:r>
            <a:r>
              <a:rPr lang="en-US" sz="2400" dirty="0"/>
              <a:t>} we can express any vector</a:t>
            </a:r>
            <a:r>
              <a:rPr lang="en-US" sz="2400" b="1" dirty="0"/>
              <a:t> uniquely </a:t>
            </a:r>
            <a:r>
              <a:rPr lang="en-US" sz="2400" dirty="0"/>
              <a:t>in the</a:t>
            </a:r>
            <a:r>
              <a:rPr lang="en-US" sz="2400" b="1" dirty="0"/>
              <a:t> </a:t>
            </a:r>
            <a:r>
              <a:rPr lang="en-US" sz="2400" dirty="0"/>
              <a:t>form </a:t>
            </a:r>
            <a:r>
              <a:rPr lang="en-US" sz="2400" b="1" dirty="0"/>
              <a:t>u</a:t>
            </a:r>
            <a:r>
              <a:rPr lang="en-US" sz="2400" dirty="0"/>
              <a:t> = x</a:t>
            </a:r>
            <a:r>
              <a:rPr lang="en-US" sz="2400" baseline="-25000" dirty="0"/>
              <a:t>1 </a:t>
            </a:r>
            <a:r>
              <a:rPr lang="en-US" sz="2400" b="1" dirty="0"/>
              <a:t>u</a:t>
            </a:r>
            <a:r>
              <a:rPr lang="en-US" sz="2400" b="1" baseline="-25000" dirty="0"/>
              <a:t>1 </a:t>
            </a:r>
            <a:r>
              <a:rPr lang="en-US" sz="2400" dirty="0"/>
              <a:t>+ x</a:t>
            </a:r>
            <a:r>
              <a:rPr lang="en-US" sz="2400" baseline="-25000" dirty="0"/>
              <a:t>2</a:t>
            </a:r>
            <a:r>
              <a:rPr lang="en-US" sz="2400" b="1" dirty="0"/>
              <a:t>u</a:t>
            </a:r>
            <a:r>
              <a:rPr lang="en-US" sz="2400" b="1" baseline="-25000" dirty="0"/>
              <a:t>2</a:t>
            </a:r>
            <a:r>
              <a:rPr lang="en-US" sz="2400" dirty="0"/>
              <a:t> + ….. +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</a:t>
            </a:r>
            <a:r>
              <a:rPr lang="en-US" sz="2400" b="1" dirty="0"/>
              <a:t>u</a:t>
            </a:r>
            <a:r>
              <a:rPr lang="en-US" sz="2400" b="1" baseline="-25000" dirty="0"/>
              <a:t>n</a:t>
            </a:r>
            <a:r>
              <a:rPr lang="en-US" sz="2400" dirty="0"/>
              <a:t>. The scalars x</a:t>
            </a:r>
            <a:r>
              <a:rPr lang="en-US" sz="2400" baseline="-25000" dirty="0"/>
              <a:t>i</a:t>
            </a:r>
            <a:r>
              <a:rPr lang="en-US" sz="2400" dirty="0"/>
              <a:t> are called the </a:t>
            </a:r>
            <a:r>
              <a:rPr lang="en-US" sz="2400" b="1" dirty="0"/>
              <a:t>coordinates</a:t>
            </a:r>
            <a:r>
              <a:rPr lang="en-US" sz="2400" dirty="0"/>
              <a:t> of </a:t>
            </a:r>
            <a:r>
              <a:rPr lang="en-US" sz="2400" b="1" dirty="0"/>
              <a:t>u</a:t>
            </a:r>
            <a:r>
              <a:rPr lang="en-US" sz="2400" dirty="0"/>
              <a:t> relative to the (ordered) basis B.  </a:t>
            </a:r>
            <a:endParaRPr lang="en-US" sz="2400" dirty="0" smtClean="0"/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b="1" dirty="0" smtClean="0"/>
              <a:t>Recall:</a:t>
            </a:r>
            <a:r>
              <a:rPr lang="en-US" sz="2400" dirty="0" smtClean="0"/>
              <a:t> To determine the coordinate vector of any vector </a:t>
            </a:r>
            <a:r>
              <a:rPr lang="en-US" sz="2400" b="1" dirty="0" smtClean="0"/>
              <a:t>x</a:t>
            </a:r>
            <a:r>
              <a:rPr lang="en-US" sz="2400" dirty="0" smtClean="0"/>
              <a:t> with regard to a new basis B, we set up the matrix A with the vectors of B as its columns.  </a:t>
            </a:r>
            <a:r>
              <a:rPr lang="en-US" sz="2400" smtClean="0"/>
              <a:t>Then </a:t>
            </a:r>
            <a:r>
              <a:rPr lang="en-US" sz="2400" dirty="0" smtClean="0"/>
              <a:t>A is invertible by VIT, and </a:t>
            </a:r>
            <a:r>
              <a:rPr lang="en-US" sz="2400" dirty="0" smtClean="0">
                <a:solidFill>
                  <a:srgbClr val="000000"/>
                </a:solidFill>
                <a:sym typeface="Symbol"/>
              </a:rPr>
              <a:t>[</a:t>
            </a:r>
            <a:r>
              <a:rPr lang="en-US" sz="2400" b="1" dirty="0" smtClean="0">
                <a:solidFill>
                  <a:srgbClr val="000000"/>
                </a:solidFill>
                <a:sym typeface="Symbol"/>
              </a:rPr>
              <a:t>x]</a:t>
            </a:r>
            <a:r>
              <a:rPr lang="en-US" sz="2400" b="1" baseline="-25000" dirty="0" smtClean="0">
                <a:solidFill>
                  <a:srgbClr val="000000"/>
                </a:solidFill>
                <a:sym typeface="Symbol"/>
              </a:rPr>
              <a:t>B</a:t>
            </a:r>
            <a:r>
              <a:rPr lang="en-US" sz="2400" b="1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sym typeface="Symbol"/>
              </a:rPr>
              <a:t>= A</a:t>
            </a:r>
            <a:r>
              <a:rPr lang="en-US" sz="2400" baseline="30000" dirty="0" smtClean="0">
                <a:solidFill>
                  <a:srgbClr val="000000"/>
                </a:solidFill>
                <a:sym typeface="Symbol"/>
              </a:rPr>
              <a:t>1</a:t>
            </a:r>
            <a:r>
              <a:rPr lang="en-US" sz="2400" b="1" dirty="0" smtClean="0"/>
              <a:t> </a:t>
            </a:r>
            <a:r>
              <a:rPr lang="en-US" sz="2400" dirty="0" smtClean="0">
                <a:solidFill>
                  <a:srgbClr val="000000"/>
                </a:solidFill>
                <a:sym typeface="Symbol"/>
              </a:rPr>
              <a:t>[</a:t>
            </a:r>
            <a:r>
              <a:rPr lang="en-US" sz="2400" b="1" dirty="0" smtClean="0">
                <a:solidFill>
                  <a:srgbClr val="000000"/>
                </a:solidFill>
                <a:sym typeface="Symbol"/>
              </a:rPr>
              <a:t>x]</a:t>
            </a:r>
            <a:r>
              <a:rPr lang="en-US" sz="2400" b="1" baseline="-25000" dirty="0" smtClean="0">
                <a:solidFill>
                  <a:srgbClr val="000000"/>
                </a:solidFill>
                <a:sym typeface="Symbol"/>
              </a:rPr>
              <a:t>S</a:t>
            </a:r>
            <a:r>
              <a:rPr lang="en-US" sz="2400" b="1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sz="2400" dirty="0" smtClean="0"/>
              <a:t>; i.e. we assume that </a:t>
            </a:r>
            <a:r>
              <a:rPr lang="en-US" sz="2400" b="1" dirty="0" smtClean="0"/>
              <a:t>x </a:t>
            </a:r>
            <a:r>
              <a:rPr lang="en-US" sz="2400" dirty="0" smtClean="0"/>
              <a:t>is given in terms of the standard basis S. 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sz="3600" b="1" smtClean="0"/>
              <a:t>The Matrix of a Linear Transformation - 1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smtClean="0"/>
              <a:t>We proceed as follows. Suppose V and W are finite-dimensional vector spaces over the field F, and T: V</a:t>
            </a:r>
            <a:r>
              <a:rPr lang="en-US" sz="2800" smtClean="0">
                <a:sym typeface="Symbol" pitchFamily="18" charset="2"/>
              </a:rPr>
              <a:t> W </a:t>
            </a:r>
            <a:r>
              <a:rPr lang="en-US" sz="2800" smtClean="0"/>
              <a:t>is a linear transformation . We will associate a matrix with this linear transformation. 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smtClean="0"/>
              <a:t>Suppose dim V = n and dim W = m.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smtClean="0"/>
              <a:t>We take a fixed ordered basis B = {</a:t>
            </a:r>
            <a:r>
              <a:rPr lang="en-US" sz="2800" b="1" smtClean="0"/>
              <a:t>v</a:t>
            </a:r>
            <a:r>
              <a:rPr lang="en-US" sz="2800" b="1" baseline="-25000" smtClean="0"/>
              <a:t>1</a:t>
            </a:r>
            <a:r>
              <a:rPr lang="en-US" sz="2800" b="1" smtClean="0"/>
              <a:t>,v</a:t>
            </a:r>
            <a:r>
              <a:rPr lang="en-US" sz="2800" b="1" baseline="-25000" smtClean="0"/>
              <a:t>2</a:t>
            </a:r>
            <a:r>
              <a:rPr lang="en-US" sz="2800" b="1" smtClean="0"/>
              <a:t>,…,v</a:t>
            </a:r>
            <a:r>
              <a:rPr lang="en-US" sz="2800" b="1" baseline="-25000" smtClean="0"/>
              <a:t>n</a:t>
            </a:r>
            <a:r>
              <a:rPr lang="en-US" sz="2800" smtClean="0"/>
              <a:t>} for V, and a fixed ordered basis C = {</a:t>
            </a:r>
            <a:r>
              <a:rPr lang="en-US" sz="2800" b="1" smtClean="0"/>
              <a:t>w</a:t>
            </a:r>
            <a:r>
              <a:rPr lang="en-US" sz="2800" b="1" baseline="-25000" smtClean="0"/>
              <a:t>1</a:t>
            </a:r>
            <a:r>
              <a:rPr lang="en-US" sz="2800" b="1" smtClean="0"/>
              <a:t>,w</a:t>
            </a:r>
            <a:r>
              <a:rPr lang="en-US" sz="2800" b="1" baseline="-25000" smtClean="0"/>
              <a:t>2</a:t>
            </a:r>
            <a:r>
              <a:rPr lang="en-US" sz="2800" b="1" smtClean="0"/>
              <a:t>,…,w</a:t>
            </a:r>
            <a:r>
              <a:rPr lang="en-US" sz="2800" b="1" baseline="-25000" smtClean="0"/>
              <a:t>m</a:t>
            </a:r>
            <a:r>
              <a:rPr lang="en-US" sz="2800" smtClean="0"/>
              <a:t>} for W. 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smtClean="0"/>
              <a:t>Since T</a:t>
            </a:r>
            <a:r>
              <a:rPr lang="en-US" sz="2800" b="1" smtClean="0"/>
              <a:t>v</a:t>
            </a:r>
            <a:r>
              <a:rPr lang="en-US" sz="2800" b="1" baseline="-25000" smtClean="0"/>
              <a:t>i</a:t>
            </a:r>
            <a:r>
              <a:rPr lang="en-US" sz="2800" smtClean="0"/>
              <a:t> belongs to W, we can express it uniquely as a linear combination of the </a:t>
            </a:r>
            <a:r>
              <a:rPr lang="en-US" sz="2800" b="1" smtClean="0"/>
              <a:t>w</a:t>
            </a:r>
            <a:r>
              <a:rPr lang="en-US" sz="2800" b="1" baseline="-25000" smtClean="0"/>
              <a:t>j</a:t>
            </a:r>
            <a:r>
              <a:rPr lang="en-US" sz="2800" smtClean="0"/>
              <a:t>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smtClean="0"/>
              <a:t>      T</a:t>
            </a:r>
            <a:r>
              <a:rPr lang="en-US" sz="2800" b="1" smtClean="0"/>
              <a:t>v</a:t>
            </a:r>
            <a:r>
              <a:rPr lang="en-US" sz="2800" b="1" baseline="-25000" smtClean="0"/>
              <a:t>i</a:t>
            </a:r>
            <a:r>
              <a:rPr lang="en-US" sz="2800" smtClean="0"/>
              <a:t> = A</a:t>
            </a:r>
            <a:r>
              <a:rPr lang="en-US" sz="2800" baseline="-25000" smtClean="0"/>
              <a:t>1i</a:t>
            </a:r>
            <a:r>
              <a:rPr lang="en-US" sz="2800" b="1" smtClean="0"/>
              <a:t>w</a:t>
            </a:r>
            <a:r>
              <a:rPr lang="en-US" sz="2800" b="1" baseline="-25000" smtClean="0"/>
              <a:t>1</a:t>
            </a:r>
            <a:r>
              <a:rPr lang="en-US" sz="2800" baseline="-25000" smtClean="0"/>
              <a:t> </a:t>
            </a:r>
            <a:r>
              <a:rPr lang="en-US" sz="2800" smtClean="0"/>
              <a:t>+ A</a:t>
            </a:r>
            <a:r>
              <a:rPr lang="en-US" sz="2800" baseline="-25000" smtClean="0"/>
              <a:t>2i</a:t>
            </a:r>
            <a:r>
              <a:rPr lang="en-US" sz="2800" b="1" smtClean="0"/>
              <a:t>w</a:t>
            </a:r>
            <a:r>
              <a:rPr lang="en-US" sz="2800" b="1" baseline="-25000" smtClean="0"/>
              <a:t>2</a:t>
            </a:r>
            <a:r>
              <a:rPr lang="en-US" sz="2800" smtClean="0"/>
              <a:t> + …. + A</a:t>
            </a:r>
            <a:r>
              <a:rPr lang="en-US" sz="2800" baseline="-25000" smtClean="0"/>
              <a:t>mi</a:t>
            </a:r>
            <a:r>
              <a:rPr lang="en-US" sz="2800" b="1" smtClean="0"/>
              <a:t>w</a:t>
            </a:r>
            <a:r>
              <a:rPr lang="en-US" sz="2800" b="1" baseline="-25000" smtClean="0"/>
              <a:t>m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smtClean="0"/>
              <a:t>      We now form the m</a:t>
            </a:r>
            <a:r>
              <a:rPr lang="en-US" sz="2800" smtClean="0">
                <a:sym typeface="Symbol" pitchFamily="18" charset="2"/>
              </a:rPr>
              <a:t>n matrix </a:t>
            </a:r>
            <a:r>
              <a:rPr lang="en-US" sz="2800" smtClean="0"/>
              <a:t>A with </a:t>
            </a:r>
            <a:r>
              <a:rPr lang="en-US" sz="2800" b="1" u="sng" smtClean="0"/>
              <a:t>these coefficients as columns.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smtClean="0"/>
              <a:t>The matrix A is called </a:t>
            </a:r>
            <a:r>
              <a:rPr lang="en-US" sz="2800" i="1" smtClean="0"/>
              <a:t>the matrix of T with respect to the bases B and C. We also use the notation: </a:t>
            </a:r>
            <a:r>
              <a:rPr lang="en-US" sz="2800" smtClean="0"/>
              <a:t>[T] </a:t>
            </a:r>
            <a:r>
              <a:rPr lang="en-US" sz="2800" baseline="-25000" smtClean="0"/>
              <a:t>B</a:t>
            </a:r>
            <a:r>
              <a:rPr lang="en-US" sz="2800" baseline="-25000" smtClean="0">
                <a:sym typeface="Symbol" pitchFamily="18" charset="2"/>
              </a:rPr>
              <a:t>C</a:t>
            </a:r>
            <a:endParaRPr lang="en-US" sz="2800" i="1" baseline="-250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sz="3600" b="1" smtClean="0"/>
              <a:t>The Matrix of a Linear Transformation – 2 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609600" indent="-609600"/>
            <a:r>
              <a:rPr lang="en-US" sz="2800" smtClean="0"/>
              <a:t>For any vector </a:t>
            </a:r>
            <a:r>
              <a:rPr lang="en-US" sz="2800" b="1" smtClean="0"/>
              <a:t>v</a:t>
            </a:r>
            <a:r>
              <a:rPr lang="en-US" sz="2800" smtClean="0"/>
              <a:t> in V, we can find the coordinates of T</a:t>
            </a:r>
            <a:r>
              <a:rPr lang="en-US" sz="2800" b="1" smtClean="0"/>
              <a:t>v</a:t>
            </a:r>
            <a:r>
              <a:rPr lang="en-US" sz="2800" smtClean="0"/>
              <a:t> in W by left multiplying the coordinate vector of </a:t>
            </a:r>
            <a:r>
              <a:rPr lang="en-US" sz="2800" b="1" smtClean="0"/>
              <a:t>v</a:t>
            </a:r>
            <a:r>
              <a:rPr lang="en-US" sz="2800" smtClean="0"/>
              <a:t> by the matrix A = [T] </a:t>
            </a:r>
            <a:r>
              <a:rPr lang="en-US" sz="2800" baseline="-25000" smtClean="0"/>
              <a:t>B</a:t>
            </a:r>
            <a:r>
              <a:rPr lang="en-US" sz="2800" baseline="-25000" smtClean="0">
                <a:sym typeface="Symbol" pitchFamily="18" charset="2"/>
              </a:rPr>
              <a:t>C</a:t>
            </a:r>
            <a:endParaRPr lang="en-US" sz="2800" smtClean="0"/>
          </a:p>
          <a:p>
            <a:pPr marL="609600" indent="-609600"/>
            <a:r>
              <a:rPr lang="en-US" sz="2800" smtClean="0"/>
              <a:t>In terms of coordinate vectors, this can be written in the following way: [T(</a:t>
            </a:r>
            <a:r>
              <a:rPr lang="en-US" sz="2800" b="1" smtClean="0"/>
              <a:t>v</a:t>
            </a:r>
            <a:r>
              <a:rPr lang="en-US" sz="2800" smtClean="0"/>
              <a:t>)]</a:t>
            </a:r>
            <a:r>
              <a:rPr lang="en-US" sz="2800" baseline="-25000" smtClean="0"/>
              <a:t>C</a:t>
            </a:r>
            <a:r>
              <a:rPr lang="en-US" sz="2800" smtClean="0"/>
              <a:t> = A[</a:t>
            </a:r>
            <a:r>
              <a:rPr lang="en-US" sz="2800" b="1" smtClean="0"/>
              <a:t>v</a:t>
            </a:r>
            <a:r>
              <a:rPr lang="en-US" sz="2800" smtClean="0"/>
              <a:t>]</a:t>
            </a:r>
            <a:r>
              <a:rPr lang="en-US" sz="2800" baseline="-25000" smtClean="0"/>
              <a:t>B </a:t>
            </a:r>
            <a:r>
              <a:rPr lang="en-US" sz="2800" smtClean="0"/>
              <a:t>= [T] </a:t>
            </a:r>
            <a:r>
              <a:rPr lang="en-US" sz="2800" baseline="-25000" smtClean="0"/>
              <a:t>B</a:t>
            </a:r>
            <a:r>
              <a:rPr lang="en-US" sz="2800" baseline="-25000" smtClean="0">
                <a:sym typeface="Symbol" pitchFamily="18" charset="2"/>
              </a:rPr>
              <a:t>C</a:t>
            </a:r>
            <a:r>
              <a:rPr lang="en-US" sz="2800" smtClean="0">
                <a:sym typeface="Symbol" pitchFamily="18" charset="2"/>
              </a:rPr>
              <a:t> </a:t>
            </a:r>
            <a:r>
              <a:rPr lang="en-US" sz="2800" smtClean="0"/>
              <a:t>[</a:t>
            </a:r>
            <a:r>
              <a:rPr lang="en-US" sz="2800" b="1" smtClean="0"/>
              <a:t>v</a:t>
            </a:r>
            <a:r>
              <a:rPr lang="en-US" sz="2800" smtClean="0"/>
              <a:t>]</a:t>
            </a:r>
            <a:r>
              <a:rPr lang="en-US" sz="2800" baseline="-25000" smtClean="0"/>
              <a:t>B</a:t>
            </a:r>
          </a:p>
          <a:p>
            <a:pPr marL="609600" indent="-609600"/>
            <a:r>
              <a:rPr lang="en-US" sz="2800" smtClean="0"/>
              <a:t>In the special case of a linear operator, </a:t>
            </a:r>
            <a:r>
              <a:rPr lang="en-US" sz="2800" i="1" smtClean="0"/>
              <a:t>i.e. a linear transformation from V to itself,</a:t>
            </a:r>
            <a:r>
              <a:rPr lang="en-US" sz="2800" smtClean="0"/>
              <a:t> the bases B and C are usually taken as the same, and the matrix A is called the B-matrix for T, written [T]</a:t>
            </a:r>
            <a:r>
              <a:rPr lang="en-US" sz="2800" baseline="-25000" smtClean="0"/>
              <a:t>B</a:t>
            </a:r>
            <a:r>
              <a:rPr lang="en-US" sz="2800" smtClean="0"/>
              <a:t> . Then the above  equation becomes simply: </a:t>
            </a:r>
          </a:p>
          <a:p>
            <a:pPr marL="609600" indent="-609600">
              <a:buFontTx/>
              <a:buNone/>
            </a:pPr>
            <a:r>
              <a:rPr lang="en-US" sz="2800" smtClean="0"/>
              <a:t>       [T(</a:t>
            </a:r>
            <a:r>
              <a:rPr lang="en-US" sz="2800" b="1" smtClean="0"/>
              <a:t>v</a:t>
            </a:r>
            <a:r>
              <a:rPr lang="en-US" sz="2800" smtClean="0"/>
              <a:t>)]</a:t>
            </a:r>
            <a:r>
              <a:rPr lang="en-US" sz="2800" baseline="-25000" smtClean="0"/>
              <a:t>B</a:t>
            </a:r>
            <a:r>
              <a:rPr lang="en-US" sz="2800" smtClean="0"/>
              <a:t> = [T]</a:t>
            </a:r>
            <a:r>
              <a:rPr lang="en-US" sz="2800" baseline="-25000" smtClean="0"/>
              <a:t>B</a:t>
            </a:r>
            <a:r>
              <a:rPr lang="en-US" sz="2800" smtClean="0"/>
              <a:t> [</a:t>
            </a:r>
            <a:r>
              <a:rPr lang="en-US" sz="2800" b="1" smtClean="0"/>
              <a:t>v</a:t>
            </a:r>
            <a:r>
              <a:rPr lang="en-US" sz="2800" smtClean="0"/>
              <a:t>]</a:t>
            </a:r>
            <a:r>
              <a:rPr lang="en-US" sz="2800" baseline="-25000" smtClean="0"/>
              <a:t>B</a:t>
            </a:r>
          </a:p>
          <a:p>
            <a:pPr marL="609600" indent="-609600">
              <a:buFontTx/>
              <a:buNone/>
            </a:pPr>
            <a:endParaRPr lang="en-US" sz="2800" smtClean="0"/>
          </a:p>
          <a:p>
            <a:pPr marL="609600" indent="-609600"/>
            <a:endParaRPr lang="en-US" sz="28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2800" b="1" smtClean="0"/>
              <a:t>The Matrix of a Linear Transformation – Example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marL="609600" indent="-609600">
              <a:spcBef>
                <a:spcPts val="600"/>
              </a:spcBef>
              <a:buFontTx/>
              <a:buAutoNum type="arabicPeriod"/>
            </a:pPr>
            <a:r>
              <a:rPr lang="en-US" sz="2400" smtClean="0"/>
              <a:t>To find the matrix of the linear transformation T: </a:t>
            </a:r>
            <a:r>
              <a:rPr lang="en-US" sz="2400" smtClean="0">
                <a:latin typeface="Chevara"/>
              </a:rPr>
              <a:t>R</a:t>
            </a:r>
            <a:r>
              <a:rPr lang="en-US" sz="2400" baseline="30000" smtClean="0"/>
              <a:t>3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 </a:t>
            </a:r>
            <a:r>
              <a:rPr lang="en-US" sz="2400" smtClean="0">
                <a:latin typeface="Chevara"/>
              </a:rPr>
              <a:t>R</a:t>
            </a:r>
            <a:r>
              <a:rPr lang="en-US" sz="2400" baseline="30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 given by T(x,y,z) = (x + y + z, x + 2y + 3z), with respect to the standard </a:t>
            </a:r>
          </a:p>
          <a:p>
            <a:pPr marL="609600" indent="-609600">
              <a:spcBef>
                <a:spcPts val="600"/>
              </a:spcBef>
              <a:buFontTx/>
              <a:buNone/>
            </a:pPr>
            <a:r>
              <a:rPr lang="en-US" sz="2400" smtClean="0">
                <a:sym typeface="Symbol" pitchFamily="18" charset="2"/>
              </a:rPr>
              <a:t>	bases for </a:t>
            </a:r>
            <a:r>
              <a:rPr lang="en-US" sz="2400" smtClean="0">
                <a:latin typeface="Chevara"/>
              </a:rPr>
              <a:t>R</a:t>
            </a:r>
            <a:r>
              <a:rPr lang="en-US" sz="2400" baseline="30000" smtClean="0"/>
              <a:t>3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and </a:t>
            </a:r>
            <a:r>
              <a:rPr lang="en-US" sz="2400" smtClean="0">
                <a:latin typeface="Chevara"/>
              </a:rPr>
              <a:t>R</a:t>
            </a:r>
            <a:r>
              <a:rPr lang="en-US" sz="2400" baseline="30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 respectively. </a:t>
            </a:r>
          </a:p>
          <a:p>
            <a:pPr marL="609600" indent="-609600">
              <a:buFontTx/>
              <a:buNone/>
            </a:pPr>
            <a:r>
              <a:rPr lang="en-US" sz="2400" smtClean="0">
                <a:sym typeface="Symbol" pitchFamily="18" charset="2"/>
              </a:rPr>
              <a:t>	T(1,0,0) = (1,1) = 1</a:t>
            </a:r>
            <a:r>
              <a:rPr lang="en-US" sz="2400" b="1" smtClean="0">
                <a:sym typeface="Symbol" pitchFamily="18" charset="2"/>
              </a:rPr>
              <a:t>e</a:t>
            </a:r>
            <a:r>
              <a:rPr lang="en-US" sz="2400" b="1" baseline="-25000" smtClean="0">
                <a:sym typeface="Symbol" pitchFamily="18" charset="2"/>
              </a:rPr>
              <a:t>1</a:t>
            </a:r>
            <a:r>
              <a:rPr lang="en-US" sz="2400" baseline="-25000" smtClean="0"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+ 1</a:t>
            </a:r>
            <a:r>
              <a:rPr lang="en-US" sz="2400" b="1" smtClean="0">
                <a:sym typeface="Symbol" pitchFamily="18" charset="2"/>
              </a:rPr>
              <a:t>e</a:t>
            </a:r>
            <a:r>
              <a:rPr lang="en-US" sz="2400" b="1" baseline="-25000" smtClean="0">
                <a:sym typeface="Symbol" pitchFamily="18" charset="2"/>
              </a:rPr>
              <a:t>2</a:t>
            </a:r>
          </a:p>
          <a:p>
            <a:pPr marL="609600" indent="-609600">
              <a:buFontTx/>
              <a:buNone/>
            </a:pPr>
            <a:r>
              <a:rPr lang="en-US" sz="2400" smtClean="0">
                <a:sym typeface="Symbol" pitchFamily="18" charset="2"/>
              </a:rPr>
              <a:t>	T(0,1,0) = (1,2) = 1</a:t>
            </a:r>
            <a:r>
              <a:rPr lang="en-US" sz="2400" b="1" smtClean="0">
                <a:sym typeface="Symbol" pitchFamily="18" charset="2"/>
              </a:rPr>
              <a:t>e</a:t>
            </a:r>
            <a:r>
              <a:rPr lang="en-US" sz="2400" b="1" baseline="-25000" smtClean="0">
                <a:sym typeface="Symbol" pitchFamily="18" charset="2"/>
              </a:rPr>
              <a:t>1</a:t>
            </a:r>
            <a:r>
              <a:rPr lang="en-US" sz="2400" baseline="-25000" smtClean="0"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+ 2</a:t>
            </a:r>
            <a:r>
              <a:rPr lang="en-US" sz="2400" b="1" smtClean="0">
                <a:sym typeface="Symbol" pitchFamily="18" charset="2"/>
              </a:rPr>
              <a:t>e</a:t>
            </a:r>
            <a:r>
              <a:rPr lang="en-US" sz="2400" b="1" baseline="-25000" smtClean="0">
                <a:sym typeface="Symbol" pitchFamily="18" charset="2"/>
              </a:rPr>
              <a:t>2</a:t>
            </a:r>
          </a:p>
          <a:p>
            <a:pPr marL="609600" indent="-609600">
              <a:buFontTx/>
              <a:buNone/>
            </a:pPr>
            <a:r>
              <a:rPr lang="en-US" sz="2400" smtClean="0">
                <a:sym typeface="Symbol" pitchFamily="18" charset="2"/>
              </a:rPr>
              <a:t>	T(0,0,1) = (1,3) = 1</a:t>
            </a:r>
            <a:r>
              <a:rPr lang="en-US" sz="2400" b="1" smtClean="0">
                <a:sym typeface="Symbol" pitchFamily="18" charset="2"/>
              </a:rPr>
              <a:t>e</a:t>
            </a:r>
            <a:r>
              <a:rPr lang="en-US" sz="2400" b="1" baseline="-25000" smtClean="0">
                <a:sym typeface="Symbol" pitchFamily="18" charset="2"/>
              </a:rPr>
              <a:t>1</a:t>
            </a:r>
            <a:r>
              <a:rPr lang="en-US" sz="2400" baseline="-25000" smtClean="0"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+ 3</a:t>
            </a:r>
            <a:r>
              <a:rPr lang="en-US" sz="2400" b="1" smtClean="0">
                <a:sym typeface="Symbol" pitchFamily="18" charset="2"/>
              </a:rPr>
              <a:t>e</a:t>
            </a:r>
            <a:r>
              <a:rPr lang="en-US" sz="2400" b="1" baseline="-25000" smtClean="0">
                <a:sym typeface="Symbol" pitchFamily="18" charset="2"/>
              </a:rPr>
              <a:t>2 </a:t>
            </a:r>
          </a:p>
          <a:p>
            <a:pPr marL="609600" indent="-609600">
              <a:buFontTx/>
              <a:buNone/>
            </a:pPr>
            <a:endParaRPr lang="en-US" sz="2400" b="1" baseline="-25000" smtClean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400" baseline="-25000" smtClean="0">
                <a:sym typeface="Symbol" pitchFamily="18" charset="2"/>
              </a:rPr>
              <a:t>	</a:t>
            </a:r>
            <a:r>
              <a:rPr lang="en-US" sz="2400" smtClean="0">
                <a:sym typeface="Symbol" pitchFamily="18" charset="2"/>
              </a:rPr>
              <a:t>Hence the matrix of T is A = </a:t>
            </a:r>
            <a:r>
              <a:rPr lang="en-US" sz="2400" b="1" smtClean="0"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1	     1	1</a:t>
            </a:r>
          </a:p>
          <a:p>
            <a:pPr marL="609600" indent="-609600">
              <a:buFontTx/>
              <a:buNone/>
            </a:pPr>
            <a:r>
              <a:rPr lang="en-US" sz="2400" smtClean="0">
                <a:sym typeface="Symbol" pitchFamily="18" charset="2"/>
              </a:rPr>
              <a:t>					         1     2	3   </a:t>
            </a:r>
          </a:p>
          <a:p>
            <a:pPr marL="609600" indent="-609600">
              <a:buFontTx/>
              <a:buNone/>
            </a:pPr>
            <a:endParaRPr lang="en-US" sz="2400" smtClean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400" smtClean="0">
                <a:sym typeface="Symbol" pitchFamily="18" charset="2"/>
              </a:rPr>
              <a:t>	For any vector </a:t>
            </a:r>
            <a:r>
              <a:rPr lang="en-US" sz="2400" b="1" smtClean="0">
                <a:sym typeface="Symbol" pitchFamily="18" charset="2"/>
              </a:rPr>
              <a:t>v</a:t>
            </a:r>
            <a:r>
              <a:rPr lang="en-US" sz="2400" smtClean="0">
                <a:sym typeface="Symbol" pitchFamily="18" charset="2"/>
              </a:rPr>
              <a:t> = (x,y,z) in </a:t>
            </a:r>
            <a:r>
              <a:rPr lang="en-US" sz="2400" smtClean="0">
                <a:latin typeface="Chevara"/>
              </a:rPr>
              <a:t>R</a:t>
            </a:r>
            <a:r>
              <a:rPr lang="en-US" sz="2400" baseline="30000" smtClean="0"/>
              <a:t>3 </a:t>
            </a:r>
            <a:r>
              <a:rPr lang="en-US" sz="2400" smtClean="0"/>
              <a:t>expressed in column form we have: </a:t>
            </a:r>
            <a:endParaRPr lang="en-US" sz="2400" smtClean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400" smtClean="0">
                <a:sym typeface="Symbol" pitchFamily="18" charset="2"/>
              </a:rPr>
              <a:t> 	A</a:t>
            </a:r>
            <a:r>
              <a:rPr lang="en-US" sz="2400" b="1" smtClean="0">
                <a:sym typeface="Symbol" pitchFamily="18" charset="2"/>
              </a:rPr>
              <a:t>v</a:t>
            </a:r>
            <a:r>
              <a:rPr lang="en-US" sz="2400" smtClean="0">
                <a:sym typeface="Symbol" pitchFamily="18" charset="2"/>
              </a:rPr>
              <a:t> = x +    y +   z = T</a:t>
            </a:r>
            <a:r>
              <a:rPr lang="en-US" sz="2400" b="1" smtClean="0">
                <a:sym typeface="Symbol" pitchFamily="18" charset="2"/>
              </a:rPr>
              <a:t>v</a:t>
            </a:r>
          </a:p>
          <a:p>
            <a:pPr marL="609600" indent="-609600">
              <a:buFontTx/>
              <a:buNone/>
            </a:pPr>
            <a:r>
              <a:rPr lang="en-US" sz="2400" smtClean="0">
                <a:sym typeface="Symbol" pitchFamily="18" charset="2"/>
              </a:rPr>
              <a:t>	          x + 2y + 3z   </a:t>
            </a:r>
          </a:p>
          <a:p>
            <a:pPr marL="609600" indent="-609600">
              <a:buFontTx/>
              <a:buNone/>
            </a:pPr>
            <a:endParaRPr lang="en-US" sz="2400" smtClean="0">
              <a:sym typeface="Symbol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3726</TotalTime>
  <Words>558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Design</vt:lpstr>
      <vt:lpstr>Review - A Very Important Linear Transformation</vt:lpstr>
      <vt:lpstr>Review - Coordinate Systems </vt:lpstr>
      <vt:lpstr>The Matrix of a Linear Transformation - 1</vt:lpstr>
      <vt:lpstr>The Matrix of a Linear Transformation – 2 </vt:lpstr>
      <vt:lpstr>The Matrix of a Linear Transformation – Example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Pratyush Kaushal</cp:lastModifiedBy>
  <cp:revision>345</cp:revision>
  <dcterms:created xsi:type="dcterms:W3CDTF">2001-08-16T03:34:40Z</dcterms:created>
  <dcterms:modified xsi:type="dcterms:W3CDTF">2016-10-17T16:16:32Z</dcterms:modified>
</cp:coreProperties>
</file>