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6"/>
  </p:handoutMasterIdLst>
  <p:sldIdLst>
    <p:sldId id="462" r:id="rId2"/>
    <p:sldId id="452" r:id="rId3"/>
    <p:sldId id="445" r:id="rId4"/>
    <p:sldId id="446" r:id="rId5"/>
    <p:sldId id="447" r:id="rId6"/>
    <p:sldId id="453" r:id="rId7"/>
    <p:sldId id="454" r:id="rId8"/>
    <p:sldId id="455" r:id="rId9"/>
    <p:sldId id="456" r:id="rId10"/>
    <p:sldId id="457" r:id="rId11"/>
    <p:sldId id="458" r:id="rId12"/>
    <p:sldId id="460" r:id="rId13"/>
    <p:sldId id="463" r:id="rId14"/>
    <p:sldId id="461" r:id="rId15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637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C305F7C-A185-4403-A2A9-9159D5D9A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7D1B4-A3B9-42C8-B3AC-F9977BFD8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DE420-88BE-4A02-B745-701DAC128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0EA-2599-4FFE-B81E-F4FC4F86E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24B5D-C1BD-48F9-80A4-1548A23CD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CFBBD-2DF5-4137-A840-DA1E80B2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FD7E-D0C9-48E0-8DAE-F9A5FA47B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35256-C7D8-49B9-92AC-91D3D83C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E1558-422F-47C7-A521-C60FCE68A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38F3B-D629-4FAE-9EAB-B6F8054DB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F5626-1B44-48FE-BE20-5974ECF8EF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4B83-1B23-4445-B928-AF9EEDE5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33A7C634-7F5A-417A-9053-FE7299910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smtClean="0"/>
              <a:t>Change of Basis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Motivation: </a:t>
            </a:r>
            <a:r>
              <a:rPr lang="en-US" sz="2400" i="1" dirty="0" smtClean="0"/>
              <a:t>We would like to know what happens to the matrix of a linear transformation T if the basis gets changed. We will restrict our attention to the case when T is a linear operator from V to V (finite-dimensional). We start with the following preliminary result.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Proposition 29</a:t>
            </a:r>
            <a:r>
              <a:rPr lang="en-US" sz="2400" dirty="0" smtClean="0"/>
              <a:t>: Let B =  {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,u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,….,u</a:t>
            </a:r>
            <a:r>
              <a:rPr lang="en-US" sz="2400" b="1" baseline="-25000" dirty="0" smtClean="0"/>
              <a:t>n</a:t>
            </a:r>
            <a:r>
              <a:rPr lang="en-US" sz="2400" dirty="0" smtClean="0"/>
              <a:t>} and C = {</a:t>
            </a:r>
            <a:r>
              <a:rPr lang="en-US" sz="2400" b="1" dirty="0" smtClean="0"/>
              <a:t>v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,v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,….,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n</a:t>
            </a:r>
            <a:r>
              <a:rPr lang="en-US" sz="2400" dirty="0" smtClean="0"/>
              <a:t>} be two ordered bases of a vector space V. Then there is an invertible </a:t>
            </a:r>
            <a:r>
              <a:rPr lang="en-US" sz="2400" dirty="0" err="1" smtClean="0"/>
              <a:t>n</a:t>
            </a:r>
            <a:r>
              <a:rPr lang="en-US" sz="2400" dirty="0" err="1" smtClean="0">
                <a:sym typeface="Symbol" pitchFamily="18" charset="2"/>
              </a:rPr>
              <a:t>n</a:t>
            </a:r>
            <a:r>
              <a:rPr lang="en-US" sz="2400" dirty="0" smtClean="0">
                <a:sym typeface="Symbol" pitchFamily="18" charset="2"/>
              </a:rPr>
              <a:t> matrix P such that </a:t>
            </a:r>
            <a:r>
              <a:rPr lang="en-US" sz="2400" dirty="0" smtClean="0"/>
              <a:t>[</a:t>
            </a:r>
            <a:r>
              <a:rPr lang="en-US" sz="2400" b="1" dirty="0" smtClean="0"/>
              <a:t>x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C </a:t>
            </a:r>
            <a:r>
              <a:rPr lang="en-US" sz="2400" dirty="0" smtClean="0"/>
              <a:t>= P [</a:t>
            </a:r>
            <a:r>
              <a:rPr lang="en-US" sz="2400" b="1" dirty="0" smtClean="0"/>
              <a:t>x</a:t>
            </a:r>
            <a:r>
              <a:rPr lang="en-US" sz="2400" dirty="0" smtClean="0"/>
              <a:t>]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. 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000" b="1" dirty="0" smtClean="0"/>
              <a:t>Proof: </a:t>
            </a:r>
            <a:r>
              <a:rPr lang="en-US" sz="2000" dirty="0" smtClean="0"/>
              <a:t>The proof is rather technical and will not be covered in class. However, you should read the lecture notes, where the proof will be given.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sz="2400" b="1" dirty="0" smtClean="0"/>
              <a:t>Note:</a:t>
            </a:r>
            <a:r>
              <a:rPr lang="en-US" sz="2400" dirty="0" smtClean="0"/>
              <a:t> The columns of P are the C-coordinate vectors of the basis B. This matrix P is called the change of coordinates matrix from B to C. If the bases need to be clearly identified, we write it as:</a:t>
            </a:r>
            <a:r>
              <a:rPr lang="en-US" sz="2000" dirty="0" smtClean="0">
                <a:sym typeface="Symbol" pitchFamily="18" charset="2"/>
              </a:rPr>
              <a:t> P </a:t>
            </a:r>
            <a:r>
              <a:rPr lang="en-US" sz="2000" baseline="-25000" dirty="0" smtClean="0">
                <a:sym typeface="Symbol" pitchFamily="18" charset="2"/>
              </a:rPr>
              <a:t>B  C</a:t>
            </a:r>
            <a:r>
              <a:rPr lang="en-US" sz="2000" dirty="0" smtClean="0">
                <a:sym typeface="Symbol" pitchFamily="18" charset="2"/>
              </a:rPr>
              <a:t> </a:t>
            </a:r>
            <a:endParaRPr lang="en-US" sz="2400" dirty="0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0" y="3200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/>
              <a:t>Another Fundamental Isomorphism 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Proposition </a:t>
            </a:r>
            <a:r>
              <a:rPr lang="en-US" sz="2400" b="1" dirty="0" smtClean="0"/>
              <a:t>34</a:t>
            </a:r>
            <a:r>
              <a:rPr lang="en-US" sz="2400" dirty="0" smtClean="0"/>
              <a:t>: </a:t>
            </a:r>
            <a:r>
              <a:rPr lang="en-US" sz="2400" dirty="0"/>
              <a:t>Let V be an n-dimensional vector space over F, and let W be an m-dimensional vector space over F. Then there is an isomorphism between L(V,W) and </a:t>
            </a:r>
            <a:r>
              <a:rPr lang="en-US" sz="2400" dirty="0" err="1"/>
              <a:t>F</a:t>
            </a:r>
            <a:r>
              <a:rPr lang="en-US" sz="2400" baseline="30000" dirty="0" err="1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/>
              <a:t>Proof:</a:t>
            </a:r>
            <a:r>
              <a:rPr lang="en-US" sz="2400" dirty="0"/>
              <a:t> We take a fixed ordered basis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n</a:t>
            </a:r>
            <a:r>
              <a:rPr lang="en-US" sz="2400" dirty="0"/>
              <a:t>} for V, and a fixed ordered basis 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dirty="0"/>
              <a:t> = {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,w</a:t>
            </a:r>
            <a:r>
              <a:rPr lang="en-US" sz="2400" b="1" baseline="-25000" dirty="0"/>
              <a:t>2</a:t>
            </a:r>
            <a:r>
              <a:rPr lang="en-US" sz="2400" b="1" dirty="0"/>
              <a:t>,…,w</a:t>
            </a:r>
            <a:r>
              <a:rPr lang="en-US" sz="2400" b="1" baseline="-25000" dirty="0"/>
              <a:t>m</a:t>
            </a:r>
            <a:r>
              <a:rPr lang="en-US" sz="2400" dirty="0"/>
              <a:t>} for W.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Let T be any linear transformation in L(V,W). Then we can find the matrix of T with respect to the bases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, let us call it [T]</a:t>
            </a:r>
            <a:r>
              <a:rPr lang="en-US" sz="2400" baseline="-250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/>
              </a:rPr>
              <a:t></a:t>
            </a:r>
            <a:r>
              <a:rPr lang="en-US" sz="2400" baseline="-25000" dirty="0" smtClean="0">
                <a:sym typeface="Symbol" pitchFamily="18" charset="2"/>
              </a:rPr>
              <a:t></a:t>
            </a:r>
            <a:r>
              <a:rPr lang="en-US" sz="2400" dirty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       The mapping </a:t>
            </a:r>
            <a:r>
              <a:rPr lang="en-US" sz="2400" dirty="0">
                <a:sym typeface="Symbol" pitchFamily="18" charset="2"/>
              </a:rPr>
              <a:t>: </a:t>
            </a:r>
            <a:r>
              <a:rPr lang="en-US" sz="2400" dirty="0"/>
              <a:t>L(V,W)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dirty="0" err="1"/>
              <a:t>F</a:t>
            </a:r>
            <a:r>
              <a:rPr lang="en-US" sz="2400" baseline="30000" dirty="0" err="1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which takes a linear transformation T to its matrix </a:t>
            </a:r>
            <a:r>
              <a:rPr lang="en-US" sz="2400" dirty="0" smtClean="0">
                <a:sym typeface="Symbol" pitchFamily="18" charset="2"/>
              </a:rPr>
              <a:t>[T]</a:t>
            </a:r>
            <a:r>
              <a:rPr lang="en-US" sz="2400" baseline="-250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/>
              </a:rPr>
              <a:t></a:t>
            </a:r>
            <a:r>
              <a:rPr lang="en-US" sz="2400" baseline="-25000" dirty="0" smtClean="0">
                <a:sym typeface="Symbol" pitchFamily="18" charset="2"/>
              </a:rPr>
              <a:t></a:t>
            </a:r>
            <a:r>
              <a:rPr lang="en-US" sz="2400" baseline="-25000" dirty="0" smtClean="0"/>
              <a:t> </a:t>
            </a:r>
            <a:r>
              <a:rPr lang="en-US" sz="2400" dirty="0"/>
              <a:t>is an isomorphism.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	(</a:t>
            </a:r>
            <a:r>
              <a:rPr lang="en-US" sz="2400" i="1" dirty="0"/>
              <a:t>Verification is left as an exercise</a:t>
            </a:r>
            <a:r>
              <a:rPr lang="en-US" sz="2400" dirty="0"/>
              <a:t>.)</a:t>
            </a: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dirty="0"/>
              <a:t>	However, note that </a:t>
            </a:r>
            <a:r>
              <a:rPr lang="en-US" sz="2400" dirty="0">
                <a:sym typeface="Symbol" pitchFamily="18" charset="2"/>
              </a:rPr>
              <a:t> is defined in terms of </a:t>
            </a:r>
            <a:r>
              <a:rPr lang="en-US" sz="2400" dirty="0"/>
              <a:t>the bases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, and is therefore dependent on the choice of </a:t>
            </a:r>
            <a:r>
              <a:rPr lang="en-US" sz="2400" dirty="0"/>
              <a:t> and </a:t>
            </a:r>
            <a:r>
              <a:rPr lang="en-US" sz="2400" dirty="0">
                <a:sym typeface="Symbol" pitchFamily="18" charset="2"/>
              </a:rPr>
              <a:t>.  </a:t>
            </a:r>
            <a:endParaRPr lang="en-US" sz="2400" dirty="0" smtClean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 smtClean="0">
                <a:sym typeface="Symbol" pitchFamily="18" charset="2"/>
              </a:rPr>
              <a:t>Remark: </a:t>
            </a:r>
            <a:r>
              <a:rPr lang="en-US" sz="2000" dirty="0" smtClean="0">
                <a:sym typeface="Symbol" pitchFamily="18" charset="2"/>
              </a:rPr>
              <a:t>The proposition above formalizes our construction of  the matrix of a linear transformation, and makes the relationship between matrices and linear transformations very rigorous. </a:t>
            </a:r>
            <a:endParaRPr lang="en-US" sz="20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sz="3600" b="1" dirty="0"/>
              <a:t>Another Fundamental </a:t>
            </a:r>
            <a:r>
              <a:rPr lang="en-US" sz="3600" b="1" dirty="0" smtClean="0"/>
              <a:t>Isomorphism - 2 </a:t>
            </a:r>
            <a:endParaRPr lang="en-US" sz="3600" b="1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Proposition 35</a:t>
            </a:r>
            <a:r>
              <a:rPr lang="en-US" sz="2400" dirty="0" smtClean="0"/>
              <a:t>: If dim V = n, and dim W = m, then dim L(V,W) = </a:t>
            </a:r>
            <a:r>
              <a:rPr lang="en-US" sz="2400" dirty="0" err="1" smtClean="0"/>
              <a:t>mn</a:t>
            </a:r>
            <a:r>
              <a:rPr lang="en-US" sz="2400" dirty="0" smtClean="0"/>
              <a:t>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Remark: </a:t>
            </a:r>
            <a:r>
              <a:rPr lang="en-US" sz="2400" dirty="0" smtClean="0"/>
              <a:t>The above proposition can be proved in two different ways: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First Way: </a:t>
            </a:r>
            <a:r>
              <a:rPr lang="en-US" sz="2400" dirty="0" smtClean="0"/>
              <a:t>We use the fundamental isomorphism of Proposition 34. Since L(V,W) is isomorphic to 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m</a:t>
            </a:r>
            <a:r>
              <a:rPr lang="en-US" sz="2400" baseline="30000" dirty="0" err="1">
                <a:sym typeface="Symbol" pitchFamily="18" charset="2"/>
              </a:rPr>
              <a:t>n</a:t>
            </a:r>
            <a:r>
              <a:rPr lang="en-US" sz="2400" dirty="0" smtClean="0"/>
              <a:t>., and dim (</a:t>
            </a:r>
            <a:r>
              <a:rPr lang="en-US" sz="2400" dirty="0" err="1" smtClean="0"/>
              <a:t>F</a:t>
            </a:r>
            <a:r>
              <a:rPr lang="en-US" sz="2400" baseline="30000" dirty="0" err="1" smtClean="0"/>
              <a:t>m</a:t>
            </a:r>
            <a:r>
              <a:rPr lang="en-US" sz="2400" baseline="30000" dirty="0" err="1" smtClean="0">
                <a:sym typeface="Symbol" pitchFamily="18" charset="2"/>
              </a:rPr>
              <a:t>n</a:t>
            </a:r>
            <a:r>
              <a:rPr lang="en-US" sz="2400" dirty="0" smtClean="0">
                <a:sym typeface="Symbol" pitchFamily="18" charset="2"/>
              </a:rPr>
              <a:t>) = </a:t>
            </a:r>
            <a:r>
              <a:rPr lang="en-US" sz="2400" dirty="0" err="1" smtClean="0">
                <a:sym typeface="Symbol" pitchFamily="18" charset="2"/>
              </a:rPr>
              <a:t>m</a:t>
            </a:r>
            <a:r>
              <a:rPr lang="en-US" sz="2400" dirty="0" err="1" smtClean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, the result follows from Proposition 28. </a:t>
            </a:r>
            <a:endParaRPr lang="en-US" sz="2400" dirty="0"/>
          </a:p>
          <a:p>
            <a:pPr marL="609600" indent="-609600">
              <a:lnSpc>
                <a:spcPct val="90000"/>
              </a:lnSpc>
            </a:pPr>
            <a:r>
              <a:rPr lang="en-US" sz="2400" b="1" dirty="0" smtClean="0"/>
              <a:t>Second Way: </a:t>
            </a:r>
            <a:r>
              <a:rPr lang="en-US" sz="2400" dirty="0" smtClean="0"/>
              <a:t>We </a:t>
            </a:r>
            <a:r>
              <a:rPr lang="en-US" sz="2400" dirty="0"/>
              <a:t>take a fixed ordered basis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= {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n</a:t>
            </a:r>
            <a:r>
              <a:rPr lang="en-US" sz="2400" dirty="0"/>
              <a:t>} for V, and a fixed ordered basis </a:t>
            </a:r>
            <a:r>
              <a:rPr lang="en-US" sz="2400" dirty="0">
                <a:sym typeface="Symbol" pitchFamily="18" charset="2"/>
              </a:rPr>
              <a:t></a:t>
            </a:r>
            <a:r>
              <a:rPr lang="en-US" sz="2400" dirty="0"/>
              <a:t> = {</a:t>
            </a:r>
            <a:r>
              <a:rPr lang="en-US" sz="2400" b="1" dirty="0"/>
              <a:t>w</a:t>
            </a:r>
            <a:r>
              <a:rPr lang="en-US" sz="2400" b="1" baseline="-25000" dirty="0"/>
              <a:t>1</a:t>
            </a:r>
            <a:r>
              <a:rPr lang="en-US" sz="2400" b="1" dirty="0"/>
              <a:t>,w</a:t>
            </a:r>
            <a:r>
              <a:rPr lang="en-US" sz="2400" b="1" baseline="-25000" dirty="0"/>
              <a:t>2</a:t>
            </a:r>
            <a:r>
              <a:rPr lang="en-US" sz="2400" b="1" dirty="0"/>
              <a:t>,…,w</a:t>
            </a:r>
            <a:r>
              <a:rPr lang="en-US" sz="2400" b="1" baseline="-25000" dirty="0"/>
              <a:t>m</a:t>
            </a:r>
            <a:r>
              <a:rPr lang="en-US" sz="2400" dirty="0"/>
              <a:t>} for W.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     </a:t>
            </a:r>
            <a:r>
              <a:rPr lang="en-US" sz="2400" dirty="0" smtClean="0"/>
              <a:t>We define the linear transformation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: V </a:t>
            </a:r>
            <a:r>
              <a:rPr lang="en-US" sz="2400" dirty="0" smtClean="0">
                <a:sym typeface="Symbol"/>
              </a:rPr>
              <a:t> W by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j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b="1" dirty="0" err="1" smtClean="0">
                <a:sym typeface="Symbol"/>
              </a:rPr>
              <a:t>w</a:t>
            </a:r>
            <a:r>
              <a:rPr lang="en-US" sz="2400" baseline="-250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, and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>
                <a:sym typeface="Symbol"/>
              </a:rPr>
              <a:t>(</a:t>
            </a:r>
            <a:r>
              <a:rPr lang="en-US" sz="2400" b="1" dirty="0" err="1" smtClean="0">
                <a:sym typeface="Symbol"/>
              </a:rPr>
              <a:t>v</a:t>
            </a:r>
            <a:r>
              <a:rPr lang="en-US" sz="2400" b="1" baseline="-25000" dirty="0" err="1" smtClean="0">
                <a:sym typeface="Symbol"/>
              </a:rPr>
              <a:t>k</a:t>
            </a:r>
            <a:r>
              <a:rPr lang="en-US" sz="2400" dirty="0" smtClean="0">
                <a:sym typeface="Symbol"/>
              </a:rPr>
              <a:t>) = </a:t>
            </a:r>
            <a:r>
              <a:rPr lang="en-US" sz="2400" b="1" dirty="0" smtClean="0">
                <a:sym typeface="Symbol"/>
              </a:rPr>
              <a:t>0</a:t>
            </a:r>
            <a:r>
              <a:rPr lang="en-US" sz="2400" dirty="0" smtClean="0">
                <a:sym typeface="Symbol"/>
              </a:rPr>
              <a:t> for k </a:t>
            </a:r>
            <a:r>
              <a:rPr lang="en-US" sz="2400" smtClean="0">
                <a:sym typeface="Symbol"/>
              </a:rPr>
              <a:t>≠ j. </a:t>
            </a:r>
            <a:r>
              <a:rPr lang="en-US" sz="2400" dirty="0" smtClean="0">
                <a:sym typeface="Symbol"/>
              </a:rPr>
              <a:t>By a lengthy but straightforward calculation, it can be shown that  the family  S = {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: </a:t>
            </a:r>
            <a:r>
              <a:rPr lang="en-US" sz="2400" dirty="0" err="1" smtClean="0">
                <a:sym typeface="Symbol"/>
              </a:rPr>
              <a:t>i</a:t>
            </a:r>
            <a:r>
              <a:rPr lang="en-US" sz="2400" dirty="0" smtClean="0">
                <a:sym typeface="Symbol"/>
              </a:rPr>
              <a:t> = 1 to m, j = 1 to n} forms a basis for L(V,W). Since |S| = </a:t>
            </a:r>
            <a:r>
              <a:rPr lang="en-US" sz="2400" dirty="0" err="1" smtClean="0">
                <a:sym typeface="Symbol"/>
              </a:rPr>
              <a:t>mn</a:t>
            </a:r>
            <a:r>
              <a:rPr lang="en-US" sz="2400" dirty="0" smtClean="0">
                <a:sym typeface="Symbol"/>
              </a:rPr>
              <a:t>, the result follows. </a:t>
            </a:r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Extra Slides: Proof of Proposition 32</a:t>
            </a:r>
            <a:endParaRPr lang="en-US" sz="3600" b="1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/>
              <a:t>(</a:t>
            </a:r>
            <a:r>
              <a:rPr lang="en-US" dirty="0"/>
              <a:t>a) For any functions f and g from V to W, and any scalar c, we define the functions (f + g) and (</a:t>
            </a:r>
            <a:r>
              <a:rPr lang="en-US" dirty="0" err="1"/>
              <a:t>cf</a:t>
            </a:r>
            <a:r>
              <a:rPr lang="en-US" dirty="0"/>
              <a:t>) by:</a:t>
            </a:r>
          </a:p>
          <a:p>
            <a:pPr marL="1371600" lvl="2" indent="-457200"/>
            <a:r>
              <a:rPr lang="en-US" sz="2800" dirty="0"/>
              <a:t>(f + g) (</a:t>
            </a:r>
            <a:r>
              <a:rPr lang="en-US" sz="2800" b="1" dirty="0"/>
              <a:t>u</a:t>
            </a:r>
            <a:r>
              <a:rPr lang="en-US" sz="2800" dirty="0"/>
              <a:t>) = f(</a:t>
            </a:r>
            <a:r>
              <a:rPr lang="en-US" sz="2800" b="1" dirty="0"/>
              <a:t>u</a:t>
            </a:r>
            <a:r>
              <a:rPr lang="en-US" sz="2800" dirty="0"/>
              <a:t>) + g(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in V</a:t>
            </a:r>
          </a:p>
          <a:p>
            <a:pPr marL="1371600" lvl="2" indent="-457200"/>
            <a:r>
              <a:rPr lang="en-US" sz="2800" dirty="0"/>
              <a:t>(</a:t>
            </a:r>
            <a:r>
              <a:rPr lang="en-US" sz="2800" dirty="0" err="1"/>
              <a:t>cf</a:t>
            </a:r>
            <a:r>
              <a:rPr lang="en-US" sz="2800" dirty="0"/>
              <a:t>) (</a:t>
            </a:r>
            <a:r>
              <a:rPr lang="en-US" sz="2800" b="1" dirty="0"/>
              <a:t>u</a:t>
            </a:r>
            <a:r>
              <a:rPr lang="en-US" sz="2800" dirty="0"/>
              <a:t>) = c f(</a:t>
            </a:r>
            <a:r>
              <a:rPr lang="en-US" sz="2800" b="1" dirty="0"/>
              <a:t>u</a:t>
            </a:r>
            <a:r>
              <a:rPr lang="en-US" sz="2800" dirty="0"/>
              <a:t>) for all </a:t>
            </a:r>
            <a:r>
              <a:rPr lang="en-US" sz="2800" b="1" dirty="0"/>
              <a:t>u</a:t>
            </a:r>
            <a:r>
              <a:rPr lang="en-US" sz="2800" dirty="0"/>
              <a:t> in V</a:t>
            </a:r>
          </a:p>
          <a:p>
            <a:pPr marL="990600" lvl="1" indent="-533400">
              <a:buFontTx/>
              <a:buNone/>
            </a:pPr>
            <a:r>
              <a:rPr lang="en-US" sz="3200" dirty="0"/>
              <a:t>It is easy to verify that </a:t>
            </a:r>
            <a:r>
              <a:rPr lang="en-US" dirty="0"/>
              <a:t>W</a:t>
            </a:r>
            <a:r>
              <a:rPr lang="en-US" baseline="30000" dirty="0"/>
              <a:t>V</a:t>
            </a:r>
            <a:r>
              <a:rPr lang="en-US" sz="3200" dirty="0"/>
              <a:t> becomes a vector space over F.</a:t>
            </a:r>
          </a:p>
          <a:p>
            <a:pPr marL="990600" lvl="1" indent="-533400">
              <a:buFontTx/>
              <a:buNone/>
            </a:pPr>
            <a:r>
              <a:rPr lang="en-US" sz="3200" i="1" dirty="0"/>
              <a:t>But this is so only because W is a vector space over F.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Proposition </a:t>
            </a:r>
            <a:r>
              <a:rPr lang="en-US" sz="3200" b="1" dirty="0" smtClean="0"/>
              <a:t>32 </a:t>
            </a:r>
            <a:r>
              <a:rPr lang="en-US" sz="3200" b="1" dirty="0"/>
              <a:t>(continued)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/>
              <a:t>Proof :</a:t>
            </a:r>
            <a:r>
              <a:rPr lang="en-US" sz="2800"/>
              <a:t> (b) To show that L(V,W) is a subspace: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The zero function is a linear transformation, hence belongs to L(V,W).</a:t>
            </a:r>
          </a:p>
          <a:p>
            <a:pPr marL="609600" indent="-609600">
              <a:buFontTx/>
              <a:buAutoNum type="arabicPeriod"/>
            </a:pPr>
            <a:r>
              <a:rPr lang="en-US" sz="2400"/>
              <a:t>(Closure under addition) Suppose that T and U are two linear transformations. Then: </a:t>
            </a:r>
          </a:p>
          <a:p>
            <a:pPr marL="609600" indent="-609600">
              <a:buFontTx/>
              <a:buNone/>
            </a:pPr>
            <a:r>
              <a:rPr lang="en-US" sz="2400"/>
              <a:t>       (T + U)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= T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+ U (</a:t>
            </a:r>
            <a:r>
              <a:rPr lang="en-US" sz="2400" b="1"/>
              <a:t>u</a:t>
            </a:r>
            <a:r>
              <a:rPr lang="en-US" sz="2400"/>
              <a:t> + </a:t>
            </a:r>
            <a:r>
              <a:rPr lang="en-US" sz="2400" b="1"/>
              <a:t>v</a:t>
            </a:r>
            <a:r>
              <a:rPr lang="en-US" sz="2400"/>
              <a:t>) (</a:t>
            </a:r>
            <a:r>
              <a:rPr lang="en-US" sz="2400" i="1"/>
              <a:t>by definition of addition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= T(</a:t>
            </a:r>
            <a:r>
              <a:rPr lang="en-US" sz="2400" b="1"/>
              <a:t>u</a:t>
            </a:r>
            <a:r>
              <a:rPr lang="en-US" sz="2400"/>
              <a:t>) + T(</a:t>
            </a:r>
            <a:r>
              <a:rPr lang="en-US" sz="2400" b="1"/>
              <a:t>v</a:t>
            </a:r>
            <a:r>
              <a:rPr lang="en-US" sz="2400"/>
              <a:t>) + U(</a:t>
            </a:r>
            <a:r>
              <a:rPr lang="en-US" sz="2400" b="1"/>
              <a:t>u</a:t>
            </a:r>
            <a:r>
              <a:rPr lang="en-US" sz="2400"/>
              <a:t>) + U(</a:t>
            </a:r>
            <a:r>
              <a:rPr lang="en-US" sz="2400" b="1"/>
              <a:t>v</a:t>
            </a:r>
            <a:r>
              <a:rPr lang="en-US" sz="2400"/>
              <a:t>) (</a:t>
            </a:r>
            <a:r>
              <a:rPr lang="en-US" sz="2400" i="1"/>
              <a:t>since T and U are linear</a:t>
            </a:r>
            <a:r>
              <a:rPr lang="en-US" sz="2400"/>
              <a:t>) </a:t>
            </a:r>
          </a:p>
          <a:p>
            <a:pPr marL="609600" indent="-609600">
              <a:buFontTx/>
              <a:buNone/>
            </a:pPr>
            <a:r>
              <a:rPr lang="en-US" sz="2400"/>
              <a:t>        = T(</a:t>
            </a:r>
            <a:r>
              <a:rPr lang="en-US" sz="2400" b="1"/>
              <a:t>u</a:t>
            </a:r>
            <a:r>
              <a:rPr lang="en-US" sz="2400"/>
              <a:t>) +  U(</a:t>
            </a:r>
            <a:r>
              <a:rPr lang="en-US" sz="2400" b="1"/>
              <a:t>u</a:t>
            </a:r>
            <a:r>
              <a:rPr lang="en-US" sz="2400"/>
              <a:t>) + T(</a:t>
            </a:r>
            <a:r>
              <a:rPr lang="en-US" sz="2400" b="1"/>
              <a:t>v</a:t>
            </a:r>
            <a:r>
              <a:rPr lang="en-US" sz="2400"/>
              <a:t>) + U(</a:t>
            </a:r>
            <a:r>
              <a:rPr lang="en-US" sz="2400" b="1"/>
              <a:t>v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= (T + U) (</a:t>
            </a:r>
            <a:r>
              <a:rPr lang="en-US" sz="2400" b="1"/>
              <a:t>u</a:t>
            </a:r>
            <a:r>
              <a:rPr lang="en-US" sz="2400"/>
              <a:t>) + (T + U) (</a:t>
            </a:r>
            <a:r>
              <a:rPr lang="en-US" sz="2400" b="1"/>
              <a:t>v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Similarly, (T + U) (c</a:t>
            </a:r>
            <a:r>
              <a:rPr lang="en-US" sz="2400" b="1"/>
              <a:t>u</a:t>
            </a:r>
            <a:r>
              <a:rPr lang="en-US" sz="2400"/>
              <a:t>)</a:t>
            </a:r>
            <a:r>
              <a:rPr lang="en-US" sz="2400" b="1"/>
              <a:t> = </a:t>
            </a:r>
            <a:r>
              <a:rPr lang="en-US" sz="2400"/>
              <a:t>T(c</a:t>
            </a:r>
            <a:r>
              <a:rPr lang="en-US" sz="2400" b="1"/>
              <a:t>u</a:t>
            </a:r>
            <a:r>
              <a:rPr lang="en-US" sz="2400"/>
              <a:t>) + U(c</a:t>
            </a:r>
            <a:r>
              <a:rPr lang="en-US" sz="2400" b="1"/>
              <a:t>u</a:t>
            </a:r>
            <a:r>
              <a:rPr lang="en-US" sz="2400"/>
              <a:t>) = </a:t>
            </a:r>
            <a:r>
              <a:rPr lang="en-US" sz="2400" b="1"/>
              <a:t> </a:t>
            </a:r>
            <a:r>
              <a:rPr lang="en-US" sz="2400"/>
              <a:t>cT(</a:t>
            </a:r>
            <a:r>
              <a:rPr lang="en-US" sz="2400" b="1"/>
              <a:t>u</a:t>
            </a:r>
            <a:r>
              <a:rPr lang="en-US" sz="2400"/>
              <a:t>) + cU(</a:t>
            </a:r>
            <a:r>
              <a:rPr lang="en-US" sz="2400" b="1"/>
              <a:t>u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 b="1"/>
              <a:t>                                                      </a:t>
            </a:r>
            <a:r>
              <a:rPr lang="en-US" sz="2400"/>
              <a:t>(</a:t>
            </a:r>
            <a:r>
              <a:rPr lang="en-US" sz="2400" i="1"/>
              <a:t>because T and U are linear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 = c(T(</a:t>
            </a:r>
            <a:r>
              <a:rPr lang="en-US" sz="2400" b="1"/>
              <a:t>u</a:t>
            </a:r>
            <a:r>
              <a:rPr lang="en-US" sz="2400"/>
              <a:t>) + U(</a:t>
            </a:r>
            <a:r>
              <a:rPr lang="en-US" sz="2400" b="1"/>
              <a:t>u</a:t>
            </a:r>
            <a:r>
              <a:rPr lang="en-US" sz="2400"/>
              <a:t>)) (</a:t>
            </a:r>
            <a:r>
              <a:rPr lang="en-US" sz="2400" i="1"/>
              <a:t>because W is a vector space</a:t>
            </a:r>
            <a:r>
              <a:rPr lang="en-US" sz="2400"/>
              <a:t>)</a:t>
            </a:r>
          </a:p>
          <a:p>
            <a:pPr marL="609600" indent="-609600">
              <a:buFontTx/>
              <a:buNone/>
            </a:pPr>
            <a:r>
              <a:rPr lang="en-US" sz="2400"/>
              <a:t>         = c(T + U)(</a:t>
            </a:r>
            <a:r>
              <a:rPr lang="en-US" sz="2400" b="1"/>
              <a:t>u</a:t>
            </a:r>
            <a:r>
              <a:rPr lang="en-US" sz="2400"/>
              <a:t>)</a:t>
            </a: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Proposition </a:t>
            </a:r>
            <a:r>
              <a:rPr lang="en-US" sz="3200" b="1" dirty="0" smtClean="0"/>
              <a:t>32 </a:t>
            </a:r>
            <a:r>
              <a:rPr lang="en-US" sz="3200" b="1" dirty="0"/>
              <a:t>(continued)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/>
            <a:r>
              <a:rPr lang="en-US" sz="2800" b="1"/>
              <a:t>Proof :</a:t>
            </a:r>
            <a:r>
              <a:rPr lang="en-US" sz="2800"/>
              <a:t> (b) To show that L(V,W) is a subspace (continued) :</a:t>
            </a:r>
          </a:p>
          <a:p>
            <a:pPr marL="609600" indent="-609600">
              <a:buFontTx/>
              <a:buAutoNum type="arabicPeriod" startAt="3"/>
            </a:pPr>
            <a:r>
              <a:rPr lang="en-US" sz="2800"/>
              <a:t>(Closure under scalar multiplication)</a:t>
            </a:r>
          </a:p>
          <a:p>
            <a:pPr marL="609600" indent="-609600">
              <a:buFontTx/>
              <a:buNone/>
            </a:pPr>
            <a:r>
              <a:rPr lang="en-US" sz="2800"/>
              <a:t>       (cT) (</a:t>
            </a:r>
            <a:r>
              <a:rPr lang="en-US" sz="2800" b="1"/>
              <a:t>u</a:t>
            </a:r>
            <a:r>
              <a:rPr lang="en-US" sz="2800"/>
              <a:t> + </a:t>
            </a:r>
            <a:r>
              <a:rPr lang="en-US" sz="2800" b="1"/>
              <a:t>v</a:t>
            </a:r>
            <a:r>
              <a:rPr lang="en-US" sz="2800"/>
              <a:t>) = cT (</a:t>
            </a:r>
            <a:r>
              <a:rPr lang="en-US" sz="2800" b="1"/>
              <a:t>u</a:t>
            </a:r>
            <a:r>
              <a:rPr lang="en-US" sz="2800"/>
              <a:t> + </a:t>
            </a:r>
            <a:r>
              <a:rPr lang="en-US" sz="2800" b="1"/>
              <a:t>v</a:t>
            </a:r>
            <a:r>
              <a:rPr lang="en-US" sz="2800"/>
              <a:t>)  </a:t>
            </a:r>
          </a:p>
          <a:p>
            <a:pPr marL="609600" indent="-609600">
              <a:buFontTx/>
              <a:buNone/>
            </a:pPr>
            <a:r>
              <a:rPr lang="en-US" sz="2800"/>
              <a:t>        = c(T(</a:t>
            </a:r>
            <a:r>
              <a:rPr lang="en-US" sz="2800" b="1"/>
              <a:t>u</a:t>
            </a:r>
            <a:r>
              <a:rPr lang="en-US" sz="2800"/>
              <a:t>) + T(</a:t>
            </a:r>
            <a:r>
              <a:rPr lang="en-US" sz="2800" b="1"/>
              <a:t>v</a:t>
            </a:r>
            <a:r>
              <a:rPr lang="en-US" sz="2800"/>
              <a:t>)) (</a:t>
            </a:r>
            <a:r>
              <a:rPr lang="en-US" sz="2800" i="1"/>
              <a:t>since T is linear</a:t>
            </a:r>
            <a:r>
              <a:rPr lang="en-US" sz="2800"/>
              <a:t>) </a:t>
            </a:r>
          </a:p>
          <a:p>
            <a:pPr marL="609600" indent="-609600">
              <a:buFontTx/>
              <a:buNone/>
            </a:pPr>
            <a:r>
              <a:rPr lang="en-US" sz="2800"/>
              <a:t>        = cT(</a:t>
            </a:r>
            <a:r>
              <a:rPr lang="en-US" sz="2800" b="1"/>
              <a:t>u</a:t>
            </a:r>
            <a:r>
              <a:rPr lang="en-US" sz="2800"/>
              <a:t>) +  cT(</a:t>
            </a:r>
            <a:r>
              <a:rPr lang="en-US" sz="2800" b="1"/>
              <a:t>v</a:t>
            </a:r>
            <a:r>
              <a:rPr lang="en-US" sz="2800"/>
              <a:t>) = (cT) (</a:t>
            </a:r>
            <a:r>
              <a:rPr lang="en-US" sz="2800" b="1"/>
              <a:t>u</a:t>
            </a:r>
            <a:r>
              <a:rPr lang="en-US" sz="2800"/>
              <a:t>) + (cT) (</a:t>
            </a:r>
            <a:r>
              <a:rPr lang="en-US" sz="2800" b="1"/>
              <a:t>v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Similarly, (cT) (d</a:t>
            </a:r>
            <a:r>
              <a:rPr lang="en-US" sz="2800" b="1"/>
              <a:t>u</a:t>
            </a:r>
            <a:r>
              <a:rPr lang="en-US" sz="2800"/>
              <a:t>)</a:t>
            </a:r>
            <a:r>
              <a:rPr lang="en-US" sz="2800" b="1"/>
              <a:t> = </a:t>
            </a:r>
            <a:r>
              <a:rPr lang="en-US" sz="2800"/>
              <a:t>cT(d</a:t>
            </a:r>
            <a:r>
              <a:rPr lang="en-US" sz="2800" b="1"/>
              <a:t>u</a:t>
            </a:r>
            <a:r>
              <a:rPr lang="en-US" sz="2800"/>
              <a:t>) = </a:t>
            </a:r>
            <a:r>
              <a:rPr lang="en-US" sz="2800" b="1"/>
              <a:t> </a:t>
            </a:r>
            <a:r>
              <a:rPr lang="en-US" sz="2800"/>
              <a:t>cdT(</a:t>
            </a:r>
            <a:r>
              <a:rPr lang="en-US" sz="2800" b="1"/>
              <a:t>u</a:t>
            </a:r>
            <a:r>
              <a:rPr lang="en-US" sz="2800"/>
              <a:t>) </a:t>
            </a:r>
          </a:p>
          <a:p>
            <a:pPr marL="609600" indent="-609600">
              <a:buFontTx/>
              <a:buNone/>
            </a:pPr>
            <a:r>
              <a:rPr lang="en-US" sz="2800" b="1"/>
              <a:t>                                                      </a:t>
            </a:r>
            <a:r>
              <a:rPr lang="en-US" sz="2800"/>
              <a:t>(</a:t>
            </a:r>
            <a:r>
              <a:rPr lang="en-US" sz="2800" i="1"/>
              <a:t>because T is linear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   = d(c(T(</a:t>
            </a:r>
            <a:r>
              <a:rPr lang="en-US" sz="2800" b="1"/>
              <a:t>u</a:t>
            </a:r>
            <a:r>
              <a:rPr lang="en-US" sz="2800"/>
              <a:t>)) (</a:t>
            </a:r>
            <a:r>
              <a:rPr lang="en-US" sz="2800" i="1"/>
              <a:t>because F is a field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r>
              <a:rPr lang="en-US" sz="2800"/>
              <a:t>         = d(cT)(</a:t>
            </a:r>
            <a:r>
              <a:rPr lang="en-US" sz="2800" b="1"/>
              <a:t>u</a:t>
            </a:r>
            <a:r>
              <a:rPr lang="en-US" sz="2800"/>
              <a:t>)</a:t>
            </a:r>
          </a:p>
          <a:p>
            <a:pPr marL="609600" indent="-609600">
              <a:buFontTx/>
              <a:buNone/>
            </a:pPr>
            <a:endParaRPr lang="en-US" sz="2800"/>
          </a:p>
          <a:p>
            <a:pPr marL="609600" indent="-609600">
              <a:buFontTx/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14400"/>
          </a:xfrm>
        </p:spPr>
        <p:txBody>
          <a:bodyPr/>
          <a:lstStyle/>
          <a:p>
            <a:r>
              <a:rPr lang="en-US" sz="3600" b="1" smtClean="0"/>
              <a:t>Summary - Change of Basis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</a:pPr>
            <a:r>
              <a:rPr lang="en-US" b="1" smtClean="0"/>
              <a:t>Important Remark:</a:t>
            </a:r>
            <a:r>
              <a:rPr lang="en-US" smtClean="0"/>
              <a:t> </a:t>
            </a:r>
            <a:r>
              <a:rPr lang="en-US" i="1" smtClean="0"/>
              <a:t>To change coordinates between two bases, we  need the coordinate vectors of the old basis relative to the new basis. These become the columns of the change of coordinates matrix P. </a:t>
            </a:r>
            <a:r>
              <a:rPr lang="en-US" b="1" i="1" smtClean="0"/>
              <a:t>In practice, P = Q</a:t>
            </a:r>
            <a:r>
              <a:rPr lang="en-US" b="1" i="1" baseline="30000" smtClean="0"/>
              <a:t>–1</a:t>
            </a:r>
            <a:r>
              <a:rPr lang="en-US" b="1" i="1" smtClean="0"/>
              <a:t>, where Q has as its columns the coordinate vectors of the new basis C relative to the old basis B. In most of the applications, the old basis is the standard basis for </a:t>
            </a:r>
            <a:r>
              <a:rPr lang="en-US" b="1" i="1" smtClean="0">
                <a:latin typeface="Castellar"/>
              </a:rPr>
              <a:t>R</a:t>
            </a:r>
            <a:r>
              <a:rPr lang="en-US" b="1" i="1" baseline="30000" smtClean="0"/>
              <a:t>n</a:t>
            </a:r>
            <a:r>
              <a:rPr lang="en-US" b="1" i="1" smtClean="0"/>
              <a:t>, so Q can be found directly.  </a:t>
            </a:r>
          </a:p>
          <a:p>
            <a:pPr marL="609600" indent="-609600">
              <a:lnSpc>
                <a:spcPct val="120000"/>
              </a:lnSpc>
              <a:spcBef>
                <a:spcPct val="0"/>
              </a:spcBef>
              <a:buSzPct val="75000"/>
              <a:buFontTx/>
              <a:buNone/>
            </a:pPr>
            <a:endParaRPr lang="en-US" b="1" i="1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286000" y="3200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I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sz="3600" b="1" smtClean="0"/>
              <a:t>Similarity of Matrices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/>
            <a:r>
              <a:rPr lang="en-US" sz="2800" b="1" smtClean="0">
                <a:sym typeface="Symbol" pitchFamily="18" charset="2"/>
              </a:rPr>
              <a:t>Definition:</a:t>
            </a:r>
            <a:r>
              <a:rPr lang="en-US" sz="2800" smtClean="0">
                <a:sym typeface="Symbol" pitchFamily="18" charset="2"/>
              </a:rPr>
              <a:t> An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matrix B is said to be </a:t>
            </a:r>
            <a:r>
              <a:rPr lang="en-US" sz="2800" b="1" smtClean="0">
                <a:sym typeface="Symbol" pitchFamily="18" charset="2"/>
              </a:rPr>
              <a:t>similar</a:t>
            </a:r>
            <a:r>
              <a:rPr lang="en-US" sz="2800" smtClean="0">
                <a:sym typeface="Symbol" pitchFamily="18" charset="2"/>
              </a:rPr>
              <a:t> to an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matrix A if there exists an invertible matrix P such that B = PAP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.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Proposition 30: </a:t>
            </a:r>
            <a:r>
              <a:rPr lang="en-US" sz="2800" smtClean="0">
                <a:sym typeface="Symbol" pitchFamily="18" charset="2"/>
              </a:rPr>
              <a:t>Similarity of matrices is an equivalence relation on F</a:t>
            </a:r>
            <a:r>
              <a:rPr lang="en-US" sz="2800" baseline="30000" smtClean="0"/>
              <a:t>n</a:t>
            </a:r>
            <a:r>
              <a:rPr lang="en-US" sz="2800" baseline="30000" smtClean="0">
                <a:sym typeface="Symbol" pitchFamily="18" charset="2"/>
              </a:rPr>
              <a:t>n</a:t>
            </a:r>
            <a:r>
              <a:rPr lang="en-US" sz="2800" smtClean="0">
                <a:sym typeface="Symbol" pitchFamily="18" charset="2"/>
              </a:rPr>
              <a:t>, i.e. the set of </a:t>
            </a:r>
            <a:r>
              <a:rPr lang="en-US" sz="2800" smtClean="0"/>
              <a:t>n</a:t>
            </a:r>
            <a:r>
              <a:rPr lang="en-US" sz="2800" smtClean="0">
                <a:sym typeface="Symbol" pitchFamily="18" charset="2"/>
              </a:rPr>
              <a:t>n matrices with entries taken from a field F.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Remark: </a:t>
            </a:r>
            <a:r>
              <a:rPr lang="en-US" sz="2800" smtClean="0">
                <a:sym typeface="Symbol" pitchFamily="18" charset="2"/>
              </a:rPr>
              <a:t>In view of Proposition 30, if B is similar to A, then A is similar to B (</a:t>
            </a:r>
            <a:r>
              <a:rPr lang="en-US" sz="2800" i="1" smtClean="0">
                <a:sym typeface="Symbol" pitchFamily="18" charset="2"/>
              </a:rPr>
              <a:t>symmetry property of equivalence relations</a:t>
            </a:r>
            <a:r>
              <a:rPr lang="en-US" sz="2800" smtClean="0">
                <a:sym typeface="Symbol" pitchFamily="18" charset="2"/>
              </a:rPr>
              <a:t>), so we can simply say that A and B are similar matrices.</a:t>
            </a:r>
          </a:p>
          <a:p>
            <a:pPr marL="609600" indent="-609600"/>
            <a:endParaRPr lang="en-US" sz="2800" b="1" smtClean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smtClean="0"/>
              <a:t>Effect of Change of Basis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marL="609600" indent="-609600"/>
            <a:r>
              <a:rPr lang="en-US" sz="2800" b="1" smtClean="0"/>
              <a:t>Proposition 31</a:t>
            </a:r>
            <a:r>
              <a:rPr lang="en-US" sz="2800" smtClean="0"/>
              <a:t>: Suppose A and B are the matrices of the linear operator T relative to the ordered bases </a:t>
            </a:r>
            <a:r>
              <a:rPr lang="en-US" sz="2800" smtClean="0">
                <a:sym typeface="Symbol" pitchFamily="18" charset="2"/>
              </a:rPr>
              <a:t> and  respectively. Then A and B are similar matrices, in fact B = P</a:t>
            </a:r>
            <a:r>
              <a:rPr lang="en-US" sz="2800" smtClean="0"/>
              <a:t>AP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smtClean="0">
                <a:sym typeface="Symbol" pitchFamily="18" charset="2"/>
              </a:rPr>
              <a:t>1</a:t>
            </a:r>
            <a:r>
              <a:rPr lang="en-US" sz="2800" smtClean="0"/>
              <a:t>,</a:t>
            </a:r>
            <a:r>
              <a:rPr lang="en-US" sz="2800" smtClean="0">
                <a:sym typeface="Symbol" pitchFamily="18" charset="2"/>
              </a:rPr>
              <a:t> where P = P</a:t>
            </a:r>
            <a:r>
              <a:rPr lang="en-US" sz="2800" baseline="-25000" smtClean="0">
                <a:sym typeface="Symbol" pitchFamily="18" charset="2"/>
              </a:rPr>
              <a:t>  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smtClean="0"/>
              <a:t>is the change of basis matrix.  </a:t>
            </a:r>
          </a:p>
          <a:p>
            <a:pPr marL="609600" indent="-609600"/>
            <a:r>
              <a:rPr lang="en-US" sz="2800" b="1" smtClean="0">
                <a:sym typeface="Symbol" pitchFamily="18" charset="2"/>
              </a:rPr>
              <a:t>Note:</a:t>
            </a:r>
            <a:r>
              <a:rPr lang="en-US" sz="2800" smtClean="0">
                <a:sym typeface="Symbol" pitchFamily="18" charset="2"/>
              </a:rPr>
              <a:t> In most of the applications, we take  as the standard basis S. However, the result holds in general.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smtClean="0"/>
              <a:t>Effect of Change of Basis – cont’d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b="1" dirty="0" smtClean="0"/>
              <a:t>Proof of Proposition 31:</a:t>
            </a:r>
            <a:r>
              <a:rPr lang="en-US" sz="2800" dirty="0" smtClean="0"/>
              <a:t> We use the fact that if P is the change of basis matrix from </a:t>
            </a:r>
            <a:r>
              <a:rPr lang="en-US" sz="2800" dirty="0" smtClean="0">
                <a:sym typeface="Symbol" pitchFamily="18" charset="2"/>
              </a:rPr>
              <a:t> to , then 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/>
              <a:t>is the change of basis matrix from </a:t>
            </a:r>
            <a:r>
              <a:rPr lang="en-US" sz="2800" dirty="0" smtClean="0">
                <a:sym typeface="Symbol" pitchFamily="18" charset="2"/>
              </a:rPr>
              <a:t>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to . Let A = [T]</a:t>
            </a:r>
            <a:r>
              <a:rPr lang="en-US" sz="2800" baseline="-25000" dirty="0" smtClean="0">
                <a:sym typeface="Symbol" pitchFamily="18" charset="2"/>
              </a:rPr>
              <a:t> </a:t>
            </a:r>
            <a:endParaRPr lang="en-US" sz="2800" dirty="0" smtClean="0">
              <a:sym typeface="Symbol" pitchFamily="18" charset="2"/>
            </a:endParaRPr>
          </a:p>
          <a:p>
            <a:pPr marL="609600" indent="-609600"/>
            <a:r>
              <a:rPr lang="en-US" sz="2800" dirty="0" smtClean="0">
                <a:sym typeface="Symbol" pitchFamily="18" charset="2"/>
              </a:rPr>
              <a:t>Therefore, for any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V: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(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dirty="0" smtClean="0"/>
              <a:t>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)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	</a:t>
            </a:r>
            <a:r>
              <a:rPr lang="en-US" sz="2800" dirty="0" smtClean="0"/>
              <a:t>= (PA)P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				</a:t>
            </a:r>
            <a:r>
              <a:rPr lang="en-US" sz="2800" dirty="0" smtClean="0"/>
              <a:t>= (PA)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				</a:t>
            </a:r>
            <a:r>
              <a:rPr lang="en-US" sz="2800" dirty="0" smtClean="0"/>
              <a:t>= P(A[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dirty="0" smtClean="0"/>
              <a:t>)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                         = P(</a:t>
            </a:r>
            <a:r>
              <a:rPr lang="en-US" sz="2800" dirty="0" smtClean="0">
                <a:solidFill>
                  <a:srgbClr val="000000"/>
                </a:solidFill>
              </a:rPr>
              <a:t>[T]</a:t>
            </a:r>
            <a:r>
              <a:rPr lang="en-US" sz="2800" baseline="-25000" dirty="0" smtClean="0">
                <a:solidFill>
                  <a:srgbClr val="000000"/>
                </a:solidFill>
              </a:rPr>
              <a:t> </a:t>
            </a:r>
            <a:r>
              <a:rPr lang="en-US" sz="2800" baseline="-25000" dirty="0" smtClean="0">
                <a:solidFill>
                  <a:srgbClr val="000000"/>
                </a:solidFill>
                <a:sym typeface="Symbol"/>
              </a:rPr>
              <a:t>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[</a:t>
            </a:r>
            <a:r>
              <a:rPr lang="en-US" sz="2800" b="1" dirty="0" smtClean="0">
                <a:solidFill>
                  <a:srgbClr val="000000"/>
                </a:solidFill>
              </a:rPr>
              <a:t>v</a:t>
            </a:r>
            <a:r>
              <a:rPr lang="en-US" sz="2800" dirty="0" smtClean="0">
                <a:solidFill>
                  <a:srgbClr val="000000"/>
                </a:solidFill>
              </a:rPr>
              <a:t>]</a:t>
            </a:r>
            <a:r>
              <a:rPr lang="en-US" sz="2800" baseline="-25000" dirty="0" smtClean="0">
                <a:solidFill>
                  <a:srgbClr val="000000"/>
                </a:solidFill>
                <a:sym typeface="Symbol"/>
              </a:rPr>
              <a:t></a:t>
            </a:r>
            <a:r>
              <a:rPr lang="en-US" sz="2800" dirty="0" smtClean="0"/>
              <a:t>)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                         = P [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</a:t>
            </a:r>
            <a:r>
              <a:rPr lang="en-US" sz="2800" baseline="-250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baseline="-25000" dirty="0" smtClean="0"/>
              <a:t>                                               </a:t>
            </a:r>
            <a:r>
              <a:rPr lang="en-US" sz="2800" dirty="0" smtClean="0"/>
              <a:t>= [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[T]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[</a:t>
            </a:r>
            <a:r>
              <a:rPr lang="en-US" sz="2800" b="1" dirty="0" smtClean="0"/>
              <a:t>v</a:t>
            </a:r>
            <a:r>
              <a:rPr lang="en-US" sz="2800" dirty="0" smtClean="0"/>
              <a:t>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</a:t>
            </a:r>
          </a:p>
          <a:p>
            <a:pPr marL="609600" indent="-609600">
              <a:buFontTx/>
              <a:buNone/>
            </a:pPr>
            <a:r>
              <a:rPr lang="en-US" sz="2800" dirty="0" smtClean="0"/>
              <a:t>      Since the above holds for all vectors </a:t>
            </a:r>
            <a:r>
              <a:rPr lang="en-US" sz="2800" b="1" dirty="0" smtClean="0">
                <a:sym typeface="Symbol" pitchFamily="18" charset="2"/>
              </a:rPr>
              <a:t>v</a:t>
            </a:r>
            <a:r>
              <a:rPr lang="en-US" sz="2800" dirty="0" smtClean="0">
                <a:sym typeface="Symbol" pitchFamily="18" charset="2"/>
              </a:rPr>
              <a:t> V, it follows that 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P</a:t>
            </a:r>
            <a:r>
              <a:rPr lang="en-US" sz="2800" dirty="0" smtClean="0"/>
              <a:t>AP</a:t>
            </a:r>
            <a:r>
              <a:rPr lang="en-US" sz="2800" baseline="30000" dirty="0" smtClean="0">
                <a:cs typeface="Times New Roman" pitchFamily="18" charset="0"/>
                <a:sym typeface="Symbol" pitchFamily="18" charset="2"/>
              </a:rPr>
              <a:t></a:t>
            </a:r>
            <a:r>
              <a:rPr lang="en-US" sz="2800" baseline="30000" dirty="0" smtClean="0">
                <a:sym typeface="Symbol" pitchFamily="18" charset="2"/>
              </a:rPr>
              <a:t>1</a:t>
            </a:r>
            <a:r>
              <a:rPr lang="en-US" sz="2800" dirty="0" smtClean="0"/>
              <a:t> = [T]</a:t>
            </a:r>
            <a:r>
              <a:rPr lang="en-US" sz="2800" baseline="-25000" dirty="0" smtClean="0">
                <a:sym typeface="Symbol" pitchFamily="18" charset="2"/>
              </a:rPr>
              <a:t></a:t>
            </a:r>
            <a:r>
              <a:rPr lang="en-US" sz="2800" dirty="0" smtClean="0"/>
              <a:t> =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Algebra of Linear Transformations  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dirty="0"/>
              <a:t>Let V and W be vector spaces over a field F.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/>
              <a:t>Proposition </a:t>
            </a:r>
            <a:r>
              <a:rPr lang="en-US" b="1" dirty="0" smtClean="0"/>
              <a:t>32</a:t>
            </a:r>
            <a:r>
              <a:rPr lang="en-US" dirty="0" smtClean="0"/>
              <a:t>: </a:t>
            </a:r>
            <a:r>
              <a:rPr lang="en-US" dirty="0"/>
              <a:t>(a) The set W</a:t>
            </a:r>
            <a:r>
              <a:rPr lang="en-US" baseline="30000" dirty="0"/>
              <a:t>V</a:t>
            </a:r>
            <a:r>
              <a:rPr lang="en-US" dirty="0"/>
              <a:t> of all functions from V to </a:t>
            </a:r>
            <a:r>
              <a:rPr lang="en-US" dirty="0" smtClean="0"/>
              <a:t>W is a vector space over F</a:t>
            </a:r>
            <a:r>
              <a:rPr lang="en-US" dirty="0"/>
              <a:t>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/>
              <a:t>      (b) The set of all linear transformations from V to W is a subspace of W</a:t>
            </a:r>
            <a:r>
              <a:rPr lang="en-US" baseline="30000" dirty="0"/>
              <a:t>V</a:t>
            </a:r>
            <a:r>
              <a:rPr lang="en-US" dirty="0"/>
              <a:t> . </a:t>
            </a:r>
          </a:p>
          <a:p>
            <a:pPr marL="609600" indent="-609600">
              <a:lnSpc>
                <a:spcPct val="90000"/>
              </a:lnSpc>
            </a:pPr>
            <a:r>
              <a:rPr lang="en-US" b="1" dirty="0"/>
              <a:t>Notation &amp; Remark:</a:t>
            </a:r>
            <a:r>
              <a:rPr lang="en-US" dirty="0"/>
              <a:t> This subspace is commonly denoted by L(V,W). It plays a major role in linear algebra, whereas W</a:t>
            </a:r>
            <a:r>
              <a:rPr lang="en-US" baseline="30000" dirty="0"/>
              <a:t>V</a:t>
            </a:r>
            <a:r>
              <a:rPr lang="en-US" b="1" dirty="0"/>
              <a:t> </a:t>
            </a:r>
            <a:r>
              <a:rPr lang="en-US" dirty="0"/>
              <a:t>is rarely </a:t>
            </a:r>
            <a:r>
              <a:rPr lang="en-US" dirty="0" smtClean="0"/>
              <a:t>needed.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Algebra of Linear Transformations - continued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marL="609600" indent="-609600"/>
            <a:r>
              <a:rPr lang="en-US" b="1" dirty="0"/>
              <a:t>Proposition </a:t>
            </a:r>
            <a:r>
              <a:rPr lang="en-US" b="1" dirty="0" smtClean="0"/>
              <a:t>33</a:t>
            </a:r>
            <a:r>
              <a:rPr lang="en-US" dirty="0" smtClean="0"/>
              <a:t>: </a:t>
            </a:r>
            <a:r>
              <a:rPr lang="en-US" dirty="0"/>
              <a:t>Let V, W and Z be vector spaces over a field F. Let T be a linear transformation from V into W, and U be a linear transformation from W into Z. Then the composed function UT from V into Z  defined by (UT) </a:t>
            </a:r>
            <a:r>
              <a:rPr lang="en-US" sz="3600" dirty="0"/>
              <a:t>(</a:t>
            </a:r>
            <a:r>
              <a:rPr lang="en-US" sz="3600" b="1" dirty="0"/>
              <a:t>v</a:t>
            </a:r>
            <a:r>
              <a:rPr lang="en-US" sz="3600" dirty="0"/>
              <a:t>) = U(T(</a:t>
            </a:r>
            <a:r>
              <a:rPr lang="en-US" sz="3600" b="1" dirty="0"/>
              <a:t>v</a:t>
            </a:r>
            <a:r>
              <a:rPr lang="en-US" sz="3600" dirty="0"/>
              <a:t>)</a:t>
            </a:r>
            <a:r>
              <a:rPr lang="en-US" dirty="0"/>
              <a:t>) for all </a:t>
            </a:r>
            <a:r>
              <a:rPr lang="en-US" sz="3600" b="1" dirty="0"/>
              <a:t>v</a:t>
            </a:r>
            <a:r>
              <a:rPr lang="en-US" dirty="0"/>
              <a:t> in V is a linear transformation from  V into Z. </a:t>
            </a:r>
          </a:p>
          <a:p>
            <a:pPr marL="609600" indent="-609600"/>
            <a:r>
              <a:rPr lang="en-US" dirty="0"/>
              <a:t>Proof: </a:t>
            </a:r>
            <a:r>
              <a:rPr lang="en-US" i="1" dirty="0"/>
              <a:t>Left as an exercise</a:t>
            </a:r>
            <a:endParaRPr lang="en-US" sz="3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Linear Operators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609600" indent="-609600"/>
            <a:r>
              <a:rPr lang="en-US" sz="2800" dirty="0"/>
              <a:t>A special case of primary importance is that of linear transformations of a vector space V into itself, i.e. the space L(V,V). In this case we typically use the terminology </a:t>
            </a:r>
            <a:r>
              <a:rPr lang="en-US" sz="2800" b="1" dirty="0"/>
              <a:t>linear operator </a:t>
            </a:r>
            <a:r>
              <a:rPr lang="en-US" sz="2800" dirty="0"/>
              <a:t>instead of linear transformation, in other words, a linear operator on V is a linear transformation from V into V. </a:t>
            </a:r>
            <a:endParaRPr lang="en-US" sz="2800" dirty="0" smtClean="0"/>
          </a:p>
          <a:p>
            <a:pPr marL="609600" indent="-609600"/>
            <a:r>
              <a:rPr lang="en-US" sz="2800" b="1" dirty="0" smtClean="0"/>
              <a:t>Observation: </a:t>
            </a:r>
            <a:r>
              <a:rPr lang="en-US" sz="2800" dirty="0" smtClean="0"/>
              <a:t>In the case of the space L(V,V), we can define a “multiplication”, i.e. composition of operators. (Note: </a:t>
            </a:r>
            <a:r>
              <a:rPr lang="en-US" sz="2800" i="1" dirty="0" smtClean="0"/>
              <a:t>We cannot do this in L(V,W) when W is different from V).</a:t>
            </a:r>
            <a:r>
              <a:rPr lang="en-US" sz="2800" dirty="0" smtClean="0"/>
              <a:t> As already indicated in Proposition 33, the composition of two linear transformations (provided it is well-defined) is a linear transformation. </a:t>
            </a:r>
          </a:p>
          <a:p>
            <a:pPr marL="609600" indent="-60960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/>
              <a:t>Linear Operators - 2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 dirty="0" smtClean="0"/>
              <a:t>Composition </a:t>
            </a:r>
            <a:r>
              <a:rPr lang="en-US" sz="2800" dirty="0"/>
              <a:t>of linear </a:t>
            </a:r>
            <a:r>
              <a:rPr lang="en-US" sz="2800" dirty="0" smtClean="0"/>
              <a:t>operators satisfies </a:t>
            </a:r>
            <a:r>
              <a:rPr lang="en-US" sz="2800" dirty="0"/>
              <a:t>the following nice </a:t>
            </a:r>
            <a:r>
              <a:rPr lang="en-US" sz="2800" dirty="0" smtClean="0"/>
              <a:t>properties: </a:t>
            </a:r>
            <a:endParaRPr lang="en-US" sz="2800" dirty="0"/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IU = UI = U for all linear operators U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Associative Law: (T</a:t>
            </a:r>
            <a:r>
              <a:rPr lang="en-US" baseline="-25000" dirty="0"/>
              <a:t>1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)T</a:t>
            </a:r>
            <a:r>
              <a:rPr lang="en-US" baseline="-25000" dirty="0"/>
              <a:t>3</a:t>
            </a:r>
            <a:r>
              <a:rPr lang="en-US" dirty="0"/>
              <a:t> = T</a:t>
            </a:r>
            <a:r>
              <a:rPr lang="en-US" baseline="-25000" dirty="0"/>
              <a:t>1</a:t>
            </a:r>
            <a:r>
              <a:rPr lang="en-US" dirty="0"/>
              <a:t>(T</a:t>
            </a:r>
            <a:r>
              <a:rPr lang="en-US" baseline="-25000" dirty="0"/>
              <a:t>2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) 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U(T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baseline="-25000" dirty="0"/>
              <a:t>2</a:t>
            </a:r>
            <a:r>
              <a:rPr lang="en-US" dirty="0"/>
              <a:t>)  = UT</a:t>
            </a:r>
            <a:r>
              <a:rPr lang="en-US" baseline="-25000" dirty="0"/>
              <a:t>1</a:t>
            </a:r>
            <a:r>
              <a:rPr lang="en-US" dirty="0"/>
              <a:t> + UT</a:t>
            </a:r>
            <a:r>
              <a:rPr lang="en-US" baseline="-25000" dirty="0"/>
              <a:t>2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baseline="-25000" dirty="0"/>
              <a:t>2</a:t>
            </a:r>
            <a:r>
              <a:rPr lang="en-US" dirty="0"/>
              <a:t>)U = T</a:t>
            </a:r>
            <a:r>
              <a:rPr lang="en-US" baseline="-25000" dirty="0"/>
              <a:t>1</a:t>
            </a:r>
            <a:r>
              <a:rPr lang="en-US" dirty="0"/>
              <a:t>U+ T</a:t>
            </a:r>
            <a:r>
              <a:rPr lang="en-US" baseline="-25000" dirty="0"/>
              <a:t>2</a:t>
            </a:r>
            <a:r>
              <a:rPr lang="en-US" dirty="0"/>
              <a:t>U</a:t>
            </a:r>
            <a:endParaRPr lang="en-US" baseline="-25000" dirty="0"/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c(UT</a:t>
            </a:r>
            <a:r>
              <a:rPr lang="en-US" baseline="-25000" dirty="0"/>
              <a:t>1</a:t>
            </a:r>
            <a:r>
              <a:rPr lang="en-US" dirty="0"/>
              <a:t>) = (</a:t>
            </a:r>
            <a:r>
              <a:rPr lang="en-US" dirty="0" err="1"/>
              <a:t>cU</a:t>
            </a:r>
            <a:r>
              <a:rPr lang="en-US" dirty="0"/>
              <a:t>)T</a:t>
            </a:r>
            <a:r>
              <a:rPr lang="en-US" baseline="-25000" dirty="0"/>
              <a:t>1 </a:t>
            </a:r>
            <a:r>
              <a:rPr lang="en-US" dirty="0"/>
              <a:t>= U(cT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pPr marL="1009650" lvl="1" indent="-609600">
              <a:lnSpc>
                <a:spcPct val="90000"/>
              </a:lnSpc>
              <a:buFontTx/>
              <a:buAutoNum type="alphaLcParenR"/>
            </a:pPr>
            <a:r>
              <a:rPr lang="en-US" dirty="0"/>
              <a:t>However, this multiplication is not commutative</a:t>
            </a:r>
          </a:p>
          <a:p>
            <a:pPr marL="609600" indent="-609600">
              <a:lnSpc>
                <a:spcPct val="90000"/>
              </a:lnSpc>
              <a:spcBef>
                <a:spcPts val="2400"/>
              </a:spcBef>
            </a:pPr>
            <a:r>
              <a:rPr lang="en-US" sz="2800" dirty="0"/>
              <a:t>A vector space with a multiplication which satisfies properties </a:t>
            </a:r>
            <a:r>
              <a:rPr lang="en-US" sz="2800" dirty="0" smtClean="0"/>
              <a:t> a</a:t>
            </a:r>
            <a:r>
              <a:rPr lang="en-US" sz="2800" dirty="0"/>
              <a:t>) through e) above is commonly referred to as an </a:t>
            </a:r>
            <a:r>
              <a:rPr lang="en-US" sz="2800" b="1" dirty="0"/>
              <a:t>algebra</a:t>
            </a:r>
            <a:r>
              <a:rPr lang="en-US" sz="2800" dirty="0"/>
              <a:t>. We will not study algebras in general, but will </a:t>
            </a:r>
            <a:r>
              <a:rPr lang="en-US" sz="2800" dirty="0" smtClean="0"/>
              <a:t>limit ourselves to L(V,V</a:t>
            </a:r>
            <a:r>
              <a:rPr lang="en-US" sz="2800" dirty="0"/>
              <a:t>).</a:t>
            </a: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AutoNum type="alphaLcParenR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1662</Words>
  <Application>Microsoft Office PowerPoint</Application>
  <PresentationFormat>On-screen Show (4:3)</PresentationFormat>
  <Paragraphs>86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Change of Basis</vt:lpstr>
      <vt:lpstr>Summary - Change of Basis</vt:lpstr>
      <vt:lpstr>Similarity of Matrices </vt:lpstr>
      <vt:lpstr>Effect of Change of Basis </vt:lpstr>
      <vt:lpstr>Effect of Change of Basis – cont’d </vt:lpstr>
      <vt:lpstr>Algebra of Linear Transformations  </vt:lpstr>
      <vt:lpstr>Algebra of Linear Transformations - continued</vt:lpstr>
      <vt:lpstr>Linear Operators </vt:lpstr>
      <vt:lpstr>Linear Operators - 2</vt:lpstr>
      <vt:lpstr>Another Fundamental Isomorphism </vt:lpstr>
      <vt:lpstr>Another Fundamental Isomorphism - 2 </vt:lpstr>
      <vt:lpstr>Extra Slides: Proof of Proposition 32</vt:lpstr>
      <vt:lpstr> Proposition 32 (continued):  </vt:lpstr>
      <vt:lpstr> Proposition 32 (continued):  </vt:lpstr>
    </vt:vector>
  </TitlesOfParts>
  <Company>RTL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349</cp:revision>
  <dcterms:created xsi:type="dcterms:W3CDTF">2001-08-16T03:34:40Z</dcterms:created>
  <dcterms:modified xsi:type="dcterms:W3CDTF">2016-10-22T02:29:56Z</dcterms:modified>
</cp:coreProperties>
</file>