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39" r:id="rId2"/>
    <p:sldId id="441" r:id="rId3"/>
    <p:sldId id="442" r:id="rId4"/>
    <p:sldId id="427" r:id="rId5"/>
    <p:sldId id="428" r:id="rId6"/>
    <p:sldId id="429" r:id="rId7"/>
    <p:sldId id="430" r:id="rId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637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43F910-C84A-4EA1-B002-94EB4C270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17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4C-BB2C-4276-A31A-083807C83037}" type="datetimeFigureOut">
              <a:rPr lang="en-IN" smtClean="0"/>
              <a:t>27-10-2016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95756-FBCB-494C-9E28-BF00CE1FD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6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95756-FBCB-494C-9E28-BF00CE1FD6C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1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C2A75-219E-4F7F-B477-964E3EED0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22E8C-94BE-42DB-9F7E-934847354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F52AC-59A4-4F4E-8E5C-83809BC9C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7AFEC-273C-4C9A-BBF7-9CB865400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9D138-E74D-41CC-AB75-8E2D9A0D9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63962-E58F-4039-834E-DF2F6BDC1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FD110-AD28-4D51-8311-B2ED631FD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E3FBB-A347-4EF3-B633-9724B3BFD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F04CC-5CD6-46CD-BDDC-F0D67C6C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733D9-CF36-4E90-91A9-301204168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982CD-55C6-4720-90B7-ECDB538F7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886A4022-2AA6-41CC-9CF0-41314F6DC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smtClean="0"/>
              <a:t>Another Fundamental Isomorphism – 1 &amp; 2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400" b="1" smtClean="0"/>
              <a:t>Proposition 34</a:t>
            </a:r>
            <a:r>
              <a:rPr lang="en-US" sz="2400" smtClean="0"/>
              <a:t>: Let V be an n-dimensional vector space over F, and let W be an m-dimensional vector space over F. Then there is an isomorphism between L(V,W) and F</a:t>
            </a:r>
            <a:r>
              <a:rPr lang="en-US" sz="2400" baseline="30000" smtClean="0"/>
              <a:t>m</a:t>
            </a:r>
            <a:r>
              <a:rPr lang="en-US" sz="2400" baseline="30000" smtClean="0">
                <a:sym typeface="Symbol" pitchFamily="18" charset="2"/>
              </a:rPr>
              <a:t>n</a:t>
            </a:r>
            <a:r>
              <a:rPr lang="en-US" sz="2400" smtClean="0"/>
              <a:t>.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smtClean="0"/>
              <a:t>Proposition 35</a:t>
            </a:r>
            <a:r>
              <a:rPr lang="en-US" sz="2400" smtClean="0"/>
              <a:t>: If dim V = n, and dim W = m, then dim L(V,W) = mn.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smtClean="0"/>
              <a:t>Sketch of Proof of the above two propositions:</a:t>
            </a:r>
            <a:r>
              <a:rPr lang="en-US" sz="2400" smtClean="0"/>
              <a:t> We take a fixed ordered basis </a:t>
            </a: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= {</a:t>
            </a:r>
            <a:r>
              <a:rPr lang="en-US" sz="2400" b="1" smtClean="0"/>
              <a:t>v</a:t>
            </a:r>
            <a:r>
              <a:rPr lang="en-US" sz="2400" b="1" baseline="-25000" smtClean="0"/>
              <a:t>1</a:t>
            </a:r>
            <a:r>
              <a:rPr lang="en-US" sz="2400" b="1" smtClean="0"/>
              <a:t>,v</a:t>
            </a:r>
            <a:r>
              <a:rPr lang="en-US" sz="2400" b="1" baseline="-25000" smtClean="0"/>
              <a:t>2</a:t>
            </a:r>
            <a:r>
              <a:rPr lang="en-US" sz="2400" b="1" smtClean="0"/>
              <a:t>,…,v</a:t>
            </a:r>
            <a:r>
              <a:rPr lang="en-US" sz="2400" b="1" baseline="-25000" smtClean="0"/>
              <a:t>n</a:t>
            </a:r>
            <a:r>
              <a:rPr lang="en-US" sz="2400" smtClean="0"/>
              <a:t>} for V, and a fixed ordered basis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smtClean="0"/>
              <a:t> = {</a:t>
            </a:r>
            <a:r>
              <a:rPr lang="en-US" sz="2400" b="1" smtClean="0"/>
              <a:t>w</a:t>
            </a:r>
            <a:r>
              <a:rPr lang="en-US" sz="2400" b="1" baseline="-25000" smtClean="0"/>
              <a:t>1</a:t>
            </a:r>
            <a:r>
              <a:rPr lang="en-US" sz="2400" b="1" smtClean="0"/>
              <a:t>,w</a:t>
            </a:r>
            <a:r>
              <a:rPr lang="en-US" sz="2400" b="1" baseline="-25000" smtClean="0"/>
              <a:t>2</a:t>
            </a:r>
            <a:r>
              <a:rPr lang="en-US" sz="2400" b="1" smtClean="0"/>
              <a:t>,…,w</a:t>
            </a:r>
            <a:r>
              <a:rPr lang="en-US" sz="2400" b="1" baseline="-25000" smtClean="0"/>
              <a:t>m</a:t>
            </a:r>
            <a:r>
              <a:rPr lang="en-US" sz="2400" smtClean="0"/>
              <a:t>} for W.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smtClean="0"/>
              <a:t>       Let T be any linear transformation in L(V,W). Then we can find the matrix of T with respect to the bases </a:t>
            </a:r>
            <a:r>
              <a:rPr lang="en-US" sz="2400" smtClean="0">
                <a:sym typeface="Symbol" pitchFamily="18" charset="2"/>
              </a:rPr>
              <a:t></a:t>
            </a:r>
            <a:r>
              <a:rPr lang="en-US" sz="2400" smtClean="0"/>
              <a:t> and </a:t>
            </a:r>
            <a:r>
              <a:rPr lang="en-US" sz="2400" smtClean="0">
                <a:sym typeface="Symbol" pitchFamily="18" charset="2"/>
              </a:rPr>
              <a:t>, let us call it [T]</a:t>
            </a:r>
            <a:r>
              <a:rPr lang="en-US" sz="2400" baseline="-25000" smtClean="0">
                <a:sym typeface="Symbol" pitchFamily="18" charset="2"/>
              </a:rPr>
              <a:t></a:t>
            </a:r>
            <a:r>
              <a:rPr lang="en-US" sz="2400" smtClean="0"/>
              <a:t>.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400" smtClean="0"/>
              <a:t>       The mapping </a:t>
            </a:r>
            <a:r>
              <a:rPr lang="en-US" sz="2400" smtClean="0">
                <a:sym typeface="Symbol" pitchFamily="18" charset="2"/>
              </a:rPr>
              <a:t>: </a:t>
            </a:r>
            <a:r>
              <a:rPr lang="en-US" sz="2400" smtClean="0"/>
              <a:t>L(V,W) </a:t>
            </a:r>
            <a:r>
              <a:rPr lang="en-US" sz="2400" smtClean="0">
                <a:sym typeface="Symbol" pitchFamily="18" charset="2"/>
              </a:rPr>
              <a:t> </a:t>
            </a:r>
            <a:r>
              <a:rPr lang="en-US" sz="2400" smtClean="0"/>
              <a:t>F</a:t>
            </a:r>
            <a:r>
              <a:rPr lang="en-US" sz="2400" baseline="30000" smtClean="0"/>
              <a:t>m</a:t>
            </a:r>
            <a:r>
              <a:rPr lang="en-US" sz="2400" baseline="30000" smtClean="0">
                <a:sym typeface="Symbol" pitchFamily="18" charset="2"/>
              </a:rPr>
              <a:t>n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/>
              <a:t>which takes a linear transformation T to its matrix </a:t>
            </a:r>
            <a:r>
              <a:rPr lang="en-US" sz="2400" smtClean="0">
                <a:sym typeface="Symbol" pitchFamily="18" charset="2"/>
              </a:rPr>
              <a:t>[T]</a:t>
            </a:r>
            <a:r>
              <a:rPr lang="en-US" sz="2400" baseline="-25000" smtClean="0">
                <a:sym typeface="Symbol" pitchFamily="18" charset="2"/>
              </a:rPr>
              <a:t></a:t>
            </a:r>
            <a:r>
              <a:rPr lang="en-US" sz="2400" baseline="-25000" smtClean="0"/>
              <a:t> </a:t>
            </a:r>
            <a:r>
              <a:rPr lang="en-US" sz="2400" smtClean="0"/>
              <a:t>is an isomorphism.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Remark:</a:t>
            </a:r>
            <a:r>
              <a:rPr lang="en-US" sz="2400" smtClean="0"/>
              <a:t> The above proof formalizes our construction of the matrix of a linear transformation in the form of a proposition which clearly states the underlying identification of linear transformations and matrices. </a:t>
            </a:r>
            <a:r>
              <a:rPr lang="en-US" sz="2400" smtClean="0">
                <a:sym typeface="Symbol" pitchFamily="18" charset="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3600" b="1" smtClean="0"/>
              <a:t>Another Fundamental Isomorphism - 3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/>
            <a:r>
              <a:rPr lang="en-US" sz="2400" smtClean="0"/>
              <a:t>In fact, we can say something more about the above isomorphism. Recall that given a finite-dimensional vector space V and a fixed ordered basis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smtClean="0"/>
              <a:t> for V, we can determine the matrix of a linear operator T with respect to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smtClean="0"/>
              <a:t>, so that [T(</a:t>
            </a:r>
            <a:r>
              <a:rPr lang="en-US" sz="2400" b="1" smtClean="0"/>
              <a:t>v</a:t>
            </a:r>
            <a:r>
              <a:rPr lang="en-US" sz="2400" smtClean="0"/>
              <a:t>)]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baseline="-25000" smtClean="0"/>
              <a:t> </a:t>
            </a:r>
            <a:r>
              <a:rPr lang="en-US" sz="2400" smtClean="0"/>
              <a:t>= [T]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smtClean="0"/>
              <a:t> [</a:t>
            </a:r>
            <a:r>
              <a:rPr lang="en-US" sz="2400" b="1" smtClean="0"/>
              <a:t>v</a:t>
            </a:r>
            <a:r>
              <a:rPr lang="en-US" sz="2400" smtClean="0"/>
              <a:t>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smtClean="0"/>
              <a:t> for any vector </a:t>
            </a:r>
            <a:r>
              <a:rPr lang="en-US" sz="2400" b="1" smtClean="0"/>
              <a:t>v</a:t>
            </a:r>
            <a:r>
              <a:rPr lang="en-US" sz="2400" smtClean="0"/>
              <a:t> in V. Now, we can obtain the following: </a:t>
            </a:r>
          </a:p>
          <a:p>
            <a:pPr marL="609600" indent="-609600"/>
            <a:r>
              <a:rPr lang="en-US" sz="2400" b="1" smtClean="0"/>
              <a:t>Proposition 36</a:t>
            </a:r>
            <a:r>
              <a:rPr lang="en-US" sz="2400" smtClean="0"/>
              <a:t>: Suppose T and U are linear operators on a finite-dimensional vector space V and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smtClean="0"/>
              <a:t> is a fixed ordered basis for V. Then [UT]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baseline="-25000" smtClean="0"/>
              <a:t> </a:t>
            </a:r>
            <a:r>
              <a:rPr lang="en-US" sz="2400" smtClean="0"/>
              <a:t>= [U]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smtClean="0"/>
              <a:t> [T]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smtClean="0"/>
              <a:t>.</a:t>
            </a:r>
          </a:p>
          <a:p>
            <a:pPr marL="609600" indent="-609600"/>
            <a:r>
              <a:rPr lang="en-US" sz="2400" b="1" smtClean="0"/>
              <a:t>Proposition 36a (Alternative Statement of Proposition 36):</a:t>
            </a:r>
            <a:r>
              <a:rPr lang="en-US" sz="2400" smtClean="0"/>
              <a:t> The mapping </a:t>
            </a:r>
            <a:r>
              <a:rPr lang="en-US" sz="2800" smtClean="0">
                <a:sym typeface="Symbol" pitchFamily="18" charset="2"/>
              </a:rPr>
              <a:t></a:t>
            </a:r>
            <a:r>
              <a:rPr lang="en-US" sz="2400" smtClean="0"/>
              <a:t> : L(V,V) </a:t>
            </a:r>
            <a:r>
              <a:rPr lang="en-US" sz="2800" smtClean="0">
                <a:sym typeface="Symbol" pitchFamily="18" charset="2"/>
              </a:rPr>
              <a:t> </a:t>
            </a:r>
            <a:r>
              <a:rPr lang="en-US" sz="2800" smtClean="0"/>
              <a:t>F</a:t>
            </a:r>
            <a:r>
              <a:rPr lang="en-US" sz="2800" baseline="30000" smtClean="0"/>
              <a:t>n</a:t>
            </a:r>
            <a:r>
              <a:rPr lang="en-US" sz="2800" baseline="30000" smtClean="0">
                <a:sym typeface="Symbol" pitchFamily="18" charset="2"/>
              </a:rPr>
              <a:t>n</a:t>
            </a:r>
            <a:r>
              <a:rPr lang="en-US" sz="2800" smtClean="0">
                <a:sym typeface="Symbol" pitchFamily="18" charset="2"/>
              </a:rPr>
              <a:t> given by (T) = </a:t>
            </a:r>
            <a:r>
              <a:rPr lang="en-US" sz="2400" smtClean="0"/>
              <a:t>[T]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smtClean="0"/>
              <a:t> is a vector space isomorphism which also preserves products, i.e. </a:t>
            </a:r>
            <a:r>
              <a:rPr lang="en-US" sz="2800" smtClean="0">
                <a:sym typeface="Symbol" pitchFamily="18" charset="2"/>
              </a:rPr>
              <a:t>(UT) </a:t>
            </a:r>
            <a:r>
              <a:rPr lang="en-US" sz="2400" smtClean="0"/>
              <a:t>= </a:t>
            </a:r>
            <a:r>
              <a:rPr lang="en-US" sz="2800" smtClean="0">
                <a:sym typeface="Symbol" pitchFamily="18" charset="2"/>
              </a:rPr>
              <a:t>(U) (T)</a:t>
            </a:r>
            <a:r>
              <a:rPr lang="en-US" sz="2400" smtClean="0"/>
              <a:t>. </a:t>
            </a:r>
          </a:p>
          <a:p>
            <a:pPr marL="609600" indent="-609600">
              <a:spcBef>
                <a:spcPct val="30000"/>
              </a:spcBef>
            </a:pPr>
            <a:r>
              <a:rPr lang="en-US" sz="2400" b="1" i="1" smtClean="0"/>
              <a:t>In simple language, the matrix of the product is the product of the matrices. </a:t>
            </a:r>
            <a:r>
              <a:rPr lang="en-US" sz="2400" b="1" i="1" u="sng" smtClean="0"/>
              <a:t>That is why we define the matrix product in the way we do. </a:t>
            </a:r>
          </a:p>
          <a:p>
            <a:pPr marL="609600" indent="-609600">
              <a:buFontTx/>
              <a:buNone/>
            </a:pPr>
            <a:r>
              <a:rPr lang="en-US" sz="2400" smtClean="0"/>
              <a:t>       </a:t>
            </a:r>
          </a:p>
          <a:p>
            <a:pPr marL="609600" indent="-609600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r>
              <a:rPr lang="en-US" sz="3600" b="1" smtClean="0"/>
              <a:t>GENERALIZATION of PROPOSITION 36 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endParaRPr lang="en-US" sz="2400" b="1" smtClean="0"/>
          </a:p>
          <a:p>
            <a:pPr marL="609600" indent="-609600">
              <a:lnSpc>
                <a:spcPct val="80000"/>
              </a:lnSpc>
            </a:pPr>
            <a:r>
              <a:rPr lang="en-US" sz="2400" b="1" smtClean="0"/>
              <a:t>Note:</a:t>
            </a:r>
            <a:r>
              <a:rPr lang="en-US" sz="2400" smtClean="0"/>
              <a:t> The above result (Proposition 36 – original form) can be extended to the composition of linear transformations T: V </a:t>
            </a:r>
            <a:r>
              <a:rPr lang="en-US" sz="2400" smtClean="0">
                <a:sym typeface="Symbol" pitchFamily="18" charset="2"/>
              </a:rPr>
              <a:t>W and </a:t>
            </a:r>
            <a:r>
              <a:rPr lang="en-US" sz="2400" smtClean="0"/>
              <a:t>U: W </a:t>
            </a:r>
            <a:r>
              <a:rPr lang="en-US" sz="2400" smtClean="0">
                <a:sym typeface="Symbol" pitchFamily="18" charset="2"/>
              </a:rPr>
              <a:t> Z. </a:t>
            </a:r>
            <a:r>
              <a:rPr lang="en-US" sz="2400" smtClean="0"/>
              <a:t> </a:t>
            </a:r>
          </a:p>
          <a:p>
            <a:pPr marL="609600" indent="-609600">
              <a:lnSpc>
                <a:spcPct val="80000"/>
              </a:lnSpc>
              <a:spcBef>
                <a:spcPts val="1800"/>
              </a:spcBef>
            </a:pPr>
            <a:r>
              <a:rPr lang="en-US" sz="2400" smtClean="0">
                <a:sym typeface="Symbol" pitchFamily="18" charset="2"/>
              </a:rPr>
              <a:t>Then the analogous statement for Proposition 36 in this situation would be:</a:t>
            </a:r>
          </a:p>
          <a:p>
            <a:pPr marL="609600" indent="-609600">
              <a:lnSpc>
                <a:spcPct val="80000"/>
              </a:lnSpc>
              <a:spcBef>
                <a:spcPts val="1800"/>
              </a:spcBef>
            </a:pPr>
            <a:r>
              <a:rPr lang="en-US" sz="2400" b="1" smtClean="0">
                <a:sym typeface="Symbol" pitchFamily="18" charset="2"/>
              </a:rPr>
              <a:t>Proposition 36 (b): </a:t>
            </a:r>
            <a:r>
              <a:rPr lang="en-US" sz="2400" smtClean="0"/>
              <a:t>Suppose that dim V = n, dim W = m, dim Z = k.  UT: V </a:t>
            </a:r>
            <a:r>
              <a:rPr lang="en-US" sz="2400" smtClean="0">
                <a:sym typeface="Symbol" pitchFamily="18" charset="2"/>
              </a:rPr>
              <a:t> Z would be a linear transformation from a space of dimension n to a space of dimension k, i.e. its matrix would be an nk matrix. Let , ,  be bases of V, W, Z, respectively. </a:t>
            </a:r>
          </a:p>
          <a:p>
            <a:pPr marL="609600" indent="-609600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sz="2400" smtClean="0">
                <a:sym typeface="Symbol" pitchFamily="18" charset="2"/>
              </a:rPr>
              <a:t>	Then: [UT]</a:t>
            </a:r>
            <a:r>
              <a:rPr lang="en-US" sz="2400" baseline="-25000" smtClean="0">
                <a:sym typeface="Symbol" pitchFamily="18" charset="2"/>
              </a:rPr>
              <a:t>  </a:t>
            </a:r>
            <a:r>
              <a:rPr lang="en-US" sz="2400" smtClean="0">
                <a:sym typeface="Symbol" pitchFamily="18" charset="2"/>
              </a:rPr>
              <a:t>= [U]</a:t>
            </a:r>
            <a:r>
              <a:rPr lang="en-US" sz="2400" baseline="-25000" smtClean="0">
                <a:sym typeface="Symbol" pitchFamily="18" charset="2"/>
              </a:rPr>
              <a:t></a:t>
            </a:r>
            <a:r>
              <a:rPr lang="en-US" sz="2400" smtClean="0">
                <a:sym typeface="Symbol" pitchFamily="18" charset="2"/>
              </a:rPr>
              <a:t> [T]</a:t>
            </a:r>
            <a:r>
              <a:rPr lang="en-US" sz="2400" baseline="-25000" smtClean="0">
                <a:sym typeface="Symbol" pitchFamily="18" charset="2"/>
              </a:rPr>
              <a:t></a:t>
            </a:r>
            <a:endParaRPr lang="en-US" sz="2400" smtClean="0"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spcBef>
                <a:spcPts val="1800"/>
              </a:spcBef>
            </a:pPr>
            <a:endParaRPr lang="en-US" sz="2400" b="1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smtClean="0"/>
              <a:t>       </a:t>
            </a:r>
          </a:p>
          <a:p>
            <a:pPr marL="609600" indent="-609600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 smtClean="0"/>
              <a:t>Invertibility of Linear Transformations - 1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b="1" smtClean="0"/>
              <a:t>Definition:</a:t>
            </a:r>
            <a:r>
              <a:rPr lang="en-US" smtClean="0"/>
              <a:t> Any function f from V into W is said to be </a:t>
            </a:r>
            <a:r>
              <a:rPr lang="en-US" b="1" smtClean="0"/>
              <a:t>invertible</a:t>
            </a:r>
            <a:r>
              <a:rPr lang="en-US" smtClean="0"/>
              <a:t> if there exists a function g from W into V such that gf is the identity function on V and fg is the identity function on W. </a:t>
            </a:r>
          </a:p>
          <a:p>
            <a:pPr marL="609600" indent="-609600">
              <a:lnSpc>
                <a:spcPct val="90000"/>
              </a:lnSpc>
            </a:pPr>
            <a:r>
              <a:rPr lang="en-US" b="1" smtClean="0"/>
              <a:t>Observation 1</a:t>
            </a:r>
            <a:r>
              <a:rPr lang="en-US" smtClean="0"/>
              <a:t>: In case f is invertible, then the function g is unique, and is called the inverse of f, denoted by f </a:t>
            </a:r>
            <a:r>
              <a:rPr lang="en-US" baseline="30000" smtClean="0">
                <a:sym typeface="Symbol" pitchFamily="18" charset="2"/>
              </a:rPr>
              <a:t>1</a:t>
            </a:r>
            <a:r>
              <a:rPr lang="en-US" smtClean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b="1" smtClean="0"/>
              <a:t>Observation 2</a:t>
            </a:r>
            <a:r>
              <a:rPr lang="en-US" smtClean="0"/>
              <a:t>: A function f is invertible if and only if f is </a:t>
            </a:r>
            <a:r>
              <a:rPr lang="en-US" i="1" smtClean="0"/>
              <a:t>injective </a:t>
            </a:r>
            <a:r>
              <a:rPr lang="en-US" smtClean="0"/>
              <a:t>(old terminology: 1:1 or one-to-one) and </a:t>
            </a:r>
            <a:r>
              <a:rPr lang="en-US" i="1" smtClean="0"/>
              <a:t>surjective</a:t>
            </a:r>
            <a:r>
              <a:rPr lang="en-US" smtClean="0"/>
              <a:t> (old terminology: onto, i.e. the range of f is all of W), i.e. </a:t>
            </a:r>
            <a:r>
              <a:rPr lang="en-US" b="1" i="1" smtClean="0"/>
              <a:t>bijective</a:t>
            </a:r>
            <a:r>
              <a:rPr lang="en-US" smtClean="0"/>
              <a:t>. </a:t>
            </a:r>
          </a:p>
          <a:p>
            <a:pPr marL="609600" indent="-609600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b="1" smtClean="0"/>
              <a:t>Invertibility of Linear Transformations - 2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smtClean="0"/>
              <a:t>Proposition 37:</a:t>
            </a:r>
            <a:r>
              <a:rPr lang="en-US" sz="2800" smtClean="0"/>
              <a:t> If T is an invertible linear transformation, its inverse function T </a:t>
            </a:r>
            <a:r>
              <a:rPr lang="en-US" sz="2800" baseline="30000" smtClean="0">
                <a:sym typeface="Symbol" pitchFamily="18" charset="2"/>
              </a:rPr>
              <a:t>1</a:t>
            </a:r>
            <a:r>
              <a:rPr lang="en-US" sz="2800" smtClean="0"/>
              <a:t> is also a linear transformation.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smtClean="0"/>
              <a:t>Definition:</a:t>
            </a:r>
            <a:r>
              <a:rPr lang="en-US" sz="2800" smtClean="0"/>
              <a:t> A linear transformation T from V into W is said to be </a:t>
            </a:r>
            <a:r>
              <a:rPr lang="en-US" sz="2800" b="1" smtClean="0"/>
              <a:t>non-singular </a:t>
            </a:r>
            <a:r>
              <a:rPr lang="en-US" sz="2800" smtClean="0"/>
              <a:t>if the null space of T is {</a:t>
            </a:r>
            <a:r>
              <a:rPr lang="en-US" sz="2800" b="1" smtClean="0"/>
              <a:t>0</a:t>
            </a:r>
            <a:r>
              <a:rPr lang="en-US" sz="2800" smtClean="0"/>
              <a:t>}, i.e. T</a:t>
            </a:r>
            <a:r>
              <a:rPr lang="en-US" sz="2800" b="1" smtClean="0"/>
              <a:t>v</a:t>
            </a:r>
            <a:r>
              <a:rPr lang="en-US" sz="2800" smtClean="0"/>
              <a:t> = </a:t>
            </a:r>
            <a:r>
              <a:rPr lang="en-US" sz="2800" b="1" smtClean="0"/>
              <a:t>0 </a:t>
            </a:r>
            <a:r>
              <a:rPr lang="en-US" sz="2800" smtClean="0"/>
              <a:t>implies </a:t>
            </a:r>
            <a:r>
              <a:rPr lang="en-US" sz="2800" b="1" smtClean="0"/>
              <a:t>v</a:t>
            </a:r>
            <a:r>
              <a:rPr lang="en-US" sz="2800" smtClean="0"/>
              <a:t> = </a:t>
            </a:r>
            <a:r>
              <a:rPr lang="en-US" sz="2800" b="1" smtClean="0"/>
              <a:t>0</a:t>
            </a:r>
            <a:r>
              <a:rPr lang="en-US" sz="2800" smtClean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Remark: This is equivalent to saying that T is injective (we had already noted this when we initially defined the null space or kernel).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smtClean="0"/>
              <a:t>Proposition 38:</a:t>
            </a:r>
            <a:r>
              <a:rPr lang="en-US" sz="2800" smtClean="0"/>
              <a:t> Let T be a linear transformation from V into W. Then T is non-singular if and only if T carries every linearly independent subset of V into a linearly independent subset of W.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Proof: </a:t>
            </a:r>
            <a:r>
              <a:rPr lang="en-US" sz="2800" i="1" smtClean="0"/>
              <a:t>Left as an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 smtClean="0"/>
              <a:t>Invertibility of Linear Transformations - 3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609600" indent="-609600"/>
            <a:r>
              <a:rPr lang="en-US" b="1" smtClean="0"/>
              <a:t>Proposition 39:</a:t>
            </a:r>
            <a:r>
              <a:rPr lang="en-US" smtClean="0"/>
              <a:t> Let V and W be finite-dimensional spaces </a:t>
            </a:r>
            <a:r>
              <a:rPr lang="en-US" i="1" smtClean="0"/>
              <a:t>with dim V = dim W</a:t>
            </a:r>
            <a:r>
              <a:rPr lang="en-US" smtClean="0"/>
              <a:t>. Let T be a linear transformation from V into W. Then the following are equivalent:</a:t>
            </a:r>
          </a:p>
          <a:p>
            <a:pPr marL="609600" indent="-609600">
              <a:buFontTx/>
              <a:buAutoNum type="alphaLcPeriod"/>
            </a:pPr>
            <a:r>
              <a:rPr lang="en-US" smtClean="0"/>
              <a:t>T is invertible</a:t>
            </a:r>
          </a:p>
          <a:p>
            <a:pPr marL="609600" indent="-609600">
              <a:buFontTx/>
              <a:buAutoNum type="alphaLcPeriod"/>
            </a:pPr>
            <a:r>
              <a:rPr lang="en-US" smtClean="0"/>
              <a:t>T is non-singular</a:t>
            </a:r>
          </a:p>
          <a:p>
            <a:pPr marL="609600" indent="-609600">
              <a:buFontTx/>
              <a:buAutoNum type="alphaLcPeriod"/>
            </a:pPr>
            <a:r>
              <a:rPr lang="en-US" smtClean="0"/>
              <a:t>T is surjective, i.e. the range of T is W</a:t>
            </a:r>
          </a:p>
          <a:p>
            <a:pPr marL="609600" indent="-609600">
              <a:buFontTx/>
              <a:buAutoNum type="alphaLcPeriod"/>
            </a:pPr>
            <a:r>
              <a:rPr lang="en-US" smtClean="0"/>
              <a:t>T carries every basis of V into a basis of W</a:t>
            </a:r>
          </a:p>
          <a:p>
            <a:pPr marL="609600" indent="-609600"/>
            <a:r>
              <a:rPr lang="en-US" i="1" smtClean="0"/>
              <a:t>Proof is left as an exercise.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b="1" smtClean="0"/>
              <a:t>Invertibility of Linear Transformations - 4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smtClean="0"/>
              <a:t>Remark: The essential point in the above Proposition 39 is that for finite-dimensional spaces </a:t>
            </a:r>
            <a:r>
              <a:rPr lang="en-US" sz="2800" b="1" smtClean="0"/>
              <a:t>with equal dimension</a:t>
            </a:r>
            <a:r>
              <a:rPr lang="en-US" sz="2800" smtClean="0"/>
              <a:t>, if the linear transformation is non-singular (i.e. injective) then it must be surjective, and if it is surjective, then it must be injective. However, this holds only for </a:t>
            </a:r>
            <a:r>
              <a:rPr lang="en-US" sz="2800" i="1" smtClean="0"/>
              <a:t>finite-dimensional</a:t>
            </a:r>
            <a:r>
              <a:rPr lang="en-US" sz="2800" smtClean="0"/>
              <a:t> spaces.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For infinite-dimensional spaces V, it is possible to find a linear operator T: V </a:t>
            </a:r>
            <a:r>
              <a:rPr lang="en-US" sz="2800" smtClean="0">
                <a:sym typeface="Symbol" pitchFamily="18" charset="2"/>
              </a:rPr>
              <a:t> V which is surjective but not injective. Similarly, it is possible to find </a:t>
            </a:r>
            <a:r>
              <a:rPr lang="en-US" sz="2800" smtClean="0"/>
              <a:t>a linear operator T: V </a:t>
            </a:r>
            <a:r>
              <a:rPr lang="en-US" sz="2800" smtClean="0">
                <a:sym typeface="Symbol" pitchFamily="18" charset="2"/>
              </a:rPr>
              <a:t> V which is injective but not surjective. (</a:t>
            </a:r>
            <a:r>
              <a:rPr lang="en-US" sz="2800" i="1" smtClean="0">
                <a:sym typeface="Symbol" pitchFamily="18" charset="2"/>
              </a:rPr>
              <a:t>Left as an exercise.</a:t>
            </a:r>
            <a:r>
              <a:rPr lang="en-US" sz="2800" smtClean="0">
                <a:sym typeface="Symbol" pitchFamily="18" charset="2"/>
              </a:rPr>
              <a:t>)</a:t>
            </a:r>
            <a:endParaRPr lang="en-US" sz="28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953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Another Fundamental Isomorphism – 1 &amp; 2 </vt:lpstr>
      <vt:lpstr>Another Fundamental Isomorphism - 3 </vt:lpstr>
      <vt:lpstr>GENERALIZATION of PROPOSITION 36  </vt:lpstr>
      <vt:lpstr>Invertibility of Linear Transformations - 1</vt:lpstr>
      <vt:lpstr>Invertibility of Linear Transformations - 2</vt:lpstr>
      <vt:lpstr>Invertibility of Linear Transformations - 3</vt:lpstr>
      <vt:lpstr>Invertibility of Linear Transformations - 4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348</cp:revision>
  <dcterms:created xsi:type="dcterms:W3CDTF">2001-08-16T03:34:40Z</dcterms:created>
  <dcterms:modified xsi:type="dcterms:W3CDTF">2016-10-27T00:24:11Z</dcterms:modified>
</cp:coreProperties>
</file>