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handoutMasterIdLst>
    <p:handoutMasterId r:id="rId9"/>
  </p:handoutMasterIdLst>
  <p:sldIdLst>
    <p:sldId id="448" r:id="rId2"/>
    <p:sldId id="449" r:id="rId3"/>
    <p:sldId id="450" r:id="rId4"/>
    <p:sldId id="451" r:id="rId5"/>
    <p:sldId id="453" r:id="rId6"/>
    <p:sldId id="454" r:id="rId7"/>
    <p:sldId id="452" r:id="rId8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96" d="100"/>
          <a:sy n="96" d="100"/>
        </p:scale>
        <p:origin x="-1637" y="-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fld id="{2D43F910-C84A-4EA1-B002-94EB4C270A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8928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0C2A75-219E-4F7F-B477-964E3EED00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F22E8C-94BE-42DB-9F7E-9348473541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EF52AC-59A4-4F4E-8E5C-83809BC9CB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07AFEC-273C-4C9A-BBF7-9CB8654009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09D138-E74D-41CC-AB75-8E2D9A0D9B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763962-E58F-4039-834E-DF2F6BDC1B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9FD110-AD28-4D51-8311-B2ED631FD2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DE3FBB-A347-4EF3-B633-9724B3BFDB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1F04CC-5CD6-46CD-BDDC-F0D67C6C74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F733D9-CF36-4E90-91A9-301204168F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C982CD-55C6-4720-90B7-ECDB538F71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cs typeface="+mn-cs"/>
              </a:defRPr>
            </a:lvl1pPr>
          </a:lstStyle>
          <a:p>
            <a:pPr>
              <a:defRPr/>
            </a:pPr>
            <a:fld id="{886A4022-2AA6-41CC-9CF0-41314F6DC3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1066800"/>
          </a:xfrm>
        </p:spPr>
        <p:txBody>
          <a:bodyPr/>
          <a:lstStyle/>
          <a:p>
            <a:r>
              <a:rPr lang="en-US" sz="3200" b="1"/>
              <a:t> </a:t>
            </a:r>
            <a:r>
              <a:rPr lang="en-US" sz="3600" b="1"/>
              <a:t>Eigenvectors and Eigenvalues - 1</a:t>
            </a:r>
          </a:p>
        </p:txBody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905000"/>
            <a:ext cx="7620000" cy="4495800"/>
          </a:xfrm>
        </p:spPr>
        <p:txBody>
          <a:bodyPr/>
          <a:lstStyle/>
          <a:p>
            <a:pPr marL="609600" indent="-609600"/>
            <a:r>
              <a:rPr lang="en-US" sz="2800" b="1" dirty="0"/>
              <a:t>Definition: </a:t>
            </a:r>
            <a:r>
              <a:rPr lang="en-US" sz="2800" dirty="0"/>
              <a:t>An </a:t>
            </a:r>
            <a:r>
              <a:rPr lang="en-US" sz="2800" b="1" dirty="0"/>
              <a:t>eigenvector</a:t>
            </a:r>
            <a:r>
              <a:rPr lang="en-US" sz="2800" dirty="0"/>
              <a:t> of an</a:t>
            </a:r>
            <a:r>
              <a:rPr lang="en-US" sz="2800" b="1" dirty="0"/>
              <a:t> </a:t>
            </a:r>
            <a:r>
              <a:rPr lang="en-US" sz="2800" dirty="0" err="1"/>
              <a:t>n</a:t>
            </a:r>
            <a:r>
              <a:rPr lang="en-US" sz="2800" dirty="0" err="1">
                <a:sym typeface="Symbol" pitchFamily="18" charset="2"/>
              </a:rPr>
              <a:t>n</a:t>
            </a:r>
            <a:r>
              <a:rPr lang="en-US" sz="2800" dirty="0">
                <a:sym typeface="Symbol" pitchFamily="18" charset="2"/>
              </a:rPr>
              <a:t> matrix A is a </a:t>
            </a:r>
            <a:r>
              <a:rPr lang="en-US" sz="2800" b="1" u="sng" dirty="0">
                <a:sym typeface="Symbol" pitchFamily="18" charset="2"/>
              </a:rPr>
              <a:t>non-zero</a:t>
            </a:r>
            <a:r>
              <a:rPr lang="en-US" sz="2800" dirty="0">
                <a:sym typeface="Symbol" pitchFamily="18" charset="2"/>
              </a:rPr>
              <a:t> vector </a:t>
            </a:r>
            <a:r>
              <a:rPr lang="en-US" sz="2800" b="1" dirty="0">
                <a:sym typeface="Symbol" pitchFamily="18" charset="2"/>
              </a:rPr>
              <a:t>x</a:t>
            </a:r>
            <a:r>
              <a:rPr lang="en-US" sz="2800" dirty="0">
                <a:sym typeface="Symbol" pitchFamily="18" charset="2"/>
              </a:rPr>
              <a:t> such that A</a:t>
            </a:r>
            <a:r>
              <a:rPr lang="en-US" sz="2800" b="1" dirty="0">
                <a:sym typeface="Symbol" pitchFamily="18" charset="2"/>
              </a:rPr>
              <a:t>x</a:t>
            </a:r>
            <a:r>
              <a:rPr lang="en-US" sz="2800" dirty="0">
                <a:sym typeface="Symbol" pitchFamily="18" charset="2"/>
              </a:rPr>
              <a:t> = </a:t>
            </a:r>
            <a:r>
              <a:rPr lang="en-US" sz="2800" b="1" dirty="0">
                <a:sym typeface="Symbol" pitchFamily="18" charset="2"/>
              </a:rPr>
              <a:t>x</a:t>
            </a:r>
            <a:r>
              <a:rPr lang="en-US" sz="2800" dirty="0">
                <a:sym typeface="Symbol" pitchFamily="18" charset="2"/>
              </a:rPr>
              <a:t> for some scalar . A scalar  is called an </a:t>
            </a:r>
            <a:r>
              <a:rPr lang="en-US" sz="2800" b="1" dirty="0" err="1">
                <a:sym typeface="Symbol" pitchFamily="18" charset="2"/>
              </a:rPr>
              <a:t>eigenvalue</a:t>
            </a:r>
            <a:r>
              <a:rPr lang="en-US" sz="2800" dirty="0">
                <a:sym typeface="Symbol" pitchFamily="18" charset="2"/>
              </a:rPr>
              <a:t> of A if there is a non-trivial solution of A</a:t>
            </a:r>
            <a:r>
              <a:rPr lang="en-US" sz="2800" b="1" dirty="0">
                <a:sym typeface="Symbol" pitchFamily="18" charset="2"/>
              </a:rPr>
              <a:t>x</a:t>
            </a:r>
            <a:r>
              <a:rPr lang="en-US" sz="2800" dirty="0">
                <a:sym typeface="Symbol" pitchFamily="18" charset="2"/>
              </a:rPr>
              <a:t> = </a:t>
            </a:r>
            <a:r>
              <a:rPr lang="en-US" sz="2800" b="1" dirty="0">
                <a:sym typeface="Symbol" pitchFamily="18" charset="2"/>
              </a:rPr>
              <a:t>x</a:t>
            </a:r>
            <a:r>
              <a:rPr lang="en-US" sz="2800" dirty="0">
                <a:sym typeface="Symbol" pitchFamily="18" charset="2"/>
              </a:rPr>
              <a:t>; such a vector </a:t>
            </a:r>
            <a:r>
              <a:rPr lang="en-US" sz="2800" b="1" dirty="0">
                <a:sym typeface="Symbol" pitchFamily="18" charset="2"/>
              </a:rPr>
              <a:t>x</a:t>
            </a:r>
            <a:r>
              <a:rPr lang="en-US" sz="2800" dirty="0">
                <a:sym typeface="Symbol" pitchFamily="18" charset="2"/>
              </a:rPr>
              <a:t> is called an </a:t>
            </a:r>
            <a:r>
              <a:rPr lang="en-US" sz="2800" b="1" dirty="0">
                <a:sym typeface="Symbol" pitchFamily="18" charset="2"/>
              </a:rPr>
              <a:t>eigenvector corresponding</a:t>
            </a:r>
            <a:r>
              <a:rPr lang="en-US" sz="2800" dirty="0">
                <a:sym typeface="Symbol" pitchFamily="18" charset="2"/>
              </a:rPr>
              <a:t> to . </a:t>
            </a:r>
          </a:p>
          <a:p>
            <a:pPr marL="609600" indent="-609600"/>
            <a:r>
              <a:rPr lang="en-US" sz="2800" dirty="0" err="1">
                <a:sym typeface="Symbol" pitchFamily="18" charset="2"/>
              </a:rPr>
              <a:t>Eigenvalues</a:t>
            </a:r>
            <a:r>
              <a:rPr lang="en-US" sz="2800" dirty="0">
                <a:sym typeface="Symbol" pitchFamily="18" charset="2"/>
              </a:rPr>
              <a:t> are sometimes also called </a:t>
            </a:r>
            <a:r>
              <a:rPr lang="en-US" sz="2800" i="1" dirty="0">
                <a:sym typeface="Symbol" pitchFamily="18" charset="2"/>
              </a:rPr>
              <a:t>characteristic values</a:t>
            </a:r>
            <a:r>
              <a:rPr lang="en-US" sz="2800" dirty="0">
                <a:sym typeface="Symbol" pitchFamily="18" charset="2"/>
              </a:rPr>
              <a:t> or </a:t>
            </a:r>
            <a:r>
              <a:rPr lang="en-US" sz="2800" i="1" dirty="0">
                <a:sym typeface="Symbol" pitchFamily="18" charset="2"/>
              </a:rPr>
              <a:t>latent roots</a:t>
            </a:r>
            <a:r>
              <a:rPr lang="en-US" sz="2800" dirty="0">
                <a:sym typeface="Symbol" pitchFamily="18" charset="2"/>
              </a:rPr>
              <a:t>. Eigenvectors are sometimes also called </a:t>
            </a:r>
            <a:r>
              <a:rPr lang="en-US" sz="2800" i="1" dirty="0">
                <a:sym typeface="Symbol" pitchFamily="18" charset="2"/>
              </a:rPr>
              <a:t>characteristic vectors</a:t>
            </a:r>
            <a:r>
              <a:rPr lang="en-US" sz="2800" dirty="0">
                <a:sym typeface="Symbol" pitchFamily="18" charset="2"/>
              </a:rPr>
              <a:t>. </a:t>
            </a:r>
            <a:endParaRPr lang="en-US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86800" cy="685800"/>
          </a:xfrm>
        </p:spPr>
        <p:txBody>
          <a:bodyPr/>
          <a:lstStyle/>
          <a:p>
            <a:r>
              <a:rPr lang="en-US" sz="3200" b="1"/>
              <a:t> </a:t>
            </a:r>
            <a:r>
              <a:rPr lang="en-US" sz="3600" b="1"/>
              <a:t>Eigenvectors and Eigenvalues - 2</a:t>
            </a:r>
          </a:p>
        </p:txBody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838200"/>
            <a:ext cx="9144000" cy="6019800"/>
          </a:xfrm>
        </p:spPr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en-US" sz="2800" b="1" dirty="0" smtClean="0"/>
              <a:t>Remark 1:</a:t>
            </a:r>
            <a:r>
              <a:rPr lang="en-US" sz="2800" dirty="0" smtClean="0"/>
              <a:t> </a:t>
            </a:r>
            <a:r>
              <a:rPr lang="en-US" sz="2800" dirty="0"/>
              <a:t>The zero vector is </a:t>
            </a:r>
            <a:r>
              <a:rPr lang="en-US" sz="2800" b="1" dirty="0"/>
              <a:t>not considered as an eigenvector </a:t>
            </a:r>
            <a:r>
              <a:rPr lang="en-US" sz="2800" dirty="0"/>
              <a:t>since A</a:t>
            </a:r>
            <a:r>
              <a:rPr lang="en-US" sz="2800" b="1" dirty="0"/>
              <a:t>0</a:t>
            </a:r>
            <a:r>
              <a:rPr lang="en-US" sz="2800" dirty="0">
                <a:sym typeface="Symbol" pitchFamily="18" charset="2"/>
              </a:rPr>
              <a:t> = </a:t>
            </a:r>
            <a:r>
              <a:rPr lang="en-US" sz="2800" b="1" dirty="0">
                <a:sym typeface="Symbol" pitchFamily="18" charset="2"/>
              </a:rPr>
              <a:t>0</a:t>
            </a:r>
            <a:r>
              <a:rPr lang="en-US" sz="2800" dirty="0">
                <a:sym typeface="Symbol" pitchFamily="18" charset="2"/>
              </a:rPr>
              <a:t> for all matrices A and all scalars . </a:t>
            </a:r>
          </a:p>
          <a:p>
            <a:pPr marL="609600" indent="-609600">
              <a:lnSpc>
                <a:spcPct val="90000"/>
              </a:lnSpc>
            </a:pPr>
            <a:r>
              <a:rPr lang="en-US" sz="2800" b="1" dirty="0">
                <a:sym typeface="Symbol" pitchFamily="18" charset="2"/>
              </a:rPr>
              <a:t>Remark </a:t>
            </a:r>
            <a:r>
              <a:rPr lang="en-US" sz="2800" b="1" dirty="0" smtClean="0">
                <a:sym typeface="Symbol" pitchFamily="18" charset="2"/>
              </a:rPr>
              <a:t>2:</a:t>
            </a:r>
            <a:r>
              <a:rPr lang="en-US" sz="2800" dirty="0" smtClean="0">
                <a:sym typeface="Symbol" pitchFamily="18" charset="2"/>
              </a:rPr>
              <a:t> </a:t>
            </a:r>
            <a:r>
              <a:rPr lang="en-US" sz="2800" dirty="0">
                <a:sym typeface="Symbol" pitchFamily="18" charset="2"/>
              </a:rPr>
              <a:t>However, 0 is allowed to be an </a:t>
            </a:r>
            <a:r>
              <a:rPr lang="en-US" sz="2800" i="1" dirty="0" err="1">
                <a:sym typeface="Symbol" pitchFamily="18" charset="2"/>
              </a:rPr>
              <a:t>eigenvalue</a:t>
            </a:r>
            <a:r>
              <a:rPr lang="en-US" sz="2800" dirty="0">
                <a:sym typeface="Symbol" pitchFamily="18" charset="2"/>
              </a:rPr>
              <a:t> for a matrix A. </a:t>
            </a:r>
          </a:p>
          <a:p>
            <a:pPr marL="609600" indent="-609600">
              <a:lnSpc>
                <a:spcPct val="90000"/>
              </a:lnSpc>
            </a:pPr>
            <a:r>
              <a:rPr lang="en-US" sz="2800" dirty="0">
                <a:sym typeface="Symbol" pitchFamily="18" charset="2"/>
              </a:rPr>
              <a:t>In that case, the equation A</a:t>
            </a:r>
            <a:r>
              <a:rPr lang="en-US" sz="2800" b="1" dirty="0">
                <a:sym typeface="Symbol" pitchFamily="18" charset="2"/>
              </a:rPr>
              <a:t>x</a:t>
            </a:r>
            <a:r>
              <a:rPr lang="en-US" sz="2800" dirty="0">
                <a:sym typeface="Symbol" pitchFamily="18" charset="2"/>
              </a:rPr>
              <a:t> = 0</a:t>
            </a:r>
            <a:r>
              <a:rPr lang="en-US" sz="2800" b="1" dirty="0">
                <a:sym typeface="Symbol" pitchFamily="18" charset="2"/>
              </a:rPr>
              <a:t>x</a:t>
            </a:r>
            <a:r>
              <a:rPr lang="en-US" sz="2800" dirty="0">
                <a:sym typeface="Symbol" pitchFamily="18" charset="2"/>
              </a:rPr>
              <a:t> has a non-trivial solution. In other words, the equation A</a:t>
            </a:r>
            <a:r>
              <a:rPr lang="en-US" sz="2800" b="1" dirty="0">
                <a:sym typeface="Symbol" pitchFamily="18" charset="2"/>
              </a:rPr>
              <a:t>x</a:t>
            </a:r>
            <a:r>
              <a:rPr lang="en-US" sz="2800" dirty="0">
                <a:sym typeface="Symbol" pitchFamily="18" charset="2"/>
              </a:rPr>
              <a:t> = </a:t>
            </a:r>
            <a:r>
              <a:rPr lang="en-US" sz="2800" b="1" dirty="0">
                <a:sym typeface="Symbol" pitchFamily="18" charset="2"/>
              </a:rPr>
              <a:t>0</a:t>
            </a:r>
            <a:r>
              <a:rPr lang="en-US" sz="2800" dirty="0">
                <a:sym typeface="Symbol" pitchFamily="18" charset="2"/>
              </a:rPr>
              <a:t> has a non-trivial solution. But A</a:t>
            </a:r>
            <a:r>
              <a:rPr lang="en-US" sz="2800" b="1" dirty="0">
                <a:sym typeface="Symbol" pitchFamily="18" charset="2"/>
              </a:rPr>
              <a:t>x</a:t>
            </a:r>
            <a:r>
              <a:rPr lang="en-US" sz="2800" dirty="0">
                <a:sym typeface="Symbol" pitchFamily="18" charset="2"/>
              </a:rPr>
              <a:t> = </a:t>
            </a:r>
            <a:r>
              <a:rPr lang="en-US" sz="2800" b="1" dirty="0">
                <a:sym typeface="Symbol" pitchFamily="18" charset="2"/>
              </a:rPr>
              <a:t>0</a:t>
            </a:r>
            <a:r>
              <a:rPr lang="en-US" sz="2800" dirty="0">
                <a:sym typeface="Symbol" pitchFamily="18" charset="2"/>
              </a:rPr>
              <a:t> has a non-trivial solution if and only if A is not invertible. </a:t>
            </a:r>
            <a:r>
              <a:rPr lang="en-US" sz="2800" i="1" dirty="0">
                <a:sym typeface="Symbol" pitchFamily="18" charset="2"/>
              </a:rPr>
              <a:t>Therefore, an </a:t>
            </a:r>
            <a:r>
              <a:rPr lang="en-US" sz="2800" i="1" dirty="0" err="1"/>
              <a:t>n</a:t>
            </a:r>
            <a:r>
              <a:rPr lang="en-US" sz="2800" i="1" dirty="0" err="1">
                <a:sym typeface="Symbol" pitchFamily="18" charset="2"/>
              </a:rPr>
              <a:t>n</a:t>
            </a:r>
            <a:r>
              <a:rPr lang="en-US" sz="2800" i="1" dirty="0">
                <a:sym typeface="Symbol" pitchFamily="18" charset="2"/>
              </a:rPr>
              <a:t> matrix A is invertible if and only if 0 is </a:t>
            </a:r>
            <a:r>
              <a:rPr lang="en-US" sz="2800" b="1" i="1" u="sng" dirty="0">
                <a:sym typeface="Symbol" pitchFamily="18" charset="2"/>
              </a:rPr>
              <a:t>not</a:t>
            </a:r>
            <a:r>
              <a:rPr lang="en-US" sz="2800" i="1" dirty="0">
                <a:sym typeface="Symbol" pitchFamily="18" charset="2"/>
              </a:rPr>
              <a:t> an </a:t>
            </a:r>
            <a:r>
              <a:rPr lang="en-US" sz="2800" i="1" dirty="0" err="1">
                <a:sym typeface="Symbol" pitchFamily="18" charset="2"/>
              </a:rPr>
              <a:t>eigenvalue</a:t>
            </a:r>
            <a:r>
              <a:rPr lang="en-US" sz="2800" i="1" dirty="0">
                <a:sym typeface="Symbol" pitchFamily="18" charset="2"/>
              </a:rPr>
              <a:t> of A</a:t>
            </a:r>
            <a:r>
              <a:rPr lang="en-US" sz="2800" dirty="0">
                <a:sym typeface="Symbol" pitchFamily="18" charset="2"/>
              </a:rPr>
              <a:t>. </a:t>
            </a:r>
            <a:endParaRPr lang="en-US" sz="2800" dirty="0" smtClean="0">
              <a:sym typeface="Symbol" pitchFamily="18" charset="2"/>
            </a:endParaRPr>
          </a:p>
          <a:p>
            <a:pPr marL="609600" indent="-609600">
              <a:lnSpc>
                <a:spcPct val="90000"/>
              </a:lnSpc>
              <a:spcBef>
                <a:spcPts val="1800"/>
              </a:spcBef>
            </a:pPr>
            <a:r>
              <a:rPr lang="en-US" sz="2800" b="1" dirty="0" smtClean="0">
                <a:sym typeface="Symbol" pitchFamily="18" charset="2"/>
              </a:rPr>
              <a:t>Thus, we have obtained another condition to add to VIT !!</a:t>
            </a:r>
          </a:p>
          <a:p>
            <a:pPr marL="609600" indent="-609600">
              <a:lnSpc>
                <a:spcPct val="90000"/>
              </a:lnSpc>
              <a:buNone/>
            </a:pPr>
            <a:endParaRPr lang="en-US" sz="2800" dirty="0">
              <a:sym typeface="Symbol" pitchFamily="18" charset="2"/>
            </a:endParaRPr>
          </a:p>
          <a:p>
            <a:pPr marL="609600" indent="-609600">
              <a:lnSpc>
                <a:spcPct val="90000"/>
              </a:lnSpc>
            </a:pPr>
            <a:endParaRPr lang="en-US" sz="2800" dirty="0"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86800" cy="1066800"/>
          </a:xfrm>
        </p:spPr>
        <p:txBody>
          <a:bodyPr/>
          <a:lstStyle/>
          <a:p>
            <a:r>
              <a:rPr lang="en-US" sz="3200" b="1" dirty="0"/>
              <a:t> </a:t>
            </a:r>
            <a:r>
              <a:rPr lang="en-US" sz="3600" b="1" dirty="0"/>
              <a:t>Eigenvectors and </a:t>
            </a:r>
            <a:r>
              <a:rPr lang="en-US" sz="3600" b="1" dirty="0" err="1"/>
              <a:t>Eigenvalues</a:t>
            </a:r>
            <a:r>
              <a:rPr lang="en-US" sz="3600" b="1" dirty="0"/>
              <a:t> - 3</a:t>
            </a:r>
          </a:p>
        </p:txBody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4400"/>
            <a:ext cx="9144000" cy="5943600"/>
          </a:xfrm>
        </p:spPr>
        <p:txBody>
          <a:bodyPr/>
          <a:lstStyle/>
          <a:p>
            <a:pPr marL="609600" indent="-609600"/>
            <a:r>
              <a:rPr lang="en-US" sz="2800" b="1" dirty="0">
                <a:sym typeface="Symbol" pitchFamily="18" charset="2"/>
              </a:rPr>
              <a:t>Remark </a:t>
            </a:r>
            <a:r>
              <a:rPr lang="en-US" sz="2800" b="1" dirty="0" smtClean="0">
                <a:sym typeface="Symbol" pitchFamily="18" charset="2"/>
              </a:rPr>
              <a:t>3</a:t>
            </a:r>
            <a:r>
              <a:rPr lang="en-US" sz="2800" dirty="0" smtClean="0">
                <a:sym typeface="Symbol" pitchFamily="18" charset="2"/>
              </a:rPr>
              <a:t>: </a:t>
            </a:r>
            <a:r>
              <a:rPr lang="en-US" sz="2800" dirty="0">
                <a:sym typeface="Symbol" pitchFamily="18" charset="2"/>
              </a:rPr>
              <a:t>An eigenvector is not unique, since all scalar multiples of an eigenvector are also eigenvectors. </a:t>
            </a:r>
            <a:r>
              <a:rPr lang="en-US" sz="2800" dirty="0" smtClean="0">
                <a:sym typeface="Symbol" pitchFamily="18" charset="2"/>
              </a:rPr>
              <a:t>Actually, the set of all </a:t>
            </a:r>
            <a:r>
              <a:rPr lang="en-US" sz="2800" dirty="0">
                <a:sym typeface="Symbol" pitchFamily="18" charset="2"/>
              </a:rPr>
              <a:t>eigenvectors corresponding to a particular </a:t>
            </a:r>
            <a:r>
              <a:rPr lang="en-US" sz="2800" dirty="0" err="1">
                <a:sym typeface="Symbol" pitchFamily="18" charset="2"/>
              </a:rPr>
              <a:t>eigenvalue</a:t>
            </a:r>
            <a:r>
              <a:rPr lang="en-US" sz="2800" dirty="0">
                <a:sym typeface="Symbol" pitchFamily="18" charset="2"/>
              </a:rPr>
              <a:t> together with the zero vector </a:t>
            </a:r>
            <a:r>
              <a:rPr lang="en-US" sz="2800" dirty="0" smtClean="0">
                <a:sym typeface="Symbol" pitchFamily="18" charset="2"/>
              </a:rPr>
              <a:t>forms </a:t>
            </a:r>
            <a:r>
              <a:rPr lang="en-US" sz="2800" dirty="0">
                <a:sym typeface="Symbol" pitchFamily="18" charset="2"/>
              </a:rPr>
              <a:t>a subspace of </a:t>
            </a:r>
            <a:r>
              <a:rPr lang="en-US" sz="2800" dirty="0" smtClean="0">
                <a:sym typeface="Symbol" pitchFamily="18" charset="2"/>
              </a:rPr>
              <a:t> V = F</a:t>
            </a:r>
            <a:r>
              <a:rPr lang="en-US" sz="2800" baseline="30000" dirty="0" smtClean="0">
                <a:sym typeface="Symbol" pitchFamily="18" charset="2"/>
              </a:rPr>
              <a:t>n </a:t>
            </a:r>
            <a:r>
              <a:rPr lang="en-US" sz="2800" dirty="0" smtClean="0">
                <a:sym typeface="Symbol" pitchFamily="18" charset="2"/>
              </a:rPr>
              <a:t>for some n, More formally: </a:t>
            </a:r>
          </a:p>
          <a:p>
            <a:pPr marL="609600" indent="-609600"/>
            <a:r>
              <a:rPr lang="en-US" sz="2800" dirty="0" smtClean="0">
                <a:sym typeface="Symbol" pitchFamily="18" charset="2"/>
              </a:rPr>
              <a:t>Put X = {</a:t>
            </a:r>
            <a:r>
              <a:rPr lang="en-US" sz="2800" b="1" dirty="0" smtClean="0">
                <a:sym typeface="Symbol" pitchFamily="18" charset="2"/>
              </a:rPr>
              <a:t>v</a:t>
            </a:r>
            <a:r>
              <a:rPr lang="en-US" sz="2800" dirty="0" smtClean="0">
                <a:sym typeface="Symbol"/>
              </a:rPr>
              <a:t> V</a:t>
            </a:r>
            <a:r>
              <a:rPr lang="en-US" sz="2800" dirty="0" smtClean="0">
                <a:sym typeface="Symbol" pitchFamily="18" charset="2"/>
              </a:rPr>
              <a:t>: </a:t>
            </a:r>
            <a:r>
              <a:rPr lang="en-US" sz="2800" b="1" dirty="0" smtClean="0">
                <a:sym typeface="Symbol" pitchFamily="18" charset="2"/>
              </a:rPr>
              <a:t>v </a:t>
            </a:r>
            <a:r>
              <a:rPr lang="en-US" sz="2800" dirty="0" smtClean="0">
                <a:sym typeface="Symbol" pitchFamily="18" charset="2"/>
              </a:rPr>
              <a:t>is an eigenvector for </a:t>
            </a:r>
            <a:r>
              <a:rPr lang="en-US" sz="2800" dirty="0" smtClean="0">
                <a:sym typeface="Symbol"/>
              </a:rPr>
              <a:t>}  {</a:t>
            </a:r>
            <a:r>
              <a:rPr lang="en-US" sz="2800" b="1" dirty="0" smtClean="0">
                <a:sym typeface="Symbol"/>
              </a:rPr>
              <a:t>0</a:t>
            </a:r>
            <a:r>
              <a:rPr lang="en-US" sz="2800" dirty="0" smtClean="0">
                <a:sym typeface="Symbol"/>
              </a:rPr>
              <a:t>}</a:t>
            </a:r>
          </a:p>
          <a:p>
            <a:pPr marL="609600" indent="-609600">
              <a:buNone/>
            </a:pPr>
            <a:r>
              <a:rPr lang="en-US" sz="2800" dirty="0" smtClean="0">
                <a:sym typeface="Symbol"/>
              </a:rPr>
              <a:t>			= {</a:t>
            </a:r>
            <a:r>
              <a:rPr lang="en-US" sz="2800" b="1" dirty="0" smtClean="0">
                <a:sym typeface="Symbol" pitchFamily="18" charset="2"/>
              </a:rPr>
              <a:t>v </a:t>
            </a:r>
            <a:r>
              <a:rPr lang="en-US" sz="2800" dirty="0" smtClean="0">
                <a:sym typeface="Symbol"/>
              </a:rPr>
              <a:t>: A</a:t>
            </a:r>
            <a:r>
              <a:rPr lang="en-US" sz="2800" b="1" dirty="0" smtClean="0">
                <a:sym typeface="Symbol" pitchFamily="18" charset="2"/>
              </a:rPr>
              <a:t>v</a:t>
            </a:r>
            <a:r>
              <a:rPr lang="en-US" sz="2800" dirty="0" smtClean="0">
                <a:sym typeface="Symbol"/>
              </a:rPr>
              <a:t> = </a:t>
            </a:r>
            <a:r>
              <a:rPr lang="en-US" sz="2800" b="1" dirty="0" smtClean="0">
                <a:sym typeface="Symbol" pitchFamily="18" charset="2"/>
              </a:rPr>
              <a:t>v</a:t>
            </a:r>
            <a:r>
              <a:rPr lang="en-US" sz="2800" dirty="0" smtClean="0">
                <a:sym typeface="Symbol"/>
              </a:rPr>
              <a:t>}.</a:t>
            </a:r>
          </a:p>
          <a:p>
            <a:pPr marL="609600" indent="-609600">
              <a:buNone/>
            </a:pPr>
            <a:r>
              <a:rPr lang="en-US" sz="2800" dirty="0" smtClean="0">
                <a:sym typeface="Symbol"/>
              </a:rPr>
              <a:t>	Then X is a subspace of V, </a:t>
            </a:r>
            <a:r>
              <a:rPr lang="en-US" sz="2800" dirty="0" smtClean="0">
                <a:sym typeface="Symbol" pitchFamily="18" charset="2"/>
              </a:rPr>
              <a:t>called the </a:t>
            </a:r>
            <a:r>
              <a:rPr lang="en-US" sz="2800" b="1" dirty="0" err="1" smtClean="0">
                <a:sym typeface="Symbol" pitchFamily="18" charset="2"/>
              </a:rPr>
              <a:t>eigenspace</a:t>
            </a:r>
            <a:r>
              <a:rPr lang="en-US" sz="2800" dirty="0" smtClean="0">
                <a:sym typeface="Symbol" pitchFamily="18" charset="2"/>
              </a:rPr>
              <a:t> of A corresponding to .</a:t>
            </a:r>
            <a:r>
              <a:rPr lang="en-US" sz="2800" dirty="0" smtClean="0">
                <a:sym typeface="Symbol"/>
              </a:rPr>
              <a:t>  </a:t>
            </a:r>
          </a:p>
          <a:p>
            <a:pPr marL="609600" indent="-609600"/>
            <a:r>
              <a:rPr lang="en-US" sz="2800" dirty="0" smtClean="0">
                <a:sym typeface="Symbol"/>
              </a:rPr>
              <a:t>This can be proved using the subspace test, but follows easily from the fact that the </a:t>
            </a:r>
            <a:r>
              <a:rPr lang="en-US" sz="2800" dirty="0" err="1" smtClean="0">
                <a:sym typeface="Symbol"/>
              </a:rPr>
              <a:t>eigenspace</a:t>
            </a:r>
            <a:r>
              <a:rPr lang="en-US" sz="2800" dirty="0" smtClean="0">
                <a:sym typeface="Symbol"/>
              </a:rPr>
              <a:t> </a:t>
            </a:r>
            <a:r>
              <a:rPr lang="en-US" sz="2800" dirty="0" smtClean="0">
                <a:sym typeface="Symbol" pitchFamily="18" charset="2"/>
              </a:rPr>
              <a:t> </a:t>
            </a:r>
            <a:r>
              <a:rPr lang="en-US" sz="2800" dirty="0">
                <a:sym typeface="Symbol" pitchFamily="18" charset="2"/>
              </a:rPr>
              <a:t>corresponding to  is nothing but the null space of the matrix (A </a:t>
            </a:r>
            <a:r>
              <a:rPr lang="en-US" sz="2800" dirty="0">
                <a:cs typeface="Times New Roman" pitchFamily="18" charset="0"/>
                <a:sym typeface="Symbol" pitchFamily="18" charset="2"/>
              </a:rPr>
              <a:t> </a:t>
            </a:r>
            <a:r>
              <a:rPr lang="en-US" sz="2800" dirty="0">
                <a:sym typeface="Symbol" pitchFamily="18" charset="2"/>
              </a:rPr>
              <a:t>I).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1066800"/>
          </a:xfrm>
        </p:spPr>
        <p:txBody>
          <a:bodyPr/>
          <a:lstStyle/>
          <a:p>
            <a:r>
              <a:rPr lang="en-US" sz="3600" b="1"/>
              <a:t>Fundamental Result about Eigenvectors and Eigenvalues </a:t>
            </a:r>
          </a:p>
        </p:txBody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76400"/>
            <a:ext cx="9144000" cy="5181600"/>
          </a:xfrm>
        </p:spPr>
        <p:txBody>
          <a:bodyPr/>
          <a:lstStyle/>
          <a:p>
            <a:pPr marL="609600" indent="-609600"/>
            <a:r>
              <a:rPr lang="en-US" b="1" dirty="0">
                <a:sym typeface="Symbol" pitchFamily="18" charset="2"/>
              </a:rPr>
              <a:t>Proposition </a:t>
            </a:r>
            <a:r>
              <a:rPr lang="en-US" b="1" dirty="0" smtClean="0">
                <a:sym typeface="Symbol" pitchFamily="18" charset="2"/>
              </a:rPr>
              <a:t>40: </a:t>
            </a:r>
            <a:r>
              <a:rPr lang="en-US" dirty="0">
                <a:sym typeface="Symbol" pitchFamily="18" charset="2"/>
              </a:rPr>
              <a:t>If </a:t>
            </a:r>
            <a:r>
              <a:rPr lang="en-US" b="1" dirty="0">
                <a:sym typeface="Symbol" pitchFamily="18" charset="2"/>
              </a:rPr>
              <a:t>v</a:t>
            </a:r>
            <a:r>
              <a:rPr lang="en-US" b="1" baseline="-25000" dirty="0">
                <a:sym typeface="Symbol" pitchFamily="18" charset="2"/>
              </a:rPr>
              <a:t>1</a:t>
            </a:r>
            <a:r>
              <a:rPr lang="en-US" b="1" dirty="0">
                <a:sym typeface="Symbol" pitchFamily="18" charset="2"/>
              </a:rPr>
              <a:t>,v</a:t>
            </a:r>
            <a:r>
              <a:rPr lang="en-US" b="1" baseline="-25000" dirty="0">
                <a:sym typeface="Symbol" pitchFamily="18" charset="2"/>
              </a:rPr>
              <a:t>2</a:t>
            </a:r>
            <a:r>
              <a:rPr lang="en-US" b="1" dirty="0">
                <a:sym typeface="Symbol" pitchFamily="18" charset="2"/>
              </a:rPr>
              <a:t>,….,</a:t>
            </a:r>
            <a:r>
              <a:rPr lang="en-US" b="1" dirty="0" err="1">
                <a:sym typeface="Symbol" pitchFamily="18" charset="2"/>
              </a:rPr>
              <a:t>v</a:t>
            </a:r>
            <a:r>
              <a:rPr lang="en-US" b="1" baseline="-25000" dirty="0" err="1">
                <a:sym typeface="Symbol" pitchFamily="18" charset="2"/>
              </a:rPr>
              <a:t>p</a:t>
            </a:r>
            <a:r>
              <a:rPr lang="en-US" dirty="0">
                <a:sym typeface="Symbol" pitchFamily="18" charset="2"/>
              </a:rPr>
              <a:t> are eigenvectors corresponding to </a:t>
            </a:r>
            <a:r>
              <a:rPr lang="en-US" u="sng" dirty="0">
                <a:sym typeface="Symbol" pitchFamily="18" charset="2"/>
              </a:rPr>
              <a:t>distinct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eigenvalues</a:t>
            </a:r>
            <a:r>
              <a:rPr lang="en-US" dirty="0">
                <a:sym typeface="Symbol" pitchFamily="18" charset="2"/>
              </a:rPr>
              <a:t> </a:t>
            </a:r>
            <a:r>
              <a:rPr lang="en-US" baseline="-25000" dirty="0">
                <a:sym typeface="Symbol" pitchFamily="18" charset="2"/>
              </a:rPr>
              <a:t>1</a:t>
            </a:r>
            <a:r>
              <a:rPr lang="en-US" dirty="0">
                <a:sym typeface="Symbol" pitchFamily="18" charset="2"/>
              </a:rPr>
              <a:t>, </a:t>
            </a:r>
            <a:r>
              <a:rPr lang="en-US" baseline="-25000" dirty="0">
                <a:sym typeface="Symbol" pitchFamily="18" charset="2"/>
              </a:rPr>
              <a:t>2</a:t>
            </a:r>
            <a:r>
              <a:rPr lang="en-US" dirty="0">
                <a:sym typeface="Symbol" pitchFamily="18" charset="2"/>
              </a:rPr>
              <a:t>,…., </a:t>
            </a:r>
            <a:r>
              <a:rPr lang="en-US" baseline="-25000" dirty="0">
                <a:sym typeface="Symbol" pitchFamily="18" charset="2"/>
              </a:rPr>
              <a:t>p</a:t>
            </a:r>
            <a:r>
              <a:rPr lang="en-US" dirty="0">
                <a:sym typeface="Symbol" pitchFamily="18" charset="2"/>
              </a:rPr>
              <a:t>, of the matrix A,  then the set {</a:t>
            </a:r>
            <a:r>
              <a:rPr lang="en-US" b="1" dirty="0">
                <a:sym typeface="Symbol" pitchFamily="18" charset="2"/>
              </a:rPr>
              <a:t>v</a:t>
            </a:r>
            <a:r>
              <a:rPr lang="en-US" b="1" baseline="-25000" dirty="0">
                <a:sym typeface="Symbol" pitchFamily="18" charset="2"/>
              </a:rPr>
              <a:t>1</a:t>
            </a:r>
            <a:r>
              <a:rPr lang="en-US" b="1" dirty="0">
                <a:sym typeface="Symbol" pitchFamily="18" charset="2"/>
              </a:rPr>
              <a:t>,v</a:t>
            </a:r>
            <a:r>
              <a:rPr lang="en-US" b="1" baseline="-25000" dirty="0">
                <a:sym typeface="Symbol" pitchFamily="18" charset="2"/>
              </a:rPr>
              <a:t>2</a:t>
            </a:r>
            <a:r>
              <a:rPr lang="en-US" b="1" dirty="0">
                <a:sym typeface="Symbol" pitchFamily="18" charset="2"/>
              </a:rPr>
              <a:t>,….,</a:t>
            </a:r>
            <a:r>
              <a:rPr lang="en-US" b="1" dirty="0" err="1">
                <a:sym typeface="Symbol" pitchFamily="18" charset="2"/>
              </a:rPr>
              <a:t>v</a:t>
            </a:r>
            <a:r>
              <a:rPr lang="en-US" b="1" baseline="-25000" dirty="0" err="1">
                <a:sym typeface="Symbol" pitchFamily="18" charset="2"/>
              </a:rPr>
              <a:t>p</a:t>
            </a:r>
            <a:r>
              <a:rPr lang="en-US" dirty="0">
                <a:sym typeface="Symbol" pitchFamily="18" charset="2"/>
              </a:rPr>
              <a:t>} is linearly independent. </a:t>
            </a:r>
          </a:p>
          <a:p>
            <a:pPr marL="609600" indent="-609600"/>
            <a:r>
              <a:rPr lang="en-US" b="1" dirty="0">
                <a:sym typeface="Symbol" pitchFamily="18" charset="2"/>
              </a:rPr>
              <a:t>Corollary </a:t>
            </a:r>
            <a:r>
              <a:rPr lang="en-US" b="1" dirty="0" smtClean="0">
                <a:sym typeface="Symbol" pitchFamily="18" charset="2"/>
              </a:rPr>
              <a:t>40.1</a:t>
            </a:r>
            <a:r>
              <a:rPr lang="en-US" b="1" dirty="0">
                <a:sym typeface="Symbol" pitchFamily="18" charset="2"/>
              </a:rPr>
              <a:t>:</a:t>
            </a:r>
            <a:r>
              <a:rPr lang="en-US" dirty="0">
                <a:sym typeface="Symbol" pitchFamily="18" charset="2"/>
              </a:rPr>
              <a:t> An </a:t>
            </a:r>
            <a:r>
              <a:rPr lang="en-US" dirty="0" err="1"/>
              <a:t>n</a:t>
            </a:r>
            <a:r>
              <a:rPr lang="en-US" dirty="0" err="1">
                <a:sym typeface="Symbol" pitchFamily="18" charset="2"/>
              </a:rPr>
              <a:t>n</a:t>
            </a:r>
            <a:r>
              <a:rPr lang="en-US" dirty="0">
                <a:sym typeface="Symbol" pitchFamily="18" charset="2"/>
              </a:rPr>
              <a:t> matrix A can have at most n distinct </a:t>
            </a:r>
            <a:r>
              <a:rPr lang="en-US" dirty="0" err="1">
                <a:sym typeface="Symbol" pitchFamily="18" charset="2"/>
              </a:rPr>
              <a:t>eigenvalues</a:t>
            </a:r>
            <a:r>
              <a:rPr lang="en-US" dirty="0">
                <a:sym typeface="Symbol" pitchFamily="18" charset="2"/>
              </a:rPr>
              <a:t>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86800" cy="990600"/>
          </a:xfrm>
        </p:spPr>
        <p:txBody>
          <a:bodyPr/>
          <a:lstStyle/>
          <a:p>
            <a:r>
              <a:rPr lang="en-US" sz="3600" b="1" dirty="0"/>
              <a:t>How to Determine </a:t>
            </a:r>
            <a:r>
              <a:rPr lang="en-US" sz="3600" b="1" dirty="0" err="1"/>
              <a:t>Eigenvalues</a:t>
            </a:r>
            <a:r>
              <a:rPr lang="en-US" sz="3600" b="1" dirty="0"/>
              <a:t> and Eigenvectors </a:t>
            </a:r>
          </a:p>
        </p:txBody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66800"/>
            <a:ext cx="9144000" cy="5791200"/>
          </a:xfrm>
        </p:spPr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en-US" sz="2400" b="1" dirty="0" smtClean="0">
                <a:sym typeface="Symbol" pitchFamily="18" charset="2"/>
              </a:rPr>
              <a:t>Remark</a:t>
            </a:r>
            <a:r>
              <a:rPr lang="en-US" sz="2400" dirty="0" smtClean="0">
                <a:sym typeface="Symbol" pitchFamily="18" charset="2"/>
              </a:rPr>
              <a:t>: It </a:t>
            </a:r>
            <a:r>
              <a:rPr lang="en-US" sz="2400" dirty="0">
                <a:sym typeface="Symbol" pitchFamily="18" charset="2"/>
              </a:rPr>
              <a:t>is easy to verify whether a particular vector is an eigenvector of a given matrix A or not. Similarly, given some number, we can verify whether it is an </a:t>
            </a:r>
            <a:r>
              <a:rPr lang="en-US" sz="2400" dirty="0" err="1">
                <a:sym typeface="Symbol" pitchFamily="18" charset="2"/>
              </a:rPr>
              <a:t>eigenvalue</a:t>
            </a:r>
            <a:r>
              <a:rPr lang="en-US" sz="2400" dirty="0">
                <a:sym typeface="Symbol" pitchFamily="18" charset="2"/>
              </a:rPr>
              <a:t> or not. </a:t>
            </a:r>
            <a:endParaRPr lang="en-US" sz="2400" dirty="0" smtClean="0">
              <a:sym typeface="Symbol" pitchFamily="18" charset="2"/>
            </a:endParaRPr>
          </a:p>
          <a:p>
            <a:pPr marL="609600" indent="-609600">
              <a:lnSpc>
                <a:spcPct val="90000"/>
              </a:lnSpc>
            </a:pPr>
            <a:r>
              <a:rPr lang="en-US" sz="2400" dirty="0" smtClean="0">
                <a:sym typeface="Symbol" pitchFamily="18" charset="2"/>
              </a:rPr>
              <a:t>However</a:t>
            </a:r>
            <a:r>
              <a:rPr lang="en-US" sz="2400" dirty="0">
                <a:sym typeface="Symbol" pitchFamily="18" charset="2"/>
              </a:rPr>
              <a:t>, in order to systematically find </a:t>
            </a:r>
            <a:r>
              <a:rPr lang="en-US" sz="2400" dirty="0" err="1">
                <a:sym typeface="Symbol" pitchFamily="18" charset="2"/>
              </a:rPr>
              <a:t>eigenvalues</a:t>
            </a:r>
            <a:r>
              <a:rPr lang="en-US" sz="2400" dirty="0">
                <a:sym typeface="Symbol" pitchFamily="18" charset="2"/>
              </a:rPr>
              <a:t>, we use the following result: </a:t>
            </a:r>
          </a:p>
          <a:p>
            <a:pPr marL="609600" indent="-609600">
              <a:lnSpc>
                <a:spcPct val="90000"/>
              </a:lnSpc>
            </a:pPr>
            <a:r>
              <a:rPr lang="en-US" sz="2400" b="1" dirty="0">
                <a:sym typeface="Symbol" pitchFamily="18" charset="2"/>
              </a:rPr>
              <a:t>Proposition </a:t>
            </a:r>
            <a:r>
              <a:rPr lang="en-US" sz="2400" b="1" dirty="0" smtClean="0">
                <a:sym typeface="Symbol" pitchFamily="18" charset="2"/>
              </a:rPr>
              <a:t>41: </a:t>
            </a:r>
            <a:r>
              <a:rPr lang="en-US" sz="2400" dirty="0">
                <a:sym typeface="Symbol" pitchFamily="18" charset="2"/>
              </a:rPr>
              <a:t>A scalar  is an </a:t>
            </a:r>
            <a:r>
              <a:rPr lang="en-US" sz="2400" dirty="0" err="1">
                <a:sym typeface="Symbol" pitchFamily="18" charset="2"/>
              </a:rPr>
              <a:t>eigenvalue</a:t>
            </a:r>
            <a:r>
              <a:rPr lang="en-US" sz="2400" dirty="0">
                <a:sym typeface="Symbol" pitchFamily="18" charset="2"/>
              </a:rPr>
              <a:t> of an </a:t>
            </a:r>
            <a:r>
              <a:rPr lang="en-US" sz="2400" dirty="0" err="1"/>
              <a:t>n</a:t>
            </a:r>
            <a:r>
              <a:rPr lang="en-US" sz="2400" dirty="0" err="1">
                <a:sym typeface="Symbol" pitchFamily="18" charset="2"/>
              </a:rPr>
              <a:t>n</a:t>
            </a:r>
            <a:r>
              <a:rPr lang="en-US" sz="2400" dirty="0">
                <a:sym typeface="Symbol" pitchFamily="18" charset="2"/>
              </a:rPr>
              <a:t> matrix A if and only if  satisfies the </a:t>
            </a:r>
            <a:r>
              <a:rPr lang="en-US" sz="2400" b="1" dirty="0">
                <a:sym typeface="Symbol" pitchFamily="18" charset="2"/>
              </a:rPr>
              <a:t>characteristic equation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 err="1">
                <a:sym typeface="Symbol" pitchFamily="18" charset="2"/>
              </a:rPr>
              <a:t>det</a:t>
            </a:r>
            <a:r>
              <a:rPr lang="en-US" sz="2400" dirty="0">
                <a:sym typeface="Symbol" pitchFamily="18" charset="2"/>
              </a:rPr>
              <a:t>(A </a:t>
            </a:r>
            <a:r>
              <a:rPr lang="en-US" sz="2400" dirty="0">
                <a:cs typeface="Times New Roman" pitchFamily="18" charset="0"/>
                <a:sym typeface="Symbol" pitchFamily="18" charset="2"/>
              </a:rPr>
              <a:t> </a:t>
            </a:r>
            <a:r>
              <a:rPr lang="en-US" sz="2400" dirty="0">
                <a:sym typeface="Symbol" pitchFamily="18" charset="2"/>
              </a:rPr>
              <a:t>I) = 0.  </a:t>
            </a:r>
          </a:p>
          <a:p>
            <a:pPr marL="609600" indent="-609600">
              <a:lnSpc>
                <a:spcPct val="90000"/>
              </a:lnSpc>
              <a:spcBef>
                <a:spcPts val="3000"/>
              </a:spcBef>
            </a:pPr>
            <a:r>
              <a:rPr lang="en-US" sz="2000" b="1" dirty="0">
                <a:sym typeface="Symbol" pitchFamily="18" charset="2"/>
              </a:rPr>
              <a:t>Note: </a:t>
            </a:r>
            <a:r>
              <a:rPr lang="en-US" sz="2000" dirty="0" err="1">
                <a:sym typeface="Symbol" pitchFamily="18" charset="2"/>
              </a:rPr>
              <a:t>det</a:t>
            </a:r>
            <a:r>
              <a:rPr lang="en-US" sz="2000" dirty="0">
                <a:sym typeface="Symbol" pitchFamily="18" charset="2"/>
              </a:rPr>
              <a:t>(A </a:t>
            </a:r>
            <a:r>
              <a:rPr lang="en-US" sz="2000" dirty="0">
                <a:cs typeface="Times New Roman" pitchFamily="18" charset="0"/>
                <a:sym typeface="Symbol" pitchFamily="18" charset="2"/>
              </a:rPr>
              <a:t> </a:t>
            </a:r>
            <a:r>
              <a:rPr lang="en-US" sz="2000" dirty="0">
                <a:sym typeface="Symbol" pitchFamily="18" charset="2"/>
              </a:rPr>
              <a:t>I) is a polynomial of degree n called the </a:t>
            </a:r>
            <a:r>
              <a:rPr lang="en-US" sz="2000" b="1" dirty="0">
                <a:sym typeface="Symbol" pitchFamily="18" charset="2"/>
              </a:rPr>
              <a:t>characteristic polynomial </a:t>
            </a:r>
            <a:r>
              <a:rPr lang="en-US" sz="2000" dirty="0">
                <a:sym typeface="Symbol" pitchFamily="18" charset="2"/>
              </a:rPr>
              <a:t>of A. It has at most n roots, counting multiplicities. Hence an n  n matrix can have at most n </a:t>
            </a:r>
            <a:r>
              <a:rPr lang="en-US" sz="2000" dirty="0" err="1">
                <a:sym typeface="Symbol" pitchFamily="18" charset="2"/>
              </a:rPr>
              <a:t>eigenvalues</a:t>
            </a:r>
            <a:r>
              <a:rPr lang="en-US" sz="2000" dirty="0">
                <a:sym typeface="Symbol" pitchFamily="18" charset="2"/>
              </a:rPr>
              <a:t> (counting multiplicities). </a:t>
            </a:r>
            <a:r>
              <a:rPr lang="en-US" sz="2000" b="1" i="1" dirty="0">
                <a:sym typeface="Symbol" pitchFamily="18" charset="2"/>
              </a:rPr>
              <a:t>It is possible for a matrix with real entries to have no </a:t>
            </a:r>
            <a:r>
              <a:rPr lang="en-US" sz="2000" b="1" i="1" dirty="0" smtClean="0">
                <a:sym typeface="Symbol" pitchFamily="18" charset="2"/>
              </a:rPr>
              <a:t>real </a:t>
            </a:r>
            <a:r>
              <a:rPr lang="en-US" sz="2000" b="1" i="1" dirty="0" err="1">
                <a:sym typeface="Symbol" pitchFamily="18" charset="2"/>
              </a:rPr>
              <a:t>eigenvalues</a:t>
            </a:r>
            <a:r>
              <a:rPr lang="en-US" sz="2000" b="1" i="1" dirty="0">
                <a:sym typeface="Symbol" pitchFamily="18" charset="2"/>
              </a:rPr>
              <a:t>. </a:t>
            </a:r>
          </a:p>
          <a:p>
            <a:pPr marL="609600" indent="-609600">
              <a:lnSpc>
                <a:spcPct val="90000"/>
              </a:lnSpc>
              <a:spcBef>
                <a:spcPts val="3000"/>
              </a:spcBef>
            </a:pPr>
            <a:r>
              <a:rPr lang="en-US" sz="2000" b="1" dirty="0">
                <a:sym typeface="Symbol" pitchFamily="18" charset="2"/>
              </a:rPr>
              <a:t>Note:</a:t>
            </a:r>
            <a:r>
              <a:rPr lang="en-US" sz="2000" dirty="0">
                <a:sym typeface="Symbol" pitchFamily="18" charset="2"/>
              </a:rPr>
              <a:t> If complex roots are allowed, an n  n matrix has exactly n </a:t>
            </a:r>
            <a:r>
              <a:rPr lang="en-US" sz="2000" dirty="0" err="1">
                <a:sym typeface="Symbol" pitchFamily="18" charset="2"/>
              </a:rPr>
              <a:t>eigenvalues</a:t>
            </a:r>
            <a:r>
              <a:rPr lang="en-US" sz="2000" dirty="0">
                <a:sym typeface="Symbol" pitchFamily="18" charset="2"/>
              </a:rPr>
              <a:t> (counting multiplicities). Therefore, we must clearly specify which field is being considered when we talk about the </a:t>
            </a:r>
            <a:r>
              <a:rPr lang="en-US" sz="2000" dirty="0" err="1">
                <a:sym typeface="Symbol" pitchFamily="18" charset="2"/>
              </a:rPr>
              <a:t>eigenvalues</a:t>
            </a:r>
            <a:r>
              <a:rPr lang="en-US" sz="2000" dirty="0">
                <a:sym typeface="Symbol" pitchFamily="18" charset="2"/>
              </a:rPr>
              <a:t> of a matrix. For the time being, however, we will only allow real </a:t>
            </a:r>
            <a:r>
              <a:rPr lang="en-US" sz="2000" dirty="0" err="1">
                <a:sym typeface="Symbol" pitchFamily="18" charset="2"/>
              </a:rPr>
              <a:t>eigenvalues</a:t>
            </a:r>
            <a:r>
              <a:rPr lang="en-US" sz="2000" dirty="0">
                <a:sym typeface="Symbol" pitchFamily="18" charset="2"/>
              </a:rPr>
              <a:t>.</a:t>
            </a:r>
            <a:r>
              <a:rPr lang="en-US" sz="2000" b="1" dirty="0">
                <a:sym typeface="Symbol" pitchFamily="18" charset="2"/>
              </a:rPr>
              <a:t>  </a:t>
            </a:r>
            <a:r>
              <a:rPr lang="en-US" sz="2000" dirty="0">
                <a:sym typeface="Symbol" pitchFamily="18" charset="2"/>
              </a:rPr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86800" cy="762000"/>
          </a:xfrm>
        </p:spPr>
        <p:txBody>
          <a:bodyPr/>
          <a:lstStyle/>
          <a:p>
            <a:r>
              <a:rPr lang="en-US" sz="3600" b="1"/>
              <a:t>Eigenvalues of Similar Matrices </a:t>
            </a:r>
          </a:p>
        </p:txBody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90600"/>
            <a:ext cx="9144000" cy="5867400"/>
          </a:xfrm>
        </p:spPr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en-US" sz="2800" dirty="0">
                <a:sym typeface="Symbol" pitchFamily="18" charset="2"/>
              </a:rPr>
              <a:t>Recall that an </a:t>
            </a:r>
            <a:r>
              <a:rPr lang="en-US" sz="2800" dirty="0" err="1"/>
              <a:t>n</a:t>
            </a:r>
            <a:r>
              <a:rPr lang="en-US" sz="2800" dirty="0" err="1">
                <a:sym typeface="Symbol" pitchFamily="18" charset="2"/>
              </a:rPr>
              <a:t>n</a:t>
            </a:r>
            <a:r>
              <a:rPr lang="en-US" sz="2800" dirty="0">
                <a:sym typeface="Symbol" pitchFamily="18" charset="2"/>
              </a:rPr>
              <a:t> matrix </a:t>
            </a:r>
            <a:r>
              <a:rPr lang="en-US" sz="2800" dirty="0" smtClean="0">
                <a:sym typeface="Symbol" pitchFamily="18" charset="2"/>
              </a:rPr>
              <a:t>B </a:t>
            </a:r>
            <a:r>
              <a:rPr lang="en-US" sz="2800" dirty="0">
                <a:sym typeface="Symbol" pitchFamily="18" charset="2"/>
              </a:rPr>
              <a:t>is said to be </a:t>
            </a:r>
            <a:r>
              <a:rPr lang="en-US" sz="2800" b="1" dirty="0">
                <a:sym typeface="Symbol" pitchFamily="18" charset="2"/>
              </a:rPr>
              <a:t>similar</a:t>
            </a:r>
            <a:r>
              <a:rPr lang="en-US" sz="2800" dirty="0">
                <a:sym typeface="Symbol" pitchFamily="18" charset="2"/>
              </a:rPr>
              <a:t> to an </a:t>
            </a:r>
            <a:r>
              <a:rPr lang="en-US" sz="2800" dirty="0" err="1"/>
              <a:t>n</a:t>
            </a:r>
            <a:r>
              <a:rPr lang="en-US" sz="2800" dirty="0" err="1">
                <a:sym typeface="Symbol" pitchFamily="18" charset="2"/>
              </a:rPr>
              <a:t>n</a:t>
            </a:r>
            <a:r>
              <a:rPr lang="en-US" sz="2800" dirty="0">
                <a:sym typeface="Symbol" pitchFamily="18" charset="2"/>
              </a:rPr>
              <a:t> matrix </a:t>
            </a:r>
            <a:r>
              <a:rPr lang="en-US" sz="2800" dirty="0" smtClean="0">
                <a:sym typeface="Symbol" pitchFamily="18" charset="2"/>
              </a:rPr>
              <a:t>A </a:t>
            </a:r>
            <a:r>
              <a:rPr lang="en-US" sz="2800" dirty="0">
                <a:sym typeface="Symbol" pitchFamily="18" charset="2"/>
              </a:rPr>
              <a:t>if there exists an invertible matrix P such that B = </a:t>
            </a:r>
            <a:r>
              <a:rPr lang="en-US" sz="2800" dirty="0" smtClean="0">
                <a:sym typeface="Symbol" pitchFamily="18" charset="2"/>
              </a:rPr>
              <a:t>PAP</a:t>
            </a:r>
            <a:r>
              <a:rPr lang="en-US" sz="2800" baseline="30000" dirty="0" smtClean="0">
                <a:cs typeface="Times New Roman" pitchFamily="18" charset="0"/>
                <a:sym typeface="Symbol" pitchFamily="18" charset="2"/>
              </a:rPr>
              <a:t></a:t>
            </a:r>
            <a:r>
              <a:rPr lang="en-US" sz="2800" baseline="30000" dirty="0" smtClean="0">
                <a:sym typeface="Symbol" pitchFamily="18" charset="2"/>
              </a:rPr>
              <a:t>1</a:t>
            </a:r>
            <a:r>
              <a:rPr lang="en-US" sz="2800" dirty="0" smtClean="0">
                <a:sym typeface="Symbol" pitchFamily="18" charset="2"/>
              </a:rPr>
              <a:t> </a:t>
            </a:r>
            <a:r>
              <a:rPr lang="en-US" sz="2800" dirty="0">
                <a:sym typeface="Symbol" pitchFamily="18" charset="2"/>
              </a:rPr>
              <a:t>(or A = </a:t>
            </a:r>
            <a:r>
              <a:rPr lang="en-US" sz="2800" dirty="0" smtClean="0">
                <a:sym typeface="Symbol" pitchFamily="18" charset="2"/>
              </a:rPr>
              <a:t>P</a:t>
            </a:r>
            <a:r>
              <a:rPr lang="en-US" sz="2800" baseline="30000" dirty="0" smtClean="0">
                <a:cs typeface="Times New Roman" pitchFamily="18" charset="0"/>
                <a:sym typeface="Symbol" pitchFamily="18" charset="2"/>
              </a:rPr>
              <a:t> </a:t>
            </a:r>
            <a:r>
              <a:rPr lang="en-US" sz="2800" baseline="30000" dirty="0" smtClean="0">
                <a:sym typeface="Symbol" pitchFamily="18" charset="2"/>
              </a:rPr>
              <a:t>1 </a:t>
            </a:r>
            <a:r>
              <a:rPr lang="en-US" sz="2800" dirty="0" smtClean="0">
                <a:sym typeface="Symbol" pitchFamily="18" charset="2"/>
              </a:rPr>
              <a:t>BP). </a:t>
            </a:r>
            <a:r>
              <a:rPr lang="en-US" sz="2800" dirty="0">
                <a:sym typeface="Symbol" pitchFamily="18" charset="2"/>
              </a:rPr>
              <a:t>Similarity of matrices is an equivalence relation on the set of </a:t>
            </a:r>
            <a:r>
              <a:rPr lang="en-US" sz="2800" dirty="0" err="1"/>
              <a:t>n</a:t>
            </a:r>
            <a:r>
              <a:rPr lang="en-US" sz="2800" dirty="0" err="1">
                <a:sym typeface="Symbol" pitchFamily="18" charset="2"/>
              </a:rPr>
              <a:t>n</a:t>
            </a:r>
            <a:r>
              <a:rPr lang="en-US" sz="2800" dirty="0">
                <a:sym typeface="Symbol" pitchFamily="18" charset="2"/>
              </a:rPr>
              <a:t> matrices. </a:t>
            </a:r>
          </a:p>
          <a:p>
            <a:pPr marL="609600" indent="-609600">
              <a:lnSpc>
                <a:spcPct val="90000"/>
              </a:lnSpc>
            </a:pPr>
            <a:r>
              <a:rPr lang="en-US" sz="2800" b="1" dirty="0" smtClean="0">
                <a:sym typeface="Symbol" pitchFamily="18" charset="2"/>
              </a:rPr>
              <a:t>Remark: </a:t>
            </a:r>
            <a:r>
              <a:rPr lang="en-US" sz="2800" dirty="0" smtClean="0">
                <a:sym typeface="Symbol" pitchFamily="18" charset="2"/>
              </a:rPr>
              <a:t>Using the multiplicative property of determinants, it is easy to see that similar matrices have the same determinant. Using essentially the same </a:t>
            </a:r>
            <a:r>
              <a:rPr lang="en-US" sz="2800" dirty="0" err="1" smtClean="0">
                <a:sym typeface="Symbol" pitchFamily="18" charset="2"/>
              </a:rPr>
              <a:t>idea,we</a:t>
            </a:r>
            <a:r>
              <a:rPr lang="en-US" sz="2800" dirty="0" smtClean="0">
                <a:sym typeface="Symbol" pitchFamily="18" charset="2"/>
              </a:rPr>
              <a:t> can derive the following result: </a:t>
            </a:r>
          </a:p>
          <a:p>
            <a:pPr marL="609600" indent="-609600">
              <a:lnSpc>
                <a:spcPct val="90000"/>
              </a:lnSpc>
            </a:pPr>
            <a:r>
              <a:rPr lang="en-US" sz="2800" b="1" dirty="0" smtClean="0">
                <a:sym typeface="Symbol" pitchFamily="18" charset="2"/>
              </a:rPr>
              <a:t>Proposition 42: </a:t>
            </a:r>
            <a:r>
              <a:rPr lang="en-US" sz="2800" dirty="0">
                <a:sym typeface="Symbol" pitchFamily="18" charset="2"/>
              </a:rPr>
              <a:t>If the</a:t>
            </a:r>
            <a:r>
              <a:rPr lang="en-US" sz="2800" b="1" dirty="0">
                <a:sym typeface="Symbol" pitchFamily="18" charset="2"/>
              </a:rPr>
              <a:t> </a:t>
            </a:r>
            <a:r>
              <a:rPr lang="en-US" sz="2800" dirty="0" err="1"/>
              <a:t>n</a:t>
            </a:r>
            <a:r>
              <a:rPr lang="en-US" sz="2800" dirty="0" err="1">
                <a:sym typeface="Symbol" pitchFamily="18" charset="2"/>
              </a:rPr>
              <a:t>n</a:t>
            </a:r>
            <a:r>
              <a:rPr lang="en-US" sz="2800" dirty="0">
                <a:sym typeface="Symbol" pitchFamily="18" charset="2"/>
              </a:rPr>
              <a:t> matrices A and B are similar, then they have the same characteristic polynomial, and hence the same </a:t>
            </a:r>
            <a:r>
              <a:rPr lang="en-US" sz="2800" dirty="0" err="1">
                <a:sym typeface="Symbol" pitchFamily="18" charset="2"/>
              </a:rPr>
              <a:t>eigenvalues</a:t>
            </a:r>
            <a:r>
              <a:rPr lang="en-US" sz="2800" dirty="0">
                <a:sym typeface="Symbol" pitchFamily="18" charset="2"/>
              </a:rPr>
              <a:t> with the same multiplicities. 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685800"/>
          </a:xfrm>
        </p:spPr>
        <p:txBody>
          <a:bodyPr/>
          <a:lstStyle/>
          <a:p>
            <a:r>
              <a:rPr lang="en-US" sz="3600" b="1" dirty="0"/>
              <a:t>Proof of </a:t>
            </a:r>
            <a:r>
              <a:rPr lang="en-US" sz="3600" b="1"/>
              <a:t>Proposition </a:t>
            </a:r>
            <a:r>
              <a:rPr lang="en-US" sz="3600" b="1" smtClean="0"/>
              <a:t>40</a:t>
            </a:r>
            <a:endParaRPr lang="en-US" sz="3600" b="1" dirty="0"/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66800"/>
            <a:ext cx="9144000" cy="5791200"/>
          </a:xfrm>
        </p:spPr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en-US" sz="2400">
                <a:sym typeface="Symbol" pitchFamily="18" charset="2"/>
              </a:rPr>
              <a:t>Proof will be by contradiction. Suppose that </a:t>
            </a:r>
            <a:r>
              <a:rPr lang="en-US" sz="2400" b="1">
                <a:sym typeface="Symbol" pitchFamily="18" charset="2"/>
              </a:rPr>
              <a:t>v</a:t>
            </a:r>
            <a:r>
              <a:rPr lang="en-US" sz="2400" b="1" baseline="-25000">
                <a:sym typeface="Symbol" pitchFamily="18" charset="2"/>
              </a:rPr>
              <a:t>1</a:t>
            </a:r>
            <a:r>
              <a:rPr lang="en-US" sz="2400" b="1">
                <a:sym typeface="Symbol" pitchFamily="18" charset="2"/>
              </a:rPr>
              <a:t>,v</a:t>
            </a:r>
            <a:r>
              <a:rPr lang="en-US" sz="2400" b="1" baseline="-25000">
                <a:sym typeface="Symbol" pitchFamily="18" charset="2"/>
              </a:rPr>
              <a:t>2</a:t>
            </a:r>
            <a:r>
              <a:rPr lang="en-US" sz="2400" b="1">
                <a:sym typeface="Symbol" pitchFamily="18" charset="2"/>
              </a:rPr>
              <a:t>,….,v</a:t>
            </a:r>
            <a:r>
              <a:rPr lang="en-US" sz="2400" b="1" baseline="-25000">
                <a:sym typeface="Symbol" pitchFamily="18" charset="2"/>
              </a:rPr>
              <a:t>p</a:t>
            </a:r>
            <a:r>
              <a:rPr lang="en-US" sz="2400">
                <a:sym typeface="Symbol" pitchFamily="18" charset="2"/>
              </a:rPr>
              <a:t> are linearly  dependent. Let m be the smallest number such that </a:t>
            </a:r>
            <a:r>
              <a:rPr lang="en-US" sz="2400" b="1">
                <a:sym typeface="Symbol" pitchFamily="18" charset="2"/>
              </a:rPr>
              <a:t>v</a:t>
            </a:r>
            <a:r>
              <a:rPr lang="en-US" sz="2400" b="1" baseline="-25000">
                <a:sym typeface="Symbol" pitchFamily="18" charset="2"/>
              </a:rPr>
              <a:t>1</a:t>
            </a:r>
            <a:r>
              <a:rPr lang="en-US" sz="2400" b="1">
                <a:sym typeface="Symbol" pitchFamily="18" charset="2"/>
              </a:rPr>
              <a:t>,v</a:t>
            </a:r>
            <a:r>
              <a:rPr lang="en-US" sz="2400" b="1" baseline="-25000">
                <a:sym typeface="Symbol" pitchFamily="18" charset="2"/>
              </a:rPr>
              <a:t>2</a:t>
            </a:r>
            <a:r>
              <a:rPr lang="en-US" sz="2400" b="1">
                <a:sym typeface="Symbol" pitchFamily="18" charset="2"/>
              </a:rPr>
              <a:t>,….,v</a:t>
            </a:r>
            <a:r>
              <a:rPr lang="en-US" sz="2400" b="1" baseline="-25000">
                <a:sym typeface="Symbol" pitchFamily="18" charset="2"/>
              </a:rPr>
              <a:t>m</a:t>
            </a:r>
            <a:r>
              <a:rPr lang="en-US" sz="2400">
                <a:sym typeface="Symbol" pitchFamily="18" charset="2"/>
              </a:rPr>
              <a:t> are lin. indep. </a:t>
            </a:r>
            <a:r>
              <a:rPr lang="en-US" sz="2400" u="sng">
                <a:sym typeface="Symbol" pitchFamily="18" charset="2"/>
              </a:rPr>
              <a:t>and</a:t>
            </a:r>
            <a:r>
              <a:rPr lang="en-US" sz="2400">
                <a:sym typeface="Symbol" pitchFamily="18" charset="2"/>
              </a:rPr>
              <a:t> </a:t>
            </a:r>
            <a:r>
              <a:rPr lang="en-US" sz="2400" b="1">
                <a:sym typeface="Symbol" pitchFamily="18" charset="2"/>
              </a:rPr>
              <a:t>v</a:t>
            </a:r>
            <a:r>
              <a:rPr lang="en-US" sz="2400" b="1" baseline="-25000">
                <a:sym typeface="Symbol" pitchFamily="18" charset="2"/>
              </a:rPr>
              <a:t>m+1 </a:t>
            </a:r>
            <a:r>
              <a:rPr lang="en-US" sz="2400">
                <a:sym typeface="Symbol" pitchFamily="18" charset="2"/>
              </a:rPr>
              <a:t> is a lin. comb. of  the preceding vectors. Then: c</a:t>
            </a:r>
            <a:r>
              <a:rPr lang="en-US" sz="2400" baseline="-25000">
                <a:sym typeface="Symbol" pitchFamily="18" charset="2"/>
              </a:rPr>
              <a:t>1</a:t>
            </a:r>
            <a:r>
              <a:rPr lang="en-US" sz="2400" b="1">
                <a:sym typeface="Symbol" pitchFamily="18" charset="2"/>
              </a:rPr>
              <a:t>v</a:t>
            </a:r>
            <a:r>
              <a:rPr lang="en-US" sz="2400" b="1" baseline="-25000">
                <a:sym typeface="Symbol" pitchFamily="18" charset="2"/>
              </a:rPr>
              <a:t>1</a:t>
            </a:r>
            <a:r>
              <a:rPr lang="en-US" sz="2400" b="1">
                <a:sym typeface="Symbol" pitchFamily="18" charset="2"/>
              </a:rPr>
              <a:t>+ </a:t>
            </a:r>
            <a:r>
              <a:rPr lang="en-US" sz="2400">
                <a:sym typeface="Symbol" pitchFamily="18" charset="2"/>
              </a:rPr>
              <a:t>c</a:t>
            </a:r>
            <a:r>
              <a:rPr lang="en-US" sz="2400" baseline="-25000">
                <a:sym typeface="Symbol" pitchFamily="18" charset="2"/>
              </a:rPr>
              <a:t>2</a:t>
            </a:r>
            <a:r>
              <a:rPr lang="en-US" sz="2400" b="1">
                <a:sym typeface="Symbol" pitchFamily="18" charset="2"/>
              </a:rPr>
              <a:t>v</a:t>
            </a:r>
            <a:r>
              <a:rPr lang="en-US" sz="2400" b="1" baseline="-25000">
                <a:sym typeface="Symbol" pitchFamily="18" charset="2"/>
              </a:rPr>
              <a:t>2</a:t>
            </a:r>
            <a:r>
              <a:rPr lang="en-US" sz="2400" b="1">
                <a:sym typeface="Symbol" pitchFamily="18" charset="2"/>
              </a:rPr>
              <a:t>+ …. </a:t>
            </a:r>
            <a:r>
              <a:rPr lang="en-US" sz="2400">
                <a:sym typeface="Symbol" pitchFamily="18" charset="2"/>
              </a:rPr>
              <a:t>c</a:t>
            </a:r>
            <a:r>
              <a:rPr lang="en-US" sz="2400" baseline="-25000">
                <a:sym typeface="Symbol" pitchFamily="18" charset="2"/>
              </a:rPr>
              <a:t>m</a:t>
            </a:r>
            <a:r>
              <a:rPr lang="en-US" sz="2400" b="1">
                <a:sym typeface="Symbol" pitchFamily="18" charset="2"/>
              </a:rPr>
              <a:t>v</a:t>
            </a:r>
            <a:r>
              <a:rPr lang="en-US" sz="2400" b="1" baseline="-25000">
                <a:sym typeface="Symbol" pitchFamily="18" charset="2"/>
              </a:rPr>
              <a:t>m </a:t>
            </a:r>
            <a:r>
              <a:rPr lang="en-US" sz="2400">
                <a:sym typeface="Symbol" pitchFamily="18" charset="2"/>
              </a:rPr>
              <a:t>= </a:t>
            </a:r>
            <a:r>
              <a:rPr lang="en-US" sz="2400" b="1">
                <a:sym typeface="Symbol" pitchFamily="18" charset="2"/>
              </a:rPr>
              <a:t>v</a:t>
            </a:r>
            <a:r>
              <a:rPr lang="en-US" sz="2400" b="1" baseline="-25000">
                <a:sym typeface="Symbol" pitchFamily="18" charset="2"/>
              </a:rPr>
              <a:t>m+1     </a:t>
            </a:r>
            <a:r>
              <a:rPr lang="en-US" sz="2400">
                <a:sym typeface="Symbol" pitchFamily="18" charset="2"/>
              </a:rPr>
              <a:t>(1) 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400">
                <a:sym typeface="Symbol" pitchFamily="18" charset="2"/>
              </a:rPr>
              <a:t>Left multiplying by A, c</a:t>
            </a:r>
            <a:r>
              <a:rPr lang="en-US" sz="2400" baseline="-25000">
                <a:sym typeface="Symbol" pitchFamily="18" charset="2"/>
              </a:rPr>
              <a:t>1</a:t>
            </a:r>
            <a:r>
              <a:rPr lang="en-US" sz="2400">
                <a:sym typeface="Symbol" pitchFamily="18" charset="2"/>
              </a:rPr>
              <a:t>A</a:t>
            </a:r>
            <a:r>
              <a:rPr lang="en-US" sz="2400" b="1">
                <a:sym typeface="Symbol" pitchFamily="18" charset="2"/>
              </a:rPr>
              <a:t>v</a:t>
            </a:r>
            <a:r>
              <a:rPr lang="en-US" sz="2400" b="1" baseline="-25000">
                <a:sym typeface="Symbol" pitchFamily="18" charset="2"/>
              </a:rPr>
              <a:t>1</a:t>
            </a:r>
            <a:r>
              <a:rPr lang="en-US" sz="2400" b="1">
                <a:sym typeface="Symbol" pitchFamily="18" charset="2"/>
              </a:rPr>
              <a:t>+ </a:t>
            </a:r>
            <a:r>
              <a:rPr lang="en-US" sz="2400">
                <a:sym typeface="Symbol" pitchFamily="18" charset="2"/>
              </a:rPr>
              <a:t>c</a:t>
            </a:r>
            <a:r>
              <a:rPr lang="en-US" sz="2400" baseline="-25000">
                <a:sym typeface="Symbol" pitchFamily="18" charset="2"/>
              </a:rPr>
              <a:t>2</a:t>
            </a:r>
            <a:r>
              <a:rPr lang="en-US" sz="2400">
                <a:sym typeface="Symbol" pitchFamily="18" charset="2"/>
              </a:rPr>
              <a:t>A</a:t>
            </a:r>
            <a:r>
              <a:rPr lang="en-US" sz="2400" b="1">
                <a:sym typeface="Symbol" pitchFamily="18" charset="2"/>
              </a:rPr>
              <a:t>v</a:t>
            </a:r>
            <a:r>
              <a:rPr lang="en-US" sz="2400" b="1" baseline="-25000">
                <a:sym typeface="Symbol" pitchFamily="18" charset="2"/>
              </a:rPr>
              <a:t>2</a:t>
            </a:r>
            <a:r>
              <a:rPr lang="en-US" sz="2400" b="1">
                <a:sym typeface="Symbol" pitchFamily="18" charset="2"/>
              </a:rPr>
              <a:t>+ …. </a:t>
            </a:r>
            <a:r>
              <a:rPr lang="en-US" sz="2400">
                <a:sym typeface="Symbol" pitchFamily="18" charset="2"/>
              </a:rPr>
              <a:t>c</a:t>
            </a:r>
            <a:r>
              <a:rPr lang="en-US" sz="2400" baseline="-25000">
                <a:sym typeface="Symbol" pitchFamily="18" charset="2"/>
              </a:rPr>
              <a:t>m</a:t>
            </a:r>
            <a:r>
              <a:rPr lang="en-US" sz="2400">
                <a:sym typeface="Symbol" pitchFamily="18" charset="2"/>
              </a:rPr>
              <a:t>A</a:t>
            </a:r>
            <a:r>
              <a:rPr lang="en-US" sz="2400" b="1">
                <a:sym typeface="Symbol" pitchFamily="18" charset="2"/>
              </a:rPr>
              <a:t>v</a:t>
            </a:r>
            <a:r>
              <a:rPr lang="en-US" sz="2400" b="1" baseline="-25000">
                <a:sym typeface="Symbol" pitchFamily="18" charset="2"/>
              </a:rPr>
              <a:t>m </a:t>
            </a:r>
            <a:r>
              <a:rPr lang="en-US" sz="2400">
                <a:sym typeface="Symbol" pitchFamily="18" charset="2"/>
              </a:rPr>
              <a:t>= A</a:t>
            </a:r>
            <a:r>
              <a:rPr lang="en-US" sz="2400" b="1">
                <a:sym typeface="Symbol" pitchFamily="18" charset="2"/>
              </a:rPr>
              <a:t>v</a:t>
            </a:r>
            <a:r>
              <a:rPr lang="en-US" sz="2400" b="1" baseline="-25000">
                <a:sym typeface="Symbol" pitchFamily="18" charset="2"/>
              </a:rPr>
              <a:t>m+1                     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400">
                <a:sym typeface="Symbol" pitchFamily="18" charset="2"/>
              </a:rPr>
              <a:t>Since the</a:t>
            </a:r>
            <a:r>
              <a:rPr lang="en-US" sz="2400" b="1">
                <a:sym typeface="Symbol" pitchFamily="18" charset="2"/>
              </a:rPr>
              <a:t> v</a:t>
            </a:r>
            <a:r>
              <a:rPr lang="en-US" sz="2400" b="1" baseline="-25000">
                <a:sym typeface="Symbol" pitchFamily="18" charset="2"/>
              </a:rPr>
              <a:t>i</a:t>
            </a:r>
            <a:r>
              <a:rPr lang="en-US" sz="2400" b="1">
                <a:sym typeface="Symbol" pitchFamily="18" charset="2"/>
              </a:rPr>
              <a:t> </a:t>
            </a:r>
            <a:r>
              <a:rPr lang="en-US" sz="2400">
                <a:sym typeface="Symbol" pitchFamily="18" charset="2"/>
              </a:rPr>
              <a:t>are eigenvectors: c</a:t>
            </a:r>
            <a:r>
              <a:rPr lang="en-US" sz="2400" baseline="-25000">
                <a:sym typeface="Symbol" pitchFamily="18" charset="2"/>
              </a:rPr>
              <a:t>1 </a:t>
            </a:r>
            <a:r>
              <a:rPr lang="en-US" sz="2400">
                <a:sym typeface="Symbol" pitchFamily="18" charset="2"/>
              </a:rPr>
              <a:t></a:t>
            </a:r>
            <a:r>
              <a:rPr lang="en-US" sz="2400" baseline="-25000">
                <a:sym typeface="Symbol" pitchFamily="18" charset="2"/>
              </a:rPr>
              <a:t>1 </a:t>
            </a:r>
            <a:r>
              <a:rPr lang="en-US" sz="2400" b="1">
                <a:sym typeface="Symbol" pitchFamily="18" charset="2"/>
              </a:rPr>
              <a:t>v</a:t>
            </a:r>
            <a:r>
              <a:rPr lang="en-US" sz="2400" b="1" baseline="-25000">
                <a:sym typeface="Symbol" pitchFamily="18" charset="2"/>
              </a:rPr>
              <a:t>1</a:t>
            </a:r>
            <a:r>
              <a:rPr lang="en-US" sz="2400" b="1">
                <a:sym typeface="Symbol" pitchFamily="18" charset="2"/>
              </a:rPr>
              <a:t>+ </a:t>
            </a:r>
            <a:r>
              <a:rPr lang="en-US" sz="2400">
                <a:sym typeface="Symbol" pitchFamily="18" charset="2"/>
              </a:rPr>
              <a:t>c</a:t>
            </a:r>
            <a:r>
              <a:rPr lang="en-US" sz="2400" baseline="-25000">
                <a:sym typeface="Symbol" pitchFamily="18" charset="2"/>
              </a:rPr>
              <a:t>2 </a:t>
            </a:r>
            <a:r>
              <a:rPr lang="en-US" sz="2400">
                <a:sym typeface="Symbol" pitchFamily="18" charset="2"/>
              </a:rPr>
              <a:t></a:t>
            </a:r>
            <a:r>
              <a:rPr lang="en-US" sz="2400" baseline="-25000">
                <a:sym typeface="Symbol" pitchFamily="18" charset="2"/>
              </a:rPr>
              <a:t>2 </a:t>
            </a:r>
            <a:r>
              <a:rPr lang="en-US" sz="2400" b="1">
                <a:sym typeface="Symbol" pitchFamily="18" charset="2"/>
              </a:rPr>
              <a:t>v</a:t>
            </a:r>
            <a:r>
              <a:rPr lang="en-US" sz="2400" b="1" baseline="-25000">
                <a:sym typeface="Symbol" pitchFamily="18" charset="2"/>
              </a:rPr>
              <a:t>2</a:t>
            </a:r>
            <a:r>
              <a:rPr lang="en-US" sz="2400" b="1">
                <a:sym typeface="Symbol" pitchFamily="18" charset="2"/>
              </a:rPr>
              <a:t>+ …. </a:t>
            </a:r>
            <a:r>
              <a:rPr lang="en-US" sz="2400">
                <a:sym typeface="Symbol" pitchFamily="18" charset="2"/>
              </a:rPr>
              <a:t>c</a:t>
            </a:r>
            <a:r>
              <a:rPr lang="en-US" sz="2400" baseline="-25000">
                <a:sym typeface="Symbol" pitchFamily="18" charset="2"/>
              </a:rPr>
              <a:t>m </a:t>
            </a:r>
            <a:r>
              <a:rPr lang="en-US" sz="2400">
                <a:sym typeface="Symbol" pitchFamily="18" charset="2"/>
              </a:rPr>
              <a:t></a:t>
            </a:r>
            <a:r>
              <a:rPr lang="en-US" sz="2400" baseline="-25000">
                <a:sym typeface="Symbol" pitchFamily="18" charset="2"/>
              </a:rPr>
              <a:t>m</a:t>
            </a:r>
            <a:r>
              <a:rPr lang="en-US" sz="2400" b="1">
                <a:sym typeface="Symbol" pitchFamily="18" charset="2"/>
              </a:rPr>
              <a:t>v</a:t>
            </a:r>
            <a:r>
              <a:rPr lang="en-US" sz="2400" b="1" baseline="-25000">
                <a:sym typeface="Symbol" pitchFamily="18" charset="2"/>
              </a:rPr>
              <a:t>m </a:t>
            </a:r>
            <a:r>
              <a:rPr lang="en-US" sz="2400">
                <a:sym typeface="Symbol" pitchFamily="18" charset="2"/>
              </a:rPr>
              <a:t>= </a:t>
            </a:r>
            <a:r>
              <a:rPr lang="en-US" sz="2400" baseline="-25000">
                <a:sym typeface="Symbol" pitchFamily="18" charset="2"/>
              </a:rPr>
              <a:t>m+1</a:t>
            </a:r>
            <a:r>
              <a:rPr lang="en-US" sz="2400">
                <a:sym typeface="Symbol" pitchFamily="18" charset="2"/>
              </a:rPr>
              <a:t> </a:t>
            </a:r>
            <a:r>
              <a:rPr lang="en-US" sz="2400" b="1">
                <a:sym typeface="Symbol" pitchFamily="18" charset="2"/>
              </a:rPr>
              <a:t>v</a:t>
            </a:r>
            <a:r>
              <a:rPr lang="en-US" sz="2400" b="1" baseline="-25000">
                <a:sym typeface="Symbol" pitchFamily="18" charset="2"/>
              </a:rPr>
              <a:t>m+1 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400">
                <a:sym typeface="Symbol" pitchFamily="18" charset="2"/>
              </a:rPr>
              <a:t>Multiplying</a:t>
            </a:r>
            <a:r>
              <a:rPr lang="en-US" sz="2400" b="1" baseline="-25000">
                <a:sym typeface="Symbol" pitchFamily="18" charset="2"/>
              </a:rPr>
              <a:t>   </a:t>
            </a:r>
            <a:r>
              <a:rPr lang="en-US" sz="2400">
                <a:sym typeface="Symbol" pitchFamily="18" charset="2"/>
              </a:rPr>
              <a:t>(1) by </a:t>
            </a:r>
            <a:r>
              <a:rPr lang="en-US" sz="2400" baseline="-25000">
                <a:sym typeface="Symbol" pitchFamily="18" charset="2"/>
              </a:rPr>
              <a:t>m+1</a:t>
            </a:r>
            <a:r>
              <a:rPr lang="en-US" sz="2400">
                <a:sym typeface="Symbol" pitchFamily="18" charset="2"/>
              </a:rPr>
              <a:t> and subtracting, we get: 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400">
                <a:sym typeface="Symbol" pitchFamily="18" charset="2"/>
              </a:rPr>
              <a:t>c</a:t>
            </a:r>
            <a:r>
              <a:rPr lang="en-US" sz="2400" baseline="-25000">
                <a:sym typeface="Symbol" pitchFamily="18" charset="2"/>
              </a:rPr>
              <a:t>1</a:t>
            </a:r>
            <a:r>
              <a:rPr lang="en-US" sz="2400">
                <a:sym typeface="Symbol" pitchFamily="18" charset="2"/>
              </a:rPr>
              <a:t>(</a:t>
            </a:r>
            <a:r>
              <a:rPr lang="en-US" sz="2400" baseline="-25000">
                <a:sym typeface="Symbol" pitchFamily="18" charset="2"/>
              </a:rPr>
              <a:t>1 </a:t>
            </a:r>
            <a:r>
              <a:rPr lang="en-US" sz="2400">
                <a:sym typeface="Symbol" pitchFamily="18" charset="2"/>
              </a:rPr>
              <a:t> </a:t>
            </a:r>
            <a:r>
              <a:rPr lang="en-US" sz="2400" baseline="-25000">
                <a:sym typeface="Symbol" pitchFamily="18" charset="2"/>
              </a:rPr>
              <a:t>m+1</a:t>
            </a:r>
            <a:r>
              <a:rPr lang="en-US" sz="2400">
                <a:sym typeface="Symbol" pitchFamily="18" charset="2"/>
              </a:rPr>
              <a:t>)</a:t>
            </a:r>
            <a:r>
              <a:rPr lang="en-US" sz="2400" b="1">
                <a:sym typeface="Symbol" pitchFamily="18" charset="2"/>
              </a:rPr>
              <a:t>v</a:t>
            </a:r>
            <a:r>
              <a:rPr lang="en-US" sz="2400" b="1" baseline="-25000">
                <a:sym typeface="Symbol" pitchFamily="18" charset="2"/>
              </a:rPr>
              <a:t>1</a:t>
            </a:r>
            <a:r>
              <a:rPr lang="en-US" sz="2400" b="1">
                <a:sym typeface="Symbol" pitchFamily="18" charset="2"/>
              </a:rPr>
              <a:t>+ </a:t>
            </a:r>
            <a:r>
              <a:rPr lang="en-US" sz="2400">
                <a:sym typeface="Symbol" pitchFamily="18" charset="2"/>
              </a:rPr>
              <a:t>c</a:t>
            </a:r>
            <a:r>
              <a:rPr lang="en-US" sz="2400" baseline="-25000">
                <a:sym typeface="Symbol" pitchFamily="18" charset="2"/>
              </a:rPr>
              <a:t>2 </a:t>
            </a:r>
            <a:r>
              <a:rPr lang="en-US" sz="2400">
                <a:sym typeface="Symbol" pitchFamily="18" charset="2"/>
              </a:rPr>
              <a:t>(</a:t>
            </a:r>
            <a:r>
              <a:rPr lang="en-US" sz="2400" baseline="-25000">
                <a:sym typeface="Symbol" pitchFamily="18" charset="2"/>
              </a:rPr>
              <a:t>2</a:t>
            </a:r>
            <a:r>
              <a:rPr lang="en-US" sz="2400">
                <a:sym typeface="Symbol" pitchFamily="18" charset="2"/>
              </a:rPr>
              <a:t> </a:t>
            </a:r>
            <a:r>
              <a:rPr lang="en-US" sz="2400" baseline="-25000">
                <a:sym typeface="Symbol" pitchFamily="18" charset="2"/>
              </a:rPr>
              <a:t>m+1</a:t>
            </a:r>
            <a:r>
              <a:rPr lang="en-US" sz="2400">
                <a:sym typeface="Symbol" pitchFamily="18" charset="2"/>
              </a:rPr>
              <a:t>)</a:t>
            </a:r>
            <a:r>
              <a:rPr lang="en-US" sz="2400" baseline="-25000">
                <a:sym typeface="Symbol" pitchFamily="18" charset="2"/>
              </a:rPr>
              <a:t> </a:t>
            </a:r>
            <a:r>
              <a:rPr lang="en-US" sz="2400" b="1">
                <a:sym typeface="Symbol" pitchFamily="18" charset="2"/>
              </a:rPr>
              <a:t>v</a:t>
            </a:r>
            <a:r>
              <a:rPr lang="en-US" sz="2400" b="1" baseline="-25000">
                <a:sym typeface="Symbol" pitchFamily="18" charset="2"/>
              </a:rPr>
              <a:t>2</a:t>
            </a:r>
            <a:r>
              <a:rPr lang="en-US" sz="2400" b="1">
                <a:sym typeface="Symbol" pitchFamily="18" charset="2"/>
              </a:rPr>
              <a:t>+ …. </a:t>
            </a:r>
            <a:r>
              <a:rPr lang="en-US" sz="2400">
                <a:sym typeface="Symbol" pitchFamily="18" charset="2"/>
              </a:rPr>
              <a:t>c</a:t>
            </a:r>
            <a:r>
              <a:rPr lang="en-US" sz="2400" baseline="-25000">
                <a:sym typeface="Symbol" pitchFamily="18" charset="2"/>
              </a:rPr>
              <a:t>m </a:t>
            </a:r>
            <a:r>
              <a:rPr lang="en-US" sz="2400">
                <a:sym typeface="Symbol" pitchFamily="18" charset="2"/>
              </a:rPr>
              <a:t>(</a:t>
            </a:r>
            <a:r>
              <a:rPr lang="en-US" sz="2400" baseline="-25000">
                <a:sym typeface="Symbol" pitchFamily="18" charset="2"/>
              </a:rPr>
              <a:t>m </a:t>
            </a:r>
            <a:r>
              <a:rPr lang="en-US" sz="2400">
                <a:sym typeface="Symbol" pitchFamily="18" charset="2"/>
              </a:rPr>
              <a:t> </a:t>
            </a:r>
            <a:r>
              <a:rPr lang="en-US" sz="2400" baseline="-25000">
                <a:sym typeface="Symbol" pitchFamily="18" charset="2"/>
              </a:rPr>
              <a:t>m+1</a:t>
            </a:r>
            <a:r>
              <a:rPr lang="en-US" sz="2400">
                <a:sym typeface="Symbol" pitchFamily="18" charset="2"/>
              </a:rPr>
              <a:t>)</a:t>
            </a:r>
            <a:r>
              <a:rPr lang="en-US" sz="2400" b="1">
                <a:sym typeface="Symbol" pitchFamily="18" charset="2"/>
              </a:rPr>
              <a:t>v</a:t>
            </a:r>
            <a:r>
              <a:rPr lang="en-US" sz="2400" b="1" baseline="-25000">
                <a:sym typeface="Symbol" pitchFamily="18" charset="2"/>
              </a:rPr>
              <a:t>m </a:t>
            </a:r>
            <a:r>
              <a:rPr lang="en-US" sz="2400">
                <a:sym typeface="Symbol" pitchFamily="18" charset="2"/>
              </a:rPr>
              <a:t>= </a:t>
            </a:r>
            <a:r>
              <a:rPr lang="en-US" sz="2400" b="1">
                <a:sym typeface="Symbol" pitchFamily="18" charset="2"/>
              </a:rPr>
              <a:t>0       </a:t>
            </a:r>
            <a:r>
              <a:rPr lang="en-US" sz="2400">
                <a:sym typeface="Symbol" pitchFamily="18" charset="2"/>
              </a:rPr>
              <a:t>(2)</a:t>
            </a:r>
            <a:r>
              <a:rPr lang="en-US" sz="2400" b="1">
                <a:sym typeface="Symbol" pitchFamily="18" charset="2"/>
              </a:rPr>
              <a:t> 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400">
                <a:sym typeface="Symbol" pitchFamily="18" charset="2"/>
              </a:rPr>
              <a:t>However, </a:t>
            </a:r>
            <a:r>
              <a:rPr lang="en-US" sz="2400" b="1">
                <a:sym typeface="Symbol" pitchFamily="18" charset="2"/>
              </a:rPr>
              <a:t>v</a:t>
            </a:r>
            <a:r>
              <a:rPr lang="en-US" sz="2400" b="1" baseline="-25000">
                <a:sym typeface="Symbol" pitchFamily="18" charset="2"/>
              </a:rPr>
              <a:t>1</a:t>
            </a:r>
            <a:r>
              <a:rPr lang="en-US" sz="2400" b="1">
                <a:sym typeface="Symbol" pitchFamily="18" charset="2"/>
              </a:rPr>
              <a:t>,v</a:t>
            </a:r>
            <a:r>
              <a:rPr lang="en-US" sz="2400" b="1" baseline="-25000">
                <a:sym typeface="Symbol" pitchFamily="18" charset="2"/>
              </a:rPr>
              <a:t>2</a:t>
            </a:r>
            <a:r>
              <a:rPr lang="en-US" sz="2400" b="1">
                <a:sym typeface="Symbol" pitchFamily="18" charset="2"/>
              </a:rPr>
              <a:t>,….v</a:t>
            </a:r>
            <a:r>
              <a:rPr lang="en-US" sz="2400" b="1" baseline="-25000">
                <a:sym typeface="Symbol" pitchFamily="18" charset="2"/>
              </a:rPr>
              <a:t>m</a:t>
            </a:r>
            <a:r>
              <a:rPr lang="en-US" sz="2400">
                <a:sym typeface="Symbol" pitchFamily="18" charset="2"/>
              </a:rPr>
              <a:t> are lin. indep. so all of the coefficients in (2) have to be zero: c</a:t>
            </a:r>
            <a:r>
              <a:rPr lang="en-US" sz="2400" baseline="-25000">
                <a:sym typeface="Symbol" pitchFamily="18" charset="2"/>
              </a:rPr>
              <a:t>1</a:t>
            </a:r>
            <a:r>
              <a:rPr lang="en-US" sz="2400">
                <a:sym typeface="Symbol" pitchFamily="18" charset="2"/>
              </a:rPr>
              <a:t>(</a:t>
            </a:r>
            <a:r>
              <a:rPr lang="en-US" sz="2400" baseline="-25000">
                <a:sym typeface="Symbol" pitchFamily="18" charset="2"/>
              </a:rPr>
              <a:t>1 </a:t>
            </a:r>
            <a:r>
              <a:rPr lang="en-US" sz="2400">
                <a:sym typeface="Symbol" pitchFamily="18" charset="2"/>
              </a:rPr>
              <a:t> </a:t>
            </a:r>
            <a:r>
              <a:rPr lang="en-US" sz="2400" baseline="-25000">
                <a:sym typeface="Symbol" pitchFamily="18" charset="2"/>
              </a:rPr>
              <a:t>m+1</a:t>
            </a:r>
            <a:r>
              <a:rPr lang="en-US" sz="2400">
                <a:sym typeface="Symbol" pitchFamily="18" charset="2"/>
              </a:rPr>
              <a:t>) = 0 implies c</a:t>
            </a:r>
            <a:r>
              <a:rPr lang="en-US" sz="2400" baseline="-25000">
                <a:sym typeface="Symbol" pitchFamily="18" charset="2"/>
              </a:rPr>
              <a:t>1</a:t>
            </a:r>
            <a:r>
              <a:rPr lang="en-US" sz="2400">
                <a:sym typeface="Symbol" pitchFamily="18" charset="2"/>
              </a:rPr>
              <a:t> = 0 since the ’s are given to be distinct. Similarly, c</a:t>
            </a:r>
            <a:r>
              <a:rPr lang="en-US" sz="2400" baseline="-25000">
                <a:sym typeface="Symbol" pitchFamily="18" charset="2"/>
              </a:rPr>
              <a:t>2</a:t>
            </a:r>
            <a:r>
              <a:rPr lang="en-US" sz="2400">
                <a:sym typeface="Symbol" pitchFamily="18" charset="2"/>
              </a:rPr>
              <a:t> = c</a:t>
            </a:r>
            <a:r>
              <a:rPr lang="en-US" sz="2400" baseline="-25000">
                <a:sym typeface="Symbol" pitchFamily="18" charset="2"/>
              </a:rPr>
              <a:t>3</a:t>
            </a:r>
            <a:r>
              <a:rPr lang="en-US" sz="2400">
                <a:sym typeface="Symbol" pitchFamily="18" charset="2"/>
              </a:rPr>
              <a:t> = … = c</a:t>
            </a:r>
            <a:r>
              <a:rPr lang="en-US" sz="2400" baseline="-25000">
                <a:sym typeface="Symbol" pitchFamily="18" charset="2"/>
              </a:rPr>
              <a:t>m </a:t>
            </a:r>
            <a:r>
              <a:rPr lang="en-US" sz="2400">
                <a:sym typeface="Symbol" pitchFamily="18" charset="2"/>
              </a:rPr>
              <a:t>= 0.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400">
                <a:sym typeface="Symbol" pitchFamily="18" charset="2"/>
              </a:rPr>
              <a:t>But then from equation (1) we get that </a:t>
            </a:r>
            <a:r>
              <a:rPr lang="en-US" sz="2400" b="1">
                <a:sym typeface="Symbol" pitchFamily="18" charset="2"/>
              </a:rPr>
              <a:t>v</a:t>
            </a:r>
            <a:r>
              <a:rPr lang="en-US" sz="2400" b="1" baseline="-25000">
                <a:sym typeface="Symbol" pitchFamily="18" charset="2"/>
              </a:rPr>
              <a:t>m+1</a:t>
            </a:r>
            <a:r>
              <a:rPr lang="en-US" sz="2400">
                <a:sym typeface="Symbol" pitchFamily="18" charset="2"/>
              </a:rPr>
              <a:t> = </a:t>
            </a:r>
            <a:r>
              <a:rPr lang="en-US" sz="2400" b="1">
                <a:sym typeface="Symbol" pitchFamily="18" charset="2"/>
              </a:rPr>
              <a:t>0</a:t>
            </a:r>
            <a:r>
              <a:rPr lang="en-US" sz="2400">
                <a:sym typeface="Symbol" pitchFamily="18" charset="2"/>
              </a:rPr>
              <a:t>.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400">
                <a:sym typeface="Symbol" pitchFamily="18" charset="2"/>
              </a:rPr>
              <a:t>However, this is not possible, since all the </a:t>
            </a:r>
            <a:r>
              <a:rPr lang="en-US" sz="2400" b="1">
                <a:sym typeface="Symbol" pitchFamily="18" charset="2"/>
              </a:rPr>
              <a:t>v</a:t>
            </a:r>
            <a:r>
              <a:rPr lang="en-US" sz="2400">
                <a:sym typeface="Symbol" pitchFamily="18" charset="2"/>
              </a:rPr>
              <a:t>’s are eigenvectors.  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400">
                <a:sym typeface="Symbol" pitchFamily="18" charset="2"/>
              </a:rPr>
              <a:t>Since there is a contradiction, the original hypothesis must be wrong. Hence, {</a:t>
            </a:r>
            <a:r>
              <a:rPr lang="en-US" sz="2400" b="1">
                <a:sym typeface="Symbol" pitchFamily="18" charset="2"/>
              </a:rPr>
              <a:t>v</a:t>
            </a:r>
            <a:r>
              <a:rPr lang="en-US" sz="2400" b="1" baseline="-25000">
                <a:sym typeface="Symbol" pitchFamily="18" charset="2"/>
              </a:rPr>
              <a:t>1</a:t>
            </a:r>
            <a:r>
              <a:rPr lang="en-US" sz="2400" b="1">
                <a:sym typeface="Symbol" pitchFamily="18" charset="2"/>
              </a:rPr>
              <a:t>,v</a:t>
            </a:r>
            <a:r>
              <a:rPr lang="en-US" sz="2400" b="1" baseline="-25000">
                <a:sym typeface="Symbol" pitchFamily="18" charset="2"/>
              </a:rPr>
              <a:t>2</a:t>
            </a:r>
            <a:r>
              <a:rPr lang="en-US" sz="2400" b="1">
                <a:sym typeface="Symbol" pitchFamily="18" charset="2"/>
              </a:rPr>
              <a:t>,….v</a:t>
            </a:r>
            <a:r>
              <a:rPr lang="en-US" sz="2400" b="1" baseline="-25000">
                <a:sym typeface="Symbol" pitchFamily="18" charset="2"/>
              </a:rPr>
              <a:t>p</a:t>
            </a:r>
            <a:r>
              <a:rPr lang="en-US" sz="2400">
                <a:sym typeface="Symbol" pitchFamily="18" charset="2"/>
              </a:rPr>
              <a:t>} is linearly independent, and we have the result.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4197</TotalTime>
  <Words>950</Words>
  <Application>Microsoft Office PowerPoint</Application>
  <PresentationFormat>On-screen Show (4:3)</PresentationFormat>
  <Paragraphs>37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Default Design</vt:lpstr>
      <vt:lpstr> Eigenvectors and Eigenvalues - 1</vt:lpstr>
      <vt:lpstr> Eigenvectors and Eigenvalues - 2</vt:lpstr>
      <vt:lpstr> Eigenvectors and Eigenvalues - 3</vt:lpstr>
      <vt:lpstr>Fundamental Result about Eigenvectors and Eigenvalues </vt:lpstr>
      <vt:lpstr>How to Determine Eigenvalues and Eigenvectors </vt:lpstr>
      <vt:lpstr>Eigenvalues of Similar Matrices </vt:lpstr>
      <vt:lpstr>Proof of Proposition 40</vt:lpstr>
    </vt:vector>
  </TitlesOfParts>
  <Company>RTL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Definite Integral</dc:title>
  <dc:creator>Srinavas</dc:creator>
  <cp:lastModifiedBy>Pratyush Kaushal</cp:lastModifiedBy>
  <cp:revision>349</cp:revision>
  <dcterms:created xsi:type="dcterms:W3CDTF">2001-08-16T03:34:40Z</dcterms:created>
  <dcterms:modified xsi:type="dcterms:W3CDTF">2016-10-29T06:23:19Z</dcterms:modified>
</cp:coreProperties>
</file>