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5"/>
  </p:handoutMasterIdLst>
  <p:sldIdLst>
    <p:sldId id="455" r:id="rId2"/>
    <p:sldId id="456" r:id="rId3"/>
    <p:sldId id="457" r:id="rId4"/>
  </p:sldIdLst>
  <p:sldSz cx="9144000" cy="6858000" type="screen4x3"/>
  <p:notesSz cx="6858000" cy="92964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Arial" charset="0"/>
      </a:defRPr>
    </a:lvl1pPr>
    <a:lvl2pPr marL="457200" algn="l" rtl="0" fontAlgn="base">
      <a:spcBef>
        <a:spcPct val="0"/>
      </a:spcBef>
      <a:spcAft>
        <a:spcPct val="0"/>
      </a:spcAft>
      <a:defRPr sz="3200" kern="1200">
        <a:solidFill>
          <a:schemeClr val="tx1"/>
        </a:solidFill>
        <a:latin typeface="Times New Roman" pitchFamily="18" charset="0"/>
        <a:ea typeface="+mn-ea"/>
        <a:cs typeface="Arial" charset="0"/>
      </a:defRPr>
    </a:lvl2pPr>
    <a:lvl3pPr marL="914400" algn="l" rtl="0" fontAlgn="base">
      <a:spcBef>
        <a:spcPct val="0"/>
      </a:spcBef>
      <a:spcAft>
        <a:spcPct val="0"/>
      </a:spcAft>
      <a:defRPr sz="32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32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2" d="100"/>
          <a:sy n="62" d="100"/>
        </p:scale>
        <p:origin x="-144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5939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5939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2D43F910-C84A-4EA1-B002-94EB4C270ACE}" type="slidenum">
              <a:rPr lang="en-US"/>
              <a:pPr>
                <a:defRPr/>
              </a:pPr>
              <a:t>‹#›</a:t>
            </a:fld>
            <a:endParaRPr lang="en-US"/>
          </a:p>
        </p:txBody>
      </p:sp>
    </p:spTree>
    <p:extLst>
      <p:ext uri="{BB962C8B-B14F-4D97-AF65-F5344CB8AC3E}">
        <p14:creationId xmlns:p14="http://schemas.microsoft.com/office/powerpoint/2010/main" val="3233822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0C2A75-219E-4F7F-B477-964E3EED00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F22E8C-94BE-42DB-9F7E-9348473541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EF52AC-59A4-4F4E-8E5C-83809BC9CB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07AFEC-273C-4C9A-BBF7-9CB8654009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09D138-E74D-41CC-AB75-8E2D9A0D9B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763962-E58F-4039-834E-DF2F6BDC1B6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89FD110-AD28-4D51-8311-B2ED631FD29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8DE3FBB-A347-4EF3-B633-9724B3BFDB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A1F04CC-5CD6-46CD-BDDC-F0D67C6C74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F733D9-CF36-4E90-91A9-301204168F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C982CD-55C6-4720-90B7-ECDB538F71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mn-cs"/>
              </a:defRPr>
            </a:lvl1pPr>
          </a:lstStyle>
          <a:p>
            <a:pPr>
              <a:defRPr/>
            </a:pPr>
            <a:fld id="{886A4022-2AA6-41CC-9CF0-41314F6DC3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228600" y="0"/>
            <a:ext cx="8686800" cy="838200"/>
          </a:xfrm>
        </p:spPr>
        <p:txBody>
          <a:bodyPr/>
          <a:lstStyle/>
          <a:p>
            <a:r>
              <a:rPr lang="en-US" sz="3600" b="1"/>
              <a:t>Diagonalization of Matrices - 1</a:t>
            </a:r>
          </a:p>
        </p:txBody>
      </p:sp>
      <p:sp>
        <p:nvSpPr>
          <p:cNvPr id="282627" name="Rectangle 3"/>
          <p:cNvSpPr>
            <a:spLocks noGrp="1" noChangeArrowheads="1"/>
          </p:cNvSpPr>
          <p:nvPr>
            <p:ph type="body" idx="1"/>
          </p:nvPr>
        </p:nvSpPr>
        <p:spPr>
          <a:xfrm>
            <a:off x="0" y="914400"/>
            <a:ext cx="9144000" cy="5943600"/>
          </a:xfrm>
        </p:spPr>
        <p:txBody>
          <a:bodyPr/>
          <a:lstStyle/>
          <a:p>
            <a:pPr marL="609600" indent="-609600">
              <a:lnSpc>
                <a:spcPct val="90000"/>
              </a:lnSpc>
            </a:pPr>
            <a:r>
              <a:rPr lang="en-US" sz="2800">
                <a:sym typeface="Symbol" pitchFamily="18" charset="2"/>
              </a:rPr>
              <a:t>If A is a diagonal matrix, then its diagonal elements are its eigenvalues, and the standard basis vectors are its eigenvectors. This is the motivation for the following:</a:t>
            </a:r>
          </a:p>
          <a:p>
            <a:pPr marL="609600" indent="-609600">
              <a:lnSpc>
                <a:spcPct val="90000"/>
              </a:lnSpc>
            </a:pPr>
            <a:r>
              <a:rPr lang="en-US" sz="2800">
                <a:sym typeface="Symbol" pitchFamily="18" charset="2"/>
              </a:rPr>
              <a:t>Definition: An </a:t>
            </a:r>
            <a:r>
              <a:rPr lang="en-US" sz="2800"/>
              <a:t>n</a:t>
            </a:r>
            <a:r>
              <a:rPr lang="en-US" sz="2800">
                <a:sym typeface="Symbol" pitchFamily="18" charset="2"/>
              </a:rPr>
              <a:t>n matrix A is said to be </a:t>
            </a:r>
            <a:r>
              <a:rPr lang="en-US" sz="2800" b="1">
                <a:sym typeface="Symbol" pitchFamily="18" charset="2"/>
              </a:rPr>
              <a:t>diagonalizable </a:t>
            </a:r>
            <a:r>
              <a:rPr lang="en-US" sz="2800">
                <a:sym typeface="Symbol" pitchFamily="18" charset="2"/>
              </a:rPr>
              <a:t>if A is similar to a diagonal matrix D, in other words if there is an invertible matrix P and a diagonal matrix D such that A = PDP</a:t>
            </a:r>
            <a:r>
              <a:rPr lang="en-US" sz="2800" baseline="30000">
                <a:cs typeface="Times New Roman" pitchFamily="18" charset="0"/>
                <a:sym typeface="Symbol" pitchFamily="18" charset="2"/>
              </a:rPr>
              <a:t></a:t>
            </a:r>
            <a:r>
              <a:rPr lang="en-US" sz="2800" baseline="30000">
                <a:sym typeface="Symbol" pitchFamily="18" charset="2"/>
              </a:rPr>
              <a:t>1</a:t>
            </a:r>
            <a:r>
              <a:rPr lang="en-US" sz="2800">
                <a:sym typeface="Symbol" pitchFamily="18" charset="2"/>
              </a:rPr>
              <a:t>. </a:t>
            </a:r>
          </a:p>
          <a:p>
            <a:pPr marL="609600" indent="-609600">
              <a:lnSpc>
                <a:spcPct val="90000"/>
              </a:lnSpc>
            </a:pPr>
            <a:r>
              <a:rPr lang="en-US" sz="2800" b="1">
                <a:sym typeface="Symbol" pitchFamily="18" charset="2"/>
              </a:rPr>
              <a:t>Remark 1:</a:t>
            </a:r>
            <a:r>
              <a:rPr lang="en-US" sz="2800">
                <a:sym typeface="Symbol" pitchFamily="18" charset="2"/>
              </a:rPr>
              <a:t> If A is diagonalizable, then its powers are easy to compute. </a:t>
            </a:r>
          </a:p>
          <a:p>
            <a:pPr marL="609600" indent="-609600">
              <a:lnSpc>
                <a:spcPct val="90000"/>
              </a:lnSpc>
            </a:pPr>
            <a:r>
              <a:rPr lang="en-US" sz="2800" b="1">
                <a:sym typeface="Symbol" pitchFamily="18" charset="2"/>
              </a:rPr>
              <a:t>Remark 2</a:t>
            </a:r>
            <a:r>
              <a:rPr lang="en-US" sz="2800">
                <a:sym typeface="Symbol" pitchFamily="18" charset="2"/>
              </a:rPr>
              <a:t>: If A is diagonalizable, then its eigenvalues can be found by inspection of D. However, in practice, we have to do things the other way round. First, we find the eigenvalues from the characteristic equation, then we find P, then we get the diagonal matrix 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28600" y="0"/>
            <a:ext cx="8686800" cy="990600"/>
          </a:xfrm>
        </p:spPr>
        <p:txBody>
          <a:bodyPr/>
          <a:lstStyle/>
          <a:p>
            <a:r>
              <a:rPr lang="en-US" sz="3600" b="1"/>
              <a:t>Diagonalization – 2   </a:t>
            </a:r>
          </a:p>
        </p:txBody>
      </p:sp>
      <p:sp>
        <p:nvSpPr>
          <p:cNvPr id="295939" name="Rectangle 3"/>
          <p:cNvSpPr>
            <a:spLocks noGrp="1" noChangeArrowheads="1"/>
          </p:cNvSpPr>
          <p:nvPr>
            <p:ph type="body" idx="1"/>
          </p:nvPr>
        </p:nvSpPr>
        <p:spPr>
          <a:xfrm>
            <a:off x="0" y="1143000"/>
            <a:ext cx="9144000" cy="5715000"/>
          </a:xfrm>
        </p:spPr>
        <p:txBody>
          <a:bodyPr/>
          <a:lstStyle/>
          <a:p>
            <a:pPr marL="609600" indent="-609600"/>
            <a:r>
              <a:rPr lang="en-US" sz="2800" b="1" dirty="0">
                <a:sym typeface="Symbol" pitchFamily="18" charset="2"/>
              </a:rPr>
              <a:t>Theorem </a:t>
            </a:r>
            <a:r>
              <a:rPr lang="en-US" sz="2800" b="1" dirty="0" smtClean="0">
                <a:sym typeface="Symbol" pitchFamily="18" charset="2"/>
              </a:rPr>
              <a:t>5 </a:t>
            </a:r>
            <a:r>
              <a:rPr lang="en-US" sz="2800" b="1" dirty="0">
                <a:sym typeface="Symbol" pitchFamily="18" charset="2"/>
              </a:rPr>
              <a:t>(</a:t>
            </a:r>
            <a:r>
              <a:rPr lang="en-US" sz="2800" b="1" dirty="0" err="1">
                <a:sym typeface="Symbol" pitchFamily="18" charset="2"/>
              </a:rPr>
              <a:t>Diagonalization</a:t>
            </a:r>
            <a:r>
              <a:rPr lang="en-US" sz="2800" b="1" dirty="0">
                <a:sym typeface="Symbol" pitchFamily="18" charset="2"/>
              </a:rPr>
              <a:t> Theorem - Definitely a VIT!): </a:t>
            </a:r>
          </a:p>
          <a:p>
            <a:pPr marL="609600" indent="-609600">
              <a:buFontTx/>
              <a:buAutoNum type="alphaLcParenR"/>
            </a:pP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is diagonalizable if and only if A has n linearly independent eigenvectors.</a:t>
            </a:r>
          </a:p>
          <a:p>
            <a:pPr marL="609600" indent="-609600">
              <a:buFontTx/>
              <a:buAutoNum type="alphaLcParenR"/>
            </a:pPr>
            <a:r>
              <a:rPr lang="en-US" sz="2800" dirty="0">
                <a:sym typeface="Symbol" pitchFamily="18" charset="2"/>
              </a:rPr>
              <a:t>In this case, A = PDP</a:t>
            </a:r>
            <a:r>
              <a:rPr lang="en-US" sz="2800" baseline="30000" dirty="0">
                <a:cs typeface="Times New Roman" pitchFamily="18" charset="0"/>
                <a:sym typeface="Symbol" pitchFamily="18" charset="2"/>
              </a:rPr>
              <a:t></a:t>
            </a:r>
            <a:r>
              <a:rPr lang="en-US" sz="2800" baseline="30000" dirty="0">
                <a:sym typeface="Symbol" pitchFamily="18" charset="2"/>
              </a:rPr>
              <a:t>1</a:t>
            </a:r>
            <a:r>
              <a:rPr lang="en-US" sz="2800" dirty="0">
                <a:sym typeface="Symbol" pitchFamily="18" charset="2"/>
              </a:rPr>
              <a:t>, where the columns of P are n linearly independent eigenvectors of </a:t>
            </a:r>
            <a:r>
              <a:rPr lang="en-US" sz="2800" dirty="0" err="1">
                <a:sym typeface="Symbol" pitchFamily="18" charset="2"/>
              </a:rPr>
              <a:t>A,and</a:t>
            </a:r>
            <a:r>
              <a:rPr lang="en-US" sz="2800" dirty="0">
                <a:sym typeface="Symbol" pitchFamily="18" charset="2"/>
              </a:rPr>
              <a:t> the diagonal entries of D are </a:t>
            </a:r>
            <a:r>
              <a:rPr lang="en-US" sz="2800" dirty="0" err="1">
                <a:sym typeface="Symbol" pitchFamily="18" charset="2"/>
              </a:rPr>
              <a:t>eigenvalues</a:t>
            </a:r>
            <a:r>
              <a:rPr lang="en-US" sz="2800" dirty="0">
                <a:sym typeface="Symbol" pitchFamily="18" charset="2"/>
              </a:rPr>
              <a:t> corresponding to these eigenvectors.  </a:t>
            </a:r>
          </a:p>
          <a:p>
            <a:pPr marL="609600" indent="-609600"/>
            <a:r>
              <a:rPr lang="en-US" sz="2800" b="1" dirty="0">
                <a:sym typeface="Symbol" pitchFamily="18" charset="2"/>
              </a:rPr>
              <a:t>Remark: </a:t>
            </a:r>
            <a:r>
              <a:rPr lang="en-US" sz="2800" dirty="0">
                <a:sym typeface="Symbol" pitchFamily="18" charset="2"/>
              </a:rPr>
              <a:t>Another way to express the above theorem is that an </a:t>
            </a:r>
            <a:r>
              <a:rPr lang="en-US" sz="2800" dirty="0" err="1"/>
              <a:t>n</a:t>
            </a:r>
            <a:r>
              <a:rPr lang="en-US" sz="2800" dirty="0" err="1">
                <a:sym typeface="Symbol" pitchFamily="18" charset="2"/>
              </a:rPr>
              <a:t>n</a:t>
            </a:r>
            <a:r>
              <a:rPr lang="en-US" sz="2800" dirty="0">
                <a:sym typeface="Symbol" pitchFamily="18" charset="2"/>
              </a:rPr>
              <a:t> matrix A is diagonalizable if and only if it has enough (linearly independent) eigenvectors to form a basis of </a:t>
            </a:r>
            <a:r>
              <a:rPr lang="en-US" sz="2800" dirty="0" err="1">
                <a:sym typeface="Symbol" pitchFamily="18" charset="2"/>
              </a:rPr>
              <a:t>R</a:t>
            </a:r>
            <a:r>
              <a:rPr lang="en-US" sz="2800" baseline="30000" dirty="0" err="1">
                <a:sym typeface="Symbol" pitchFamily="18" charset="2"/>
              </a:rPr>
              <a:t>n</a:t>
            </a:r>
            <a:r>
              <a:rPr lang="en-US" sz="2800" dirty="0">
                <a:sym typeface="Symbol" pitchFamily="18" charset="2"/>
              </a:rPr>
              <a:t>. Such a basis is called an </a:t>
            </a:r>
            <a:r>
              <a:rPr lang="en-US" sz="2800" b="1" dirty="0">
                <a:sym typeface="Symbol" pitchFamily="18" charset="2"/>
              </a:rPr>
              <a:t>eigenvector basis</a:t>
            </a:r>
            <a:r>
              <a:rPr lang="en-US" sz="2800" dirty="0">
                <a:sym typeface="Symbol"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228600" y="0"/>
            <a:ext cx="8686800" cy="990600"/>
          </a:xfrm>
        </p:spPr>
        <p:txBody>
          <a:bodyPr/>
          <a:lstStyle/>
          <a:p>
            <a:r>
              <a:rPr lang="en-US" sz="3600" b="1"/>
              <a:t>Diagonalization - 3  </a:t>
            </a:r>
          </a:p>
        </p:txBody>
      </p:sp>
      <p:sp>
        <p:nvSpPr>
          <p:cNvPr id="296963" name="Rectangle 3"/>
          <p:cNvSpPr>
            <a:spLocks noGrp="1" noChangeArrowheads="1"/>
          </p:cNvSpPr>
          <p:nvPr>
            <p:ph type="body" idx="1"/>
          </p:nvPr>
        </p:nvSpPr>
        <p:spPr>
          <a:xfrm>
            <a:off x="0" y="1143000"/>
            <a:ext cx="9144000" cy="5715000"/>
          </a:xfrm>
        </p:spPr>
        <p:txBody>
          <a:bodyPr/>
          <a:lstStyle/>
          <a:p>
            <a:pPr marL="609600" indent="-609600"/>
            <a:r>
              <a:rPr lang="en-US" sz="2800" dirty="0">
                <a:sym typeface="Symbol" pitchFamily="18" charset="2"/>
              </a:rPr>
              <a:t>In practice, we can distinguish three cases:</a:t>
            </a:r>
            <a:r>
              <a:rPr lang="en-US" sz="2800" b="1" dirty="0">
                <a:sym typeface="Symbol" pitchFamily="18" charset="2"/>
              </a:rPr>
              <a:t> </a:t>
            </a:r>
          </a:p>
          <a:p>
            <a:pPr marL="609600" indent="-609600"/>
            <a:r>
              <a:rPr lang="en-US" sz="2800" b="1" dirty="0">
                <a:sym typeface="Symbol" pitchFamily="18" charset="2"/>
              </a:rPr>
              <a:t>Case 1: </a:t>
            </a: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has n distinct (real) </a:t>
            </a:r>
            <a:r>
              <a:rPr lang="en-US" sz="2800" dirty="0" err="1">
                <a:sym typeface="Symbol" pitchFamily="18" charset="2"/>
              </a:rPr>
              <a:t>eigenvalues</a:t>
            </a:r>
            <a:r>
              <a:rPr lang="en-US" sz="2800" dirty="0">
                <a:sym typeface="Symbol" pitchFamily="18" charset="2"/>
              </a:rPr>
              <a:t>. Then we get the following result:</a:t>
            </a:r>
          </a:p>
          <a:p>
            <a:pPr marL="609600" indent="-609600"/>
            <a:r>
              <a:rPr lang="en-US" sz="2800" b="1" dirty="0">
                <a:sym typeface="Symbol" pitchFamily="18" charset="2"/>
              </a:rPr>
              <a:t>Proposition </a:t>
            </a:r>
            <a:r>
              <a:rPr lang="en-US" sz="2800" b="1" dirty="0" smtClean="0">
                <a:sym typeface="Symbol" pitchFamily="18" charset="2"/>
              </a:rPr>
              <a:t>43</a:t>
            </a:r>
            <a:r>
              <a:rPr lang="en-US" sz="2800" dirty="0" smtClean="0">
                <a:sym typeface="Symbol" pitchFamily="18" charset="2"/>
              </a:rPr>
              <a:t>: </a:t>
            </a: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with n distinct </a:t>
            </a:r>
            <a:r>
              <a:rPr lang="en-US" sz="2800" dirty="0" err="1">
                <a:sym typeface="Symbol" pitchFamily="18" charset="2"/>
              </a:rPr>
              <a:t>eigenvalues</a:t>
            </a:r>
            <a:r>
              <a:rPr lang="en-US" sz="2800" dirty="0">
                <a:sym typeface="Symbol" pitchFamily="18" charset="2"/>
              </a:rPr>
              <a:t> is diagonalizable.   </a:t>
            </a:r>
          </a:p>
          <a:p>
            <a:pPr marL="609600" indent="-609600"/>
            <a:r>
              <a:rPr lang="en-US" sz="2800" b="1" dirty="0">
                <a:sym typeface="Symbol" pitchFamily="18" charset="2"/>
              </a:rPr>
              <a:t>Proof: </a:t>
            </a:r>
            <a:r>
              <a:rPr lang="en-US" sz="2800" dirty="0">
                <a:sym typeface="Symbol" pitchFamily="18" charset="2"/>
              </a:rPr>
              <a:t>By an earlier result (Proposition </a:t>
            </a:r>
            <a:r>
              <a:rPr lang="en-US" sz="2800" dirty="0" smtClean="0">
                <a:sym typeface="Symbol" pitchFamily="18" charset="2"/>
              </a:rPr>
              <a:t>40), </a:t>
            </a:r>
            <a:r>
              <a:rPr lang="en-US" sz="2800" dirty="0">
                <a:sym typeface="Symbol" pitchFamily="18" charset="2"/>
              </a:rPr>
              <a:t>eigenvectors corresponding to distinct </a:t>
            </a:r>
            <a:r>
              <a:rPr lang="en-US" sz="2800" dirty="0" err="1">
                <a:sym typeface="Symbol" pitchFamily="18" charset="2"/>
              </a:rPr>
              <a:t>eigenvalues</a:t>
            </a:r>
            <a:r>
              <a:rPr lang="en-US" sz="2800" dirty="0">
                <a:sym typeface="Symbol" pitchFamily="18" charset="2"/>
              </a:rPr>
              <a:t> are linearly independent. Therefore in this case A has n linearly independent eigenvectors. Hence by the DT(VIT!), A is diagonalizable.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4205</TotalTime>
  <Words>361</Words>
  <Application>Microsoft Office PowerPoint</Application>
  <PresentationFormat>On-screen Show (4:3)</PresentationFormat>
  <Paragraphs>15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Diagonalization of Matrices - 1</vt:lpstr>
      <vt:lpstr>Diagonalization – 2   </vt:lpstr>
      <vt:lpstr>Diagonalization - 3  </vt:lpstr>
    </vt:vector>
  </TitlesOfParts>
  <Company>RTL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Definite Integral</dc:title>
  <dc:creator>Srinavas</dc:creator>
  <cp:lastModifiedBy>Pratyush Kaushal</cp:lastModifiedBy>
  <cp:revision>352</cp:revision>
  <dcterms:created xsi:type="dcterms:W3CDTF">2001-08-16T03:34:40Z</dcterms:created>
  <dcterms:modified xsi:type="dcterms:W3CDTF">2016-11-01T16:30:23Z</dcterms:modified>
</cp:coreProperties>
</file>