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5"/>
  </p:handoutMasterIdLst>
  <p:sldIdLst>
    <p:sldId id="464" r:id="rId2"/>
    <p:sldId id="465" r:id="rId3"/>
    <p:sldId id="466" r:id="rId4"/>
  </p:sldIdLst>
  <p:sldSz cx="9144000" cy="6858000" type="screen4x3"/>
  <p:notesSz cx="6858000" cy="92964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Arial" charset="0"/>
      </a:defRPr>
    </a:lvl1pPr>
    <a:lvl2pPr marL="457200" algn="l" rtl="0" fontAlgn="base">
      <a:spcBef>
        <a:spcPct val="0"/>
      </a:spcBef>
      <a:spcAft>
        <a:spcPct val="0"/>
      </a:spcAft>
      <a:defRPr sz="3200" kern="1200">
        <a:solidFill>
          <a:schemeClr val="tx1"/>
        </a:solidFill>
        <a:latin typeface="Times New Roman" pitchFamily="18" charset="0"/>
        <a:ea typeface="+mn-ea"/>
        <a:cs typeface="Arial" charset="0"/>
      </a:defRPr>
    </a:lvl2pPr>
    <a:lvl3pPr marL="914400" algn="l" rtl="0" fontAlgn="base">
      <a:spcBef>
        <a:spcPct val="0"/>
      </a:spcBef>
      <a:spcAft>
        <a:spcPct val="0"/>
      </a:spcAft>
      <a:defRPr sz="32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32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3200" kern="1200">
        <a:solidFill>
          <a:schemeClr val="tx1"/>
        </a:solidFill>
        <a:latin typeface="Times New Roman" pitchFamily="18" charset="0"/>
        <a:ea typeface="+mn-ea"/>
        <a:cs typeface="Arial" charset="0"/>
      </a:defRPr>
    </a:lvl5pPr>
    <a:lvl6pPr marL="2286000" algn="l" defTabSz="914400" rtl="0" eaLnBrk="1" latinLnBrk="0" hangingPunct="1">
      <a:defRPr sz="3200" kern="1200">
        <a:solidFill>
          <a:schemeClr val="tx1"/>
        </a:solidFill>
        <a:latin typeface="Times New Roman" pitchFamily="18" charset="0"/>
        <a:ea typeface="+mn-ea"/>
        <a:cs typeface="Arial" charset="0"/>
      </a:defRPr>
    </a:lvl6pPr>
    <a:lvl7pPr marL="2743200" algn="l" defTabSz="914400" rtl="0" eaLnBrk="1" latinLnBrk="0" hangingPunct="1">
      <a:defRPr sz="3200" kern="1200">
        <a:solidFill>
          <a:schemeClr val="tx1"/>
        </a:solidFill>
        <a:latin typeface="Times New Roman" pitchFamily="18" charset="0"/>
        <a:ea typeface="+mn-ea"/>
        <a:cs typeface="Arial" charset="0"/>
      </a:defRPr>
    </a:lvl7pPr>
    <a:lvl8pPr marL="3200400" algn="l" defTabSz="914400" rtl="0" eaLnBrk="1" latinLnBrk="0" hangingPunct="1">
      <a:defRPr sz="3200" kern="1200">
        <a:solidFill>
          <a:schemeClr val="tx1"/>
        </a:solidFill>
        <a:latin typeface="Times New Roman" pitchFamily="18" charset="0"/>
        <a:ea typeface="+mn-ea"/>
        <a:cs typeface="Arial" charset="0"/>
      </a:defRPr>
    </a:lvl8pPr>
    <a:lvl9pPr marL="3657600" algn="l" defTabSz="914400" rtl="0" eaLnBrk="1" latinLnBrk="0" hangingPunct="1">
      <a:defRPr sz="32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2" d="100"/>
          <a:sy n="62" d="100"/>
        </p:scale>
        <p:origin x="-144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5939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5939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2D43F910-C84A-4EA1-B002-94EB4C270ACE}" type="slidenum">
              <a:rPr lang="en-US"/>
              <a:pPr>
                <a:defRPr/>
              </a:pPr>
              <a:t>‹#›</a:t>
            </a:fld>
            <a:endParaRPr lang="en-US"/>
          </a:p>
        </p:txBody>
      </p:sp>
    </p:spTree>
    <p:extLst>
      <p:ext uri="{BB962C8B-B14F-4D97-AF65-F5344CB8AC3E}">
        <p14:creationId xmlns:p14="http://schemas.microsoft.com/office/powerpoint/2010/main" val="13195739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0C2A75-219E-4F7F-B477-964E3EED004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F22E8C-94BE-42DB-9F7E-9348473541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EF52AC-59A4-4F4E-8E5C-83809BC9CBE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07AFEC-273C-4C9A-BBF7-9CB86540090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09D138-E74D-41CC-AB75-8E2D9A0D9BC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763962-E58F-4039-834E-DF2F6BDC1B6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89FD110-AD28-4D51-8311-B2ED631FD29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8DE3FBB-A347-4EF3-B633-9724B3BFDB8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A1F04CC-5CD6-46CD-BDDC-F0D67C6C74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7F733D9-CF36-4E90-91A9-301204168F2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7C982CD-55C6-4720-90B7-ECDB538F71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cs typeface="+mn-cs"/>
              </a:defRPr>
            </a:lvl1pPr>
          </a:lstStyle>
          <a:p>
            <a:pPr>
              <a:defRPr/>
            </a:pPr>
            <a:fld id="{886A4022-2AA6-41CC-9CF0-41314F6DC3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228600" y="0"/>
            <a:ext cx="8686800" cy="685800"/>
          </a:xfrm>
        </p:spPr>
        <p:txBody>
          <a:bodyPr/>
          <a:lstStyle/>
          <a:p>
            <a:r>
              <a:rPr lang="en-US" sz="3600" b="1" dirty="0" err="1"/>
              <a:t>Diagonalization</a:t>
            </a:r>
            <a:r>
              <a:rPr lang="en-US" sz="3600" b="1" dirty="0"/>
              <a:t> - 4  </a:t>
            </a:r>
          </a:p>
        </p:txBody>
      </p:sp>
      <p:sp>
        <p:nvSpPr>
          <p:cNvPr id="297987" name="Rectangle 3"/>
          <p:cNvSpPr>
            <a:spLocks noGrp="1" noChangeArrowheads="1"/>
          </p:cNvSpPr>
          <p:nvPr>
            <p:ph type="body" idx="1"/>
          </p:nvPr>
        </p:nvSpPr>
        <p:spPr>
          <a:xfrm>
            <a:off x="0" y="838200"/>
            <a:ext cx="9144000" cy="6019800"/>
          </a:xfrm>
        </p:spPr>
        <p:txBody>
          <a:bodyPr/>
          <a:lstStyle/>
          <a:p>
            <a:pPr marL="609600" indent="-609600">
              <a:lnSpc>
                <a:spcPct val="90000"/>
              </a:lnSpc>
            </a:pPr>
            <a:r>
              <a:rPr lang="en-US" sz="2800" b="1" dirty="0" smtClean="0">
                <a:sym typeface="Symbol" pitchFamily="18" charset="2"/>
              </a:rPr>
              <a:t>Two Preliminary Definitions: </a:t>
            </a:r>
            <a:r>
              <a:rPr lang="en-US" sz="2800" dirty="0" smtClean="0">
                <a:sym typeface="Symbol" pitchFamily="18" charset="2"/>
              </a:rPr>
              <a:t>Given an </a:t>
            </a:r>
            <a:r>
              <a:rPr lang="en-US" sz="2800" dirty="0" err="1" smtClean="0">
                <a:sym typeface="Symbol" pitchFamily="18" charset="2"/>
              </a:rPr>
              <a:t>eigenvalue</a:t>
            </a:r>
            <a:r>
              <a:rPr lang="en-US" sz="2800" dirty="0" smtClean="0">
                <a:sym typeface="Symbol" pitchFamily="18" charset="2"/>
              </a:rPr>
              <a:t> </a:t>
            </a:r>
            <a:r>
              <a:rPr lang="en-US" sz="2800" dirty="0" smtClean="0">
                <a:sym typeface="Symbol"/>
              </a:rPr>
              <a:t></a:t>
            </a:r>
            <a:r>
              <a:rPr lang="en-US" sz="2800" baseline="-25000" dirty="0" smtClean="0">
                <a:sym typeface="Symbol"/>
              </a:rPr>
              <a:t>1</a:t>
            </a:r>
            <a:r>
              <a:rPr lang="en-US" sz="2800" dirty="0" smtClean="0">
                <a:sym typeface="Symbol"/>
              </a:rPr>
              <a:t> for a matrix A, we define:</a:t>
            </a:r>
          </a:p>
          <a:p>
            <a:pPr marL="609600" indent="-609600">
              <a:lnSpc>
                <a:spcPct val="90000"/>
              </a:lnSpc>
            </a:pPr>
            <a:endParaRPr lang="en-US" sz="2400" b="1" dirty="0" smtClean="0">
              <a:sym typeface="Symbol"/>
            </a:endParaRPr>
          </a:p>
          <a:p>
            <a:pPr marL="1009650" lvl="1" indent="-609600">
              <a:lnSpc>
                <a:spcPct val="90000"/>
              </a:lnSpc>
              <a:buFont typeface="Courier New" pitchFamily="49" charset="0"/>
              <a:buChar char="o"/>
            </a:pPr>
            <a:r>
              <a:rPr lang="en-US" sz="2400" dirty="0" smtClean="0">
                <a:sym typeface="Symbol"/>
              </a:rPr>
              <a:t>The </a:t>
            </a:r>
            <a:r>
              <a:rPr lang="en-US" sz="2400" b="1" dirty="0" smtClean="0">
                <a:sym typeface="Symbol"/>
              </a:rPr>
              <a:t>algebraic multiplicity</a:t>
            </a:r>
            <a:r>
              <a:rPr lang="en-US" sz="2400" dirty="0" smtClean="0">
                <a:sym typeface="Symbol"/>
              </a:rPr>
              <a:t> of  </a:t>
            </a:r>
            <a:r>
              <a:rPr lang="en-US" sz="2400" baseline="-25000" dirty="0" smtClean="0">
                <a:sym typeface="Symbol"/>
              </a:rPr>
              <a:t>1</a:t>
            </a:r>
            <a:r>
              <a:rPr lang="en-US" sz="2400" dirty="0" smtClean="0">
                <a:sym typeface="Symbol"/>
              </a:rPr>
              <a:t> is the power of the factor (  </a:t>
            </a:r>
            <a:r>
              <a:rPr lang="en-US" sz="2400" baseline="-25000" dirty="0" smtClean="0">
                <a:sym typeface="Symbol"/>
              </a:rPr>
              <a:t>1</a:t>
            </a:r>
            <a:r>
              <a:rPr lang="en-US" sz="2400" dirty="0" smtClean="0">
                <a:sym typeface="Symbol"/>
              </a:rPr>
              <a:t>) in the characteristic polynomial of  A</a:t>
            </a:r>
          </a:p>
          <a:p>
            <a:pPr marL="1009650" lvl="1" indent="-609600">
              <a:lnSpc>
                <a:spcPct val="90000"/>
              </a:lnSpc>
              <a:buFont typeface="Courier New" pitchFamily="49" charset="0"/>
              <a:buChar char="o"/>
            </a:pPr>
            <a:r>
              <a:rPr lang="en-US" sz="2400" dirty="0" smtClean="0">
                <a:sym typeface="Symbol"/>
              </a:rPr>
              <a:t>The </a:t>
            </a:r>
            <a:r>
              <a:rPr lang="en-US" sz="2400" b="1" dirty="0" smtClean="0">
                <a:sym typeface="Symbol"/>
              </a:rPr>
              <a:t>geometric multiplicity </a:t>
            </a:r>
            <a:r>
              <a:rPr lang="en-US" sz="2400" dirty="0" smtClean="0">
                <a:sym typeface="Symbol"/>
              </a:rPr>
              <a:t>of  </a:t>
            </a:r>
            <a:r>
              <a:rPr lang="en-US" sz="2400" baseline="-25000" dirty="0" smtClean="0">
                <a:sym typeface="Symbol"/>
              </a:rPr>
              <a:t>1 </a:t>
            </a:r>
            <a:r>
              <a:rPr lang="en-US" sz="2400" dirty="0" smtClean="0">
                <a:sym typeface="Symbol"/>
              </a:rPr>
              <a:t>is the dimension of the </a:t>
            </a:r>
            <a:r>
              <a:rPr lang="en-US" sz="2400" dirty="0" err="1" smtClean="0">
                <a:sym typeface="Symbol"/>
              </a:rPr>
              <a:t>eigenspace</a:t>
            </a:r>
            <a:r>
              <a:rPr lang="en-US" sz="2400" dirty="0" smtClean="0">
                <a:sym typeface="Symbol"/>
              </a:rPr>
              <a:t> corresponding to </a:t>
            </a:r>
            <a:r>
              <a:rPr lang="en-US" sz="2400" baseline="-25000" dirty="0" smtClean="0">
                <a:sym typeface="Symbol"/>
              </a:rPr>
              <a:t>1</a:t>
            </a:r>
          </a:p>
          <a:p>
            <a:pPr marL="1009650" lvl="1" indent="-609600">
              <a:lnSpc>
                <a:spcPct val="90000"/>
              </a:lnSpc>
              <a:buNone/>
            </a:pPr>
            <a:endParaRPr lang="en-US" sz="2400" baseline="-25000" dirty="0" smtClean="0">
              <a:sym typeface="Symbol"/>
            </a:endParaRPr>
          </a:p>
          <a:p>
            <a:pPr marL="609600" indent="-609600">
              <a:lnSpc>
                <a:spcPct val="90000"/>
              </a:lnSpc>
            </a:pPr>
            <a:r>
              <a:rPr lang="en-US" sz="2800" dirty="0" smtClean="0">
                <a:sym typeface="Symbol"/>
              </a:rPr>
              <a:t>Remark: The first definition is the one we have used for multiplicity up to now, as it applies to polynomials in general (not only the characteristic polynomial). The second definition applies specifically to the characteristic polynomial, since its roots are </a:t>
            </a:r>
            <a:r>
              <a:rPr lang="en-US" sz="2800" dirty="0" err="1" smtClean="0">
                <a:sym typeface="Symbol"/>
              </a:rPr>
              <a:t>eigenvalues</a:t>
            </a:r>
            <a:r>
              <a:rPr lang="en-US" sz="2800" dirty="0" smtClean="0">
                <a:sym typeface="Symbol"/>
              </a:rPr>
              <a:t>, which have corresponding </a:t>
            </a:r>
            <a:r>
              <a:rPr lang="en-US" sz="2800" dirty="0" err="1" smtClean="0">
                <a:sym typeface="Symbol"/>
              </a:rPr>
              <a:t>eigenspaces</a:t>
            </a:r>
            <a:r>
              <a:rPr lang="en-US" sz="2800" dirty="0" smtClean="0">
                <a:sym typeface="Symbol"/>
              </a:rPr>
              <a:t>.  </a:t>
            </a:r>
          </a:p>
          <a:p>
            <a:pPr marL="1009650" lvl="1" indent="-609600">
              <a:lnSpc>
                <a:spcPct val="90000"/>
              </a:lnSpc>
              <a:buFont typeface="Courier New" pitchFamily="49" charset="0"/>
              <a:buChar char="o"/>
            </a:pPr>
            <a:endParaRPr lang="en-US" sz="2000" dirty="0" smtClean="0">
              <a:sym typeface="Symbol" pitchFamily="18" charset="2"/>
            </a:endParaRPr>
          </a:p>
          <a:p>
            <a:pPr marL="609600" indent="-609600">
              <a:lnSpc>
                <a:spcPct val="90000"/>
              </a:lnSpc>
            </a:pPr>
            <a:endParaRPr lang="en-US" sz="2400" b="1" dirty="0" smtClean="0">
              <a:sym typeface="Symbol"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228600" y="0"/>
            <a:ext cx="8686800" cy="685800"/>
          </a:xfrm>
        </p:spPr>
        <p:txBody>
          <a:bodyPr/>
          <a:lstStyle/>
          <a:p>
            <a:r>
              <a:rPr lang="en-US" sz="3600" b="1" dirty="0" err="1"/>
              <a:t>Diagonalization</a:t>
            </a:r>
            <a:r>
              <a:rPr lang="en-US" sz="3600" b="1" dirty="0"/>
              <a:t> - </a:t>
            </a:r>
            <a:r>
              <a:rPr lang="en-US" sz="3600" b="1" dirty="0" smtClean="0"/>
              <a:t>5  </a:t>
            </a:r>
            <a:endParaRPr lang="en-US" sz="3600" b="1" dirty="0"/>
          </a:p>
        </p:txBody>
      </p:sp>
      <p:sp>
        <p:nvSpPr>
          <p:cNvPr id="297987" name="Rectangle 3"/>
          <p:cNvSpPr>
            <a:spLocks noGrp="1" noChangeArrowheads="1"/>
          </p:cNvSpPr>
          <p:nvPr>
            <p:ph type="body" idx="1"/>
          </p:nvPr>
        </p:nvSpPr>
        <p:spPr>
          <a:xfrm>
            <a:off x="0" y="1143000"/>
            <a:ext cx="9144000" cy="5715000"/>
          </a:xfrm>
        </p:spPr>
        <p:txBody>
          <a:bodyPr/>
          <a:lstStyle/>
          <a:p>
            <a:pPr marL="609600" indent="-609600">
              <a:lnSpc>
                <a:spcPct val="90000"/>
              </a:lnSpc>
            </a:pPr>
            <a:r>
              <a:rPr lang="en-US" sz="2400" b="1" dirty="0">
                <a:sym typeface="Symbol" pitchFamily="18" charset="2"/>
              </a:rPr>
              <a:t>Case 2: </a:t>
            </a:r>
            <a:r>
              <a:rPr lang="en-US" sz="2400" dirty="0">
                <a:sym typeface="Symbol" pitchFamily="18" charset="2"/>
              </a:rPr>
              <a:t>An </a:t>
            </a:r>
            <a:r>
              <a:rPr lang="en-US" sz="2400" dirty="0" err="1"/>
              <a:t>n</a:t>
            </a:r>
            <a:r>
              <a:rPr lang="en-US" sz="2400" dirty="0" err="1">
                <a:sym typeface="Symbol" pitchFamily="18" charset="2"/>
              </a:rPr>
              <a:t>n</a:t>
            </a:r>
            <a:r>
              <a:rPr lang="en-US" sz="2400" dirty="0">
                <a:sym typeface="Symbol" pitchFamily="18" charset="2"/>
              </a:rPr>
              <a:t> matrix A has p &lt; </a:t>
            </a:r>
            <a:r>
              <a:rPr lang="en-US" sz="2400" dirty="0" smtClean="0">
                <a:sym typeface="Symbol" pitchFamily="18" charset="2"/>
              </a:rPr>
              <a:t>n </a:t>
            </a:r>
            <a:r>
              <a:rPr lang="en-US" sz="2400" dirty="0">
                <a:sym typeface="Symbol" pitchFamily="18" charset="2"/>
              </a:rPr>
              <a:t>distinct </a:t>
            </a:r>
            <a:r>
              <a:rPr lang="en-US" sz="2400" dirty="0" err="1">
                <a:sym typeface="Symbol" pitchFamily="18" charset="2"/>
              </a:rPr>
              <a:t>eigenvalues</a:t>
            </a:r>
            <a:r>
              <a:rPr lang="en-US" sz="2400" dirty="0">
                <a:sym typeface="Symbol" pitchFamily="18" charset="2"/>
              </a:rPr>
              <a:t>, but counting the </a:t>
            </a:r>
            <a:r>
              <a:rPr lang="en-US" sz="2400" dirty="0" smtClean="0">
                <a:sym typeface="Symbol" pitchFamily="18" charset="2"/>
              </a:rPr>
              <a:t>(algebraic) multiplicities</a:t>
            </a:r>
            <a:r>
              <a:rPr lang="en-US" sz="2400" dirty="0">
                <a:sym typeface="Symbol" pitchFamily="18" charset="2"/>
              </a:rPr>
              <a:t>, there are n </a:t>
            </a:r>
            <a:r>
              <a:rPr lang="en-US" sz="2400" u="sng" dirty="0">
                <a:sym typeface="Symbol" pitchFamily="18" charset="2"/>
              </a:rPr>
              <a:t>real</a:t>
            </a:r>
            <a:r>
              <a:rPr lang="en-US" sz="2400" dirty="0">
                <a:sym typeface="Symbol" pitchFamily="18" charset="2"/>
              </a:rPr>
              <a:t> </a:t>
            </a:r>
            <a:r>
              <a:rPr lang="en-US" sz="2400" dirty="0" err="1">
                <a:sym typeface="Symbol" pitchFamily="18" charset="2"/>
              </a:rPr>
              <a:t>eigenvalues</a:t>
            </a:r>
            <a:r>
              <a:rPr lang="en-US" sz="2400" dirty="0">
                <a:sym typeface="Symbol" pitchFamily="18" charset="2"/>
              </a:rPr>
              <a:t> (</a:t>
            </a:r>
            <a:r>
              <a:rPr lang="en-US" sz="2400" i="1" u="sng" dirty="0">
                <a:sym typeface="Symbol" pitchFamily="18" charset="2"/>
              </a:rPr>
              <a:t>not distinct</a:t>
            </a:r>
            <a:r>
              <a:rPr lang="en-US" sz="2400" dirty="0">
                <a:sym typeface="Symbol" pitchFamily="18" charset="2"/>
              </a:rPr>
              <a:t>). </a:t>
            </a:r>
            <a:r>
              <a:rPr lang="en-US" sz="2400" dirty="0" smtClean="0">
                <a:sym typeface="Symbol" pitchFamily="18" charset="2"/>
              </a:rPr>
              <a:t>We now come to the weaker result for this case:  </a:t>
            </a:r>
            <a:endParaRPr lang="en-US" sz="2400" dirty="0">
              <a:sym typeface="Symbol" pitchFamily="18" charset="2"/>
            </a:endParaRPr>
          </a:p>
          <a:p>
            <a:pPr marL="609600" indent="-609600">
              <a:lnSpc>
                <a:spcPct val="90000"/>
              </a:lnSpc>
            </a:pPr>
            <a:r>
              <a:rPr lang="en-US" sz="2400" b="1" dirty="0">
                <a:sym typeface="Symbol" pitchFamily="18" charset="2"/>
              </a:rPr>
              <a:t>Proposition </a:t>
            </a:r>
            <a:r>
              <a:rPr lang="en-US" sz="2400" b="1" dirty="0" smtClean="0">
                <a:sym typeface="Symbol" pitchFamily="18" charset="2"/>
              </a:rPr>
              <a:t>44</a:t>
            </a:r>
            <a:r>
              <a:rPr lang="en-US" sz="2400" dirty="0" smtClean="0">
                <a:sym typeface="Symbol" pitchFamily="18" charset="2"/>
              </a:rPr>
              <a:t>: </a:t>
            </a:r>
            <a:r>
              <a:rPr lang="en-US" sz="2400" dirty="0">
                <a:sym typeface="Symbol" pitchFamily="18" charset="2"/>
              </a:rPr>
              <a:t>Let A be an </a:t>
            </a:r>
            <a:r>
              <a:rPr lang="en-US" sz="2400" dirty="0" err="1"/>
              <a:t>n</a:t>
            </a:r>
            <a:r>
              <a:rPr lang="en-US" sz="2400" dirty="0" err="1">
                <a:sym typeface="Symbol" pitchFamily="18" charset="2"/>
              </a:rPr>
              <a:t>n</a:t>
            </a:r>
            <a:r>
              <a:rPr lang="en-US" sz="2400" dirty="0">
                <a:sym typeface="Symbol" pitchFamily="18" charset="2"/>
              </a:rPr>
              <a:t> matrix with n </a:t>
            </a:r>
            <a:r>
              <a:rPr lang="en-US" sz="2400" dirty="0" smtClean="0">
                <a:sym typeface="Symbol" pitchFamily="18" charset="2"/>
              </a:rPr>
              <a:t>(real) </a:t>
            </a:r>
            <a:r>
              <a:rPr lang="en-US" sz="2400" dirty="0" err="1" smtClean="0">
                <a:sym typeface="Symbol" pitchFamily="18" charset="2"/>
              </a:rPr>
              <a:t>eigenvalues</a:t>
            </a:r>
            <a:r>
              <a:rPr lang="en-US" sz="2400" dirty="0" smtClean="0">
                <a:sym typeface="Symbol" pitchFamily="18" charset="2"/>
              </a:rPr>
              <a:t> </a:t>
            </a:r>
            <a:r>
              <a:rPr lang="en-US" sz="2400" dirty="0">
                <a:sym typeface="Symbol" pitchFamily="18" charset="2"/>
              </a:rPr>
              <a:t>(counting </a:t>
            </a:r>
            <a:r>
              <a:rPr lang="en-US" sz="2400" dirty="0" smtClean="0">
                <a:sym typeface="Symbol" pitchFamily="18" charset="2"/>
              </a:rPr>
              <a:t>algebraic multiplicities</a:t>
            </a:r>
            <a:r>
              <a:rPr lang="en-US" sz="2400" dirty="0">
                <a:sym typeface="Symbol" pitchFamily="18" charset="2"/>
              </a:rPr>
              <a:t>) of which only </a:t>
            </a:r>
            <a:r>
              <a:rPr lang="en-US" sz="2400" baseline="-25000" dirty="0">
                <a:sym typeface="Symbol" pitchFamily="18" charset="2"/>
              </a:rPr>
              <a:t>1</a:t>
            </a:r>
            <a:r>
              <a:rPr lang="en-US" sz="2400" dirty="0">
                <a:sym typeface="Symbol" pitchFamily="18" charset="2"/>
              </a:rPr>
              <a:t>, </a:t>
            </a:r>
            <a:r>
              <a:rPr lang="en-US" sz="2400" baseline="-25000" dirty="0">
                <a:sym typeface="Symbol" pitchFamily="18" charset="2"/>
              </a:rPr>
              <a:t>2</a:t>
            </a:r>
            <a:r>
              <a:rPr lang="en-US" sz="2400" dirty="0">
                <a:sym typeface="Symbol" pitchFamily="18" charset="2"/>
              </a:rPr>
              <a:t>,…., </a:t>
            </a:r>
            <a:r>
              <a:rPr lang="en-US" sz="2400" baseline="-25000" dirty="0">
                <a:sym typeface="Symbol" pitchFamily="18" charset="2"/>
              </a:rPr>
              <a:t>p</a:t>
            </a:r>
            <a:r>
              <a:rPr lang="en-US" sz="2400" dirty="0">
                <a:sym typeface="Symbol" pitchFamily="18" charset="2"/>
              </a:rPr>
              <a:t>  are distinct (p &lt; n). Then the following hold:</a:t>
            </a:r>
          </a:p>
          <a:p>
            <a:pPr marL="609600" indent="-609600">
              <a:lnSpc>
                <a:spcPct val="90000"/>
              </a:lnSpc>
              <a:buFontTx/>
              <a:buAutoNum type="alphaLcParenR"/>
            </a:pPr>
            <a:r>
              <a:rPr lang="en-US" sz="2400" dirty="0">
                <a:sym typeface="Symbol" pitchFamily="18" charset="2"/>
              </a:rPr>
              <a:t>For 1  k  p, the geometric multiplicity </a:t>
            </a:r>
            <a:r>
              <a:rPr lang="en-US" sz="2400" dirty="0" smtClean="0">
                <a:sym typeface="Symbol" pitchFamily="18" charset="2"/>
              </a:rPr>
              <a:t>is </a:t>
            </a:r>
            <a:r>
              <a:rPr lang="en-US" sz="2400" dirty="0">
                <a:sym typeface="Symbol" pitchFamily="18" charset="2"/>
              </a:rPr>
              <a:t>less than or equal to the algebraic multiplicity of </a:t>
            </a:r>
            <a:r>
              <a:rPr lang="en-US" sz="2400" baseline="-25000" dirty="0">
                <a:sym typeface="Symbol" pitchFamily="18" charset="2"/>
              </a:rPr>
              <a:t>k</a:t>
            </a:r>
            <a:r>
              <a:rPr lang="en-US" sz="2400" dirty="0">
                <a:sym typeface="Symbol" pitchFamily="18" charset="2"/>
              </a:rPr>
              <a:t>.</a:t>
            </a:r>
          </a:p>
          <a:p>
            <a:pPr marL="609600" indent="-609600">
              <a:lnSpc>
                <a:spcPct val="90000"/>
              </a:lnSpc>
              <a:buFontTx/>
              <a:buAutoNum type="alphaLcParenR"/>
            </a:pPr>
            <a:r>
              <a:rPr lang="en-US" sz="2400" dirty="0">
                <a:sym typeface="Symbol" pitchFamily="18" charset="2"/>
              </a:rPr>
              <a:t>A is diagonalizable if and only if the sum of the dimensions of the distinct </a:t>
            </a:r>
            <a:r>
              <a:rPr lang="en-US" sz="2400" dirty="0" err="1">
                <a:sym typeface="Symbol" pitchFamily="18" charset="2"/>
              </a:rPr>
              <a:t>eigenspaces</a:t>
            </a:r>
            <a:r>
              <a:rPr lang="en-US" sz="2400" dirty="0">
                <a:sym typeface="Symbol" pitchFamily="18" charset="2"/>
              </a:rPr>
              <a:t> is n, and this happens if and only if the geometric multiplicity for each </a:t>
            </a:r>
            <a:r>
              <a:rPr lang="en-US" sz="2400" baseline="-25000" dirty="0">
                <a:sym typeface="Symbol" pitchFamily="18" charset="2"/>
              </a:rPr>
              <a:t>k </a:t>
            </a:r>
            <a:r>
              <a:rPr lang="en-US" sz="2400" dirty="0">
                <a:sym typeface="Symbol" pitchFamily="18" charset="2"/>
              </a:rPr>
              <a:t>equals its algebraic multiplicity. </a:t>
            </a:r>
          </a:p>
          <a:p>
            <a:pPr marL="609600" indent="-609600">
              <a:lnSpc>
                <a:spcPct val="90000"/>
              </a:lnSpc>
              <a:buFontTx/>
              <a:buAutoNum type="alphaLcParenR"/>
            </a:pPr>
            <a:r>
              <a:rPr lang="en-US" sz="2400" dirty="0">
                <a:sym typeface="Symbol" pitchFamily="18" charset="2"/>
              </a:rPr>
              <a:t>If A is diagonalizable, and </a:t>
            </a:r>
            <a:r>
              <a:rPr lang="en-US" sz="2400" dirty="0" err="1">
                <a:sym typeface="Symbol" pitchFamily="18" charset="2"/>
              </a:rPr>
              <a:t>B</a:t>
            </a:r>
            <a:r>
              <a:rPr lang="en-US" sz="2400" baseline="-25000" dirty="0" err="1">
                <a:sym typeface="Symbol" pitchFamily="18" charset="2"/>
              </a:rPr>
              <a:t>k</a:t>
            </a:r>
            <a:r>
              <a:rPr lang="en-US" sz="2400" dirty="0">
                <a:sym typeface="Symbol" pitchFamily="18" charset="2"/>
              </a:rPr>
              <a:t> is a basis for the </a:t>
            </a:r>
            <a:r>
              <a:rPr lang="en-US" sz="2400" dirty="0" err="1">
                <a:sym typeface="Symbol" pitchFamily="18" charset="2"/>
              </a:rPr>
              <a:t>eigenspace</a:t>
            </a:r>
            <a:r>
              <a:rPr lang="en-US" sz="2400" dirty="0">
                <a:sym typeface="Symbol" pitchFamily="18" charset="2"/>
              </a:rPr>
              <a:t> corresponding to </a:t>
            </a:r>
            <a:r>
              <a:rPr lang="en-US" sz="2400" baseline="-25000" dirty="0">
                <a:sym typeface="Symbol" pitchFamily="18" charset="2"/>
              </a:rPr>
              <a:t>k</a:t>
            </a:r>
            <a:r>
              <a:rPr lang="en-US" sz="2400" dirty="0">
                <a:sym typeface="Symbol" pitchFamily="18" charset="2"/>
              </a:rPr>
              <a:t> for each k, then the total collection of vectors in  B</a:t>
            </a:r>
            <a:r>
              <a:rPr lang="en-US" sz="2400" baseline="-25000" dirty="0">
                <a:sym typeface="Symbol" pitchFamily="18" charset="2"/>
              </a:rPr>
              <a:t>1</a:t>
            </a:r>
            <a:r>
              <a:rPr lang="en-US" sz="2400" dirty="0">
                <a:sym typeface="Symbol" pitchFamily="18" charset="2"/>
              </a:rPr>
              <a:t>, B</a:t>
            </a:r>
            <a:r>
              <a:rPr lang="en-US" sz="2400" baseline="-25000" dirty="0">
                <a:sym typeface="Symbol" pitchFamily="18" charset="2"/>
              </a:rPr>
              <a:t>2</a:t>
            </a:r>
            <a:r>
              <a:rPr lang="en-US" sz="2400" dirty="0">
                <a:sym typeface="Symbol" pitchFamily="18" charset="2"/>
              </a:rPr>
              <a:t>,….,B</a:t>
            </a:r>
            <a:r>
              <a:rPr lang="en-US" sz="2400" baseline="-25000" dirty="0">
                <a:sym typeface="Symbol" pitchFamily="18" charset="2"/>
              </a:rPr>
              <a:t>p </a:t>
            </a:r>
            <a:r>
              <a:rPr lang="en-US" sz="2400" dirty="0">
                <a:sym typeface="Symbol" pitchFamily="18" charset="2"/>
              </a:rPr>
              <a:t>forms an eigenvector basis for </a:t>
            </a:r>
            <a:r>
              <a:rPr lang="en-US" sz="2400" dirty="0" err="1">
                <a:sym typeface="Symbol" pitchFamily="18" charset="2"/>
              </a:rPr>
              <a:t>R</a:t>
            </a:r>
            <a:r>
              <a:rPr lang="en-US" sz="2400" baseline="30000" dirty="0" err="1">
                <a:sym typeface="Symbol" pitchFamily="18" charset="2"/>
              </a:rPr>
              <a:t>n</a:t>
            </a:r>
            <a:r>
              <a:rPr lang="en-US" sz="2400" dirty="0">
                <a:sym typeface="Symbol" pitchFamily="18" charset="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28600" y="0"/>
            <a:ext cx="8686800" cy="762000"/>
          </a:xfrm>
        </p:spPr>
        <p:txBody>
          <a:bodyPr/>
          <a:lstStyle/>
          <a:p>
            <a:r>
              <a:rPr lang="en-US" sz="3600" b="1" dirty="0" err="1"/>
              <a:t>Diagonalization</a:t>
            </a:r>
            <a:r>
              <a:rPr lang="en-US" sz="3600" b="1" dirty="0"/>
              <a:t> – </a:t>
            </a:r>
            <a:r>
              <a:rPr lang="en-US" sz="3600" b="1" dirty="0" smtClean="0"/>
              <a:t>6 </a:t>
            </a:r>
            <a:endParaRPr lang="en-US" sz="3600" b="1" dirty="0"/>
          </a:p>
        </p:txBody>
      </p:sp>
      <p:sp>
        <p:nvSpPr>
          <p:cNvPr id="288771" name="Rectangle 3"/>
          <p:cNvSpPr>
            <a:spLocks noGrp="1" noChangeArrowheads="1"/>
          </p:cNvSpPr>
          <p:nvPr>
            <p:ph type="body" idx="1"/>
          </p:nvPr>
        </p:nvSpPr>
        <p:spPr>
          <a:xfrm>
            <a:off x="0" y="990600"/>
            <a:ext cx="9144000" cy="5867400"/>
          </a:xfrm>
        </p:spPr>
        <p:txBody>
          <a:bodyPr/>
          <a:lstStyle/>
          <a:p>
            <a:pPr marL="609600" indent="-609600"/>
            <a:r>
              <a:rPr lang="en-US" sz="2800" b="1" dirty="0">
                <a:sym typeface="Symbol" pitchFamily="18" charset="2"/>
              </a:rPr>
              <a:t>Case 3: </a:t>
            </a:r>
            <a:r>
              <a:rPr lang="en-US" sz="2800" dirty="0">
                <a:sym typeface="Symbol" pitchFamily="18" charset="2"/>
              </a:rPr>
              <a:t>An </a:t>
            </a:r>
            <a:r>
              <a:rPr lang="en-US" sz="2800" dirty="0" err="1"/>
              <a:t>n</a:t>
            </a:r>
            <a:r>
              <a:rPr lang="en-US" sz="2800" dirty="0" err="1">
                <a:sym typeface="Symbol" pitchFamily="18" charset="2"/>
              </a:rPr>
              <a:t>n</a:t>
            </a:r>
            <a:r>
              <a:rPr lang="en-US" sz="2800" dirty="0">
                <a:sym typeface="Symbol" pitchFamily="18" charset="2"/>
              </a:rPr>
              <a:t> matrix A has p &lt;  n distinct </a:t>
            </a:r>
            <a:r>
              <a:rPr lang="en-US" sz="2800" dirty="0" err="1">
                <a:sym typeface="Symbol" pitchFamily="18" charset="2"/>
              </a:rPr>
              <a:t>eigenvalues</a:t>
            </a:r>
            <a:r>
              <a:rPr lang="en-US" sz="2800" dirty="0">
                <a:sym typeface="Symbol" pitchFamily="18" charset="2"/>
              </a:rPr>
              <a:t>, but even after counting the algebraic multiplicities,  there are &lt; n </a:t>
            </a:r>
            <a:r>
              <a:rPr lang="en-US" sz="2800" u="sng" dirty="0">
                <a:sym typeface="Symbol" pitchFamily="18" charset="2"/>
              </a:rPr>
              <a:t>real</a:t>
            </a:r>
            <a:r>
              <a:rPr lang="en-US" sz="2800" dirty="0">
                <a:sym typeface="Symbol" pitchFamily="18" charset="2"/>
              </a:rPr>
              <a:t> </a:t>
            </a:r>
            <a:r>
              <a:rPr lang="en-US" sz="2800" dirty="0" err="1">
                <a:sym typeface="Symbol" pitchFamily="18" charset="2"/>
              </a:rPr>
              <a:t>eigenvalues</a:t>
            </a:r>
            <a:r>
              <a:rPr lang="en-US" sz="2800" dirty="0">
                <a:sym typeface="Symbol" pitchFamily="18" charset="2"/>
              </a:rPr>
              <a:t> (p could even be 0). Then A is not diagonalizable over the real field. If we want to </a:t>
            </a:r>
            <a:r>
              <a:rPr lang="en-US" sz="2800" dirty="0" err="1">
                <a:sym typeface="Symbol" pitchFamily="18" charset="2"/>
              </a:rPr>
              <a:t>diagonalize</a:t>
            </a:r>
            <a:r>
              <a:rPr lang="en-US" sz="2800" dirty="0">
                <a:sym typeface="Symbol" pitchFamily="18" charset="2"/>
              </a:rPr>
              <a:t>, we have to admit complex </a:t>
            </a:r>
            <a:r>
              <a:rPr lang="en-US" sz="2800" dirty="0" err="1">
                <a:sym typeface="Symbol" pitchFamily="18" charset="2"/>
              </a:rPr>
              <a:t>eigenvalues</a:t>
            </a:r>
            <a:r>
              <a:rPr lang="en-US" sz="2800" dirty="0">
                <a:sym typeface="Symbol" pitchFamily="18" charset="2"/>
              </a:rPr>
              <a:t> and eigenvectors. </a:t>
            </a:r>
            <a:endParaRPr lang="en-US" sz="2800" dirty="0" smtClean="0">
              <a:sym typeface="Symbol" pitchFamily="18" charset="2"/>
            </a:endParaRPr>
          </a:p>
          <a:p>
            <a:pPr marL="609600" indent="-609600"/>
            <a:r>
              <a:rPr lang="en-US" sz="2800" dirty="0" smtClean="0">
                <a:sym typeface="Symbol" pitchFamily="18" charset="2"/>
              </a:rPr>
              <a:t>Remark: Even if we admit complex </a:t>
            </a:r>
            <a:r>
              <a:rPr lang="en-US" sz="2800" dirty="0" err="1" smtClean="0">
                <a:sym typeface="Symbol" pitchFamily="18" charset="2"/>
              </a:rPr>
              <a:t>eigenvalues</a:t>
            </a:r>
            <a:r>
              <a:rPr lang="en-US" sz="2800" dirty="0" smtClean="0">
                <a:sym typeface="Symbol" pitchFamily="18" charset="2"/>
              </a:rPr>
              <a:t> and eigenvectors, a real matrix does not have to be diagonalizable. The case is quite complicated, and we will not go into the details. However, we will consider the case of a 2</a:t>
            </a:r>
            <a:r>
              <a:rPr lang="en-US" sz="2800" dirty="0" smtClean="0">
                <a:sym typeface="Symbol"/>
              </a:rPr>
              <a:t>2 real matrix with a complex </a:t>
            </a:r>
            <a:r>
              <a:rPr lang="en-US" sz="2800" dirty="0" err="1" smtClean="0">
                <a:sym typeface="Symbol"/>
              </a:rPr>
              <a:t>eigenvalue</a:t>
            </a:r>
            <a:r>
              <a:rPr lang="en-US" sz="2800" dirty="0" smtClean="0">
                <a:sym typeface="Symbol"/>
              </a:rPr>
              <a:t>, and describe the nature of such a matrix and its corresponding transformation (i.e. a linear operator on </a:t>
            </a:r>
            <a:r>
              <a:rPr lang="en-US" sz="2800" dirty="0" smtClean="0">
                <a:latin typeface="Castellar"/>
              </a:rPr>
              <a:t>R</a:t>
            </a:r>
            <a:r>
              <a:rPr lang="en-US" sz="2800" baseline="30000" dirty="0" smtClean="0">
                <a:sym typeface="Symbol" pitchFamily="18" charset="2"/>
              </a:rPr>
              <a:t>2</a:t>
            </a:r>
            <a:r>
              <a:rPr lang="en-US" sz="2800" dirty="0" smtClean="0">
                <a:sym typeface="Symbol"/>
              </a:rPr>
              <a:t>). </a:t>
            </a:r>
            <a:endParaRPr lang="en-US" sz="2800" dirty="0">
              <a:sym typeface="Symbol" pitchFamily="18" charset="2"/>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4210</TotalTime>
  <Words>446</Words>
  <Application>Microsoft Office PowerPoint</Application>
  <PresentationFormat>On-screen Show (4:3)</PresentationFormat>
  <Paragraphs>16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Design</vt:lpstr>
      <vt:lpstr>Diagonalization - 4  </vt:lpstr>
      <vt:lpstr>Diagonalization - 5  </vt:lpstr>
      <vt:lpstr>Diagonalization – 6 </vt:lpstr>
    </vt:vector>
  </TitlesOfParts>
  <Company>RTL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Definite Integral</dc:title>
  <dc:creator>Srinavas</dc:creator>
  <cp:lastModifiedBy>Pratyush Kaushal</cp:lastModifiedBy>
  <cp:revision>353</cp:revision>
  <dcterms:created xsi:type="dcterms:W3CDTF">2001-08-16T03:34:40Z</dcterms:created>
  <dcterms:modified xsi:type="dcterms:W3CDTF">2016-11-03T02:01:19Z</dcterms:modified>
</cp:coreProperties>
</file>