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66" r:id="rId2"/>
    <p:sldId id="467" r:id="rId3"/>
    <p:sldId id="468" r:id="rId4"/>
    <p:sldId id="472" r:id="rId5"/>
    <p:sldId id="469" r:id="rId6"/>
    <p:sldId id="470" r:id="rId7"/>
    <p:sldId id="471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-1440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43F910-C84A-4EA1-B002-94EB4C270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2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2A75-219E-4F7F-B477-964E3EED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22E8C-94BE-42DB-9F7E-93484735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52AC-59A4-4F4E-8E5C-83809BC9C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AFEC-273C-4C9A-BBF7-9CB865400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9D138-E74D-41CC-AB75-8E2D9A0D9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63962-E58F-4039-834E-DF2F6BDC1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D110-AD28-4D51-8311-B2ED631FD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FBB-A347-4EF3-B633-9724B3BFD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F04CC-5CD6-46CD-BDDC-F0D67C6C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733D9-CF36-4E90-91A9-301204168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982CD-55C6-4720-90B7-ECDB538F7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886A4022-2AA6-41CC-9CF0-41314F6DC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z="3600" b="1" dirty="0" err="1"/>
              <a:t>Diagonalization</a:t>
            </a:r>
            <a:r>
              <a:rPr lang="en-US" sz="3600" b="1" dirty="0"/>
              <a:t> – </a:t>
            </a:r>
            <a:r>
              <a:rPr lang="en-US" sz="3600" b="1" dirty="0" smtClean="0"/>
              <a:t>6 </a:t>
            </a:r>
            <a:endParaRPr lang="en-US" sz="3600" b="1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/>
            <a:r>
              <a:rPr lang="en-US" sz="2800" b="1" dirty="0">
                <a:sym typeface="Symbol" pitchFamily="18" charset="2"/>
              </a:rPr>
              <a:t>Case 3: </a:t>
            </a:r>
            <a:r>
              <a:rPr lang="en-US" sz="2800" dirty="0">
                <a:sym typeface="Symbol" pitchFamily="18" charset="2"/>
              </a:rPr>
              <a:t>An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A has p &lt;  n distinct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, but even after counting the algebraic multiplicities,  there are &lt; n </a:t>
            </a:r>
            <a:r>
              <a:rPr lang="en-US" sz="2800" u="sng" dirty="0">
                <a:sym typeface="Symbol" pitchFamily="18" charset="2"/>
              </a:rPr>
              <a:t>real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(p could even be 0). Then A is not diagonalizable over the real field. If we want to </a:t>
            </a:r>
            <a:r>
              <a:rPr lang="en-US" sz="2800" dirty="0" err="1">
                <a:sym typeface="Symbol" pitchFamily="18" charset="2"/>
              </a:rPr>
              <a:t>diagonalize</a:t>
            </a:r>
            <a:r>
              <a:rPr lang="en-US" sz="2800" dirty="0">
                <a:sym typeface="Symbol" pitchFamily="18" charset="2"/>
              </a:rPr>
              <a:t>, we have to admit complex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and eigenvectors.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/>
            <a:r>
              <a:rPr lang="en-US" sz="2800" dirty="0" smtClean="0">
                <a:sym typeface="Symbol" pitchFamily="18" charset="2"/>
              </a:rPr>
              <a:t>Remark: Even if we admit complex </a:t>
            </a:r>
            <a:r>
              <a:rPr lang="en-US" sz="2800" dirty="0" err="1" smtClean="0">
                <a:sym typeface="Symbol" pitchFamily="18" charset="2"/>
              </a:rPr>
              <a:t>eigenvalues</a:t>
            </a:r>
            <a:r>
              <a:rPr lang="en-US" sz="2800" dirty="0" smtClean="0">
                <a:sym typeface="Symbol" pitchFamily="18" charset="2"/>
              </a:rPr>
              <a:t> and eigenvectors, a real matrix does not have to be diagonalizable. The case is quite complicated, and we will not go into the details. However, we will consider the case of a 2</a:t>
            </a:r>
            <a:r>
              <a:rPr lang="en-US" sz="2800" dirty="0" smtClean="0">
                <a:sym typeface="Symbol"/>
              </a:rPr>
              <a:t>2 real matrix with a complex </a:t>
            </a:r>
            <a:r>
              <a:rPr lang="en-US" sz="2800" dirty="0" err="1" smtClean="0">
                <a:sym typeface="Symbol"/>
              </a:rPr>
              <a:t>eigenvalue</a:t>
            </a:r>
            <a:r>
              <a:rPr lang="en-US" sz="2800" dirty="0" smtClean="0">
                <a:sym typeface="Symbol"/>
              </a:rPr>
              <a:t>, and describe the nature of such a matrix and its corresponding transformation (i.e. a linear operator on </a:t>
            </a:r>
            <a:r>
              <a:rPr lang="en-US" sz="2800" dirty="0" smtClean="0">
                <a:latin typeface="Castellar"/>
              </a:rPr>
              <a:t>R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/>
              </a:rPr>
              <a:t>).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/>
              <a:t>Complex Eigenvalues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r>
              <a:rPr lang="en-US" sz="2800" dirty="0"/>
              <a:t>In case A has complex </a:t>
            </a:r>
            <a:r>
              <a:rPr lang="en-US" sz="2800" dirty="0" err="1"/>
              <a:t>eigenvalues</a:t>
            </a:r>
            <a:r>
              <a:rPr lang="en-US" sz="2800" dirty="0"/>
              <a:t>, we regard A as a linear transformation on the vector space </a:t>
            </a:r>
            <a:r>
              <a:rPr lang="en-US" sz="2800" dirty="0" err="1">
                <a:latin typeface="Castellar"/>
              </a:rPr>
              <a:t>C</a:t>
            </a:r>
            <a:r>
              <a:rPr lang="en-US" sz="2800" baseline="30000" dirty="0" err="1"/>
              <a:t>n</a:t>
            </a:r>
            <a:r>
              <a:rPr lang="en-US" sz="2800" dirty="0"/>
              <a:t>, where </a:t>
            </a:r>
            <a:r>
              <a:rPr lang="en-US" sz="2800" dirty="0">
                <a:latin typeface="Castellar"/>
              </a:rPr>
              <a:t>C</a:t>
            </a:r>
            <a:r>
              <a:rPr lang="en-US" sz="2800" dirty="0"/>
              <a:t> is the field of complex numbers. Then: </a:t>
            </a:r>
          </a:p>
          <a:p>
            <a:r>
              <a:rPr lang="en-US" sz="2800" dirty="0"/>
              <a:t>A complex scalar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dirty="0"/>
              <a:t> satisfies </a:t>
            </a:r>
            <a:r>
              <a:rPr lang="en-US" sz="2800" dirty="0" err="1"/>
              <a:t>det</a:t>
            </a:r>
            <a:r>
              <a:rPr lang="en-US" sz="2800" dirty="0"/>
              <a:t>(A </a:t>
            </a:r>
            <a:r>
              <a:rPr lang="en-US" sz="2800" dirty="0">
                <a:sym typeface="Symbol" pitchFamily="18" charset="2"/>
              </a:rPr>
              <a:t> I) = 0 if and only if there is a nonzero 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in </a:t>
            </a:r>
            <a:r>
              <a:rPr lang="en-US" sz="2800" dirty="0" err="1">
                <a:latin typeface="Castellar"/>
              </a:rPr>
              <a:t>C</a:t>
            </a:r>
            <a:r>
              <a:rPr lang="en-US" sz="2800" baseline="30000" dirty="0" err="1"/>
              <a:t>n</a:t>
            </a:r>
            <a:r>
              <a:rPr lang="en-US" sz="2800" dirty="0">
                <a:sym typeface="Symbol" pitchFamily="18" charset="2"/>
              </a:rPr>
              <a:t> such that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.  is called a complex </a:t>
            </a:r>
            <a:r>
              <a:rPr lang="en-US" sz="2800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/>
              <a:t> is called a complex eigenvector.</a:t>
            </a:r>
          </a:p>
          <a:p>
            <a:r>
              <a:rPr lang="en-US" sz="2800" dirty="0"/>
              <a:t>If </a:t>
            </a:r>
            <a:r>
              <a:rPr lang="en-US" sz="2800" dirty="0">
                <a:sym typeface="Symbol" pitchFamily="18" charset="2"/>
              </a:rPr>
              <a:t>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, then taking complex conjugates, (A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800" dirty="0">
                <a:sym typeface="Symbol" pitchFamily="18" charset="2"/>
              </a:rPr>
              <a:t> = (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800" dirty="0">
                <a:sym typeface="Symbol" pitchFamily="18" charset="2"/>
              </a:rPr>
              <a:t>, or  (</a:t>
            </a:r>
            <a:r>
              <a:rPr lang="en-US" sz="2800" dirty="0"/>
              <a:t>A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/>
              <a:t>x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dirty="0"/>
              <a:t> =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. However, since A is real, </a:t>
            </a:r>
            <a:r>
              <a:rPr lang="en-US" sz="2800" dirty="0"/>
              <a:t>A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dirty="0"/>
              <a:t> = </a:t>
            </a:r>
            <a:r>
              <a:rPr lang="en-US" sz="2800" dirty="0"/>
              <a:t>A. So A</a:t>
            </a:r>
            <a:r>
              <a:rPr lang="en-US" sz="2800" b="1" dirty="0"/>
              <a:t>x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dirty="0"/>
              <a:t> =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800" dirty="0"/>
              <a:t>, or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  </a:t>
            </a:r>
            <a:r>
              <a:rPr lang="en-US" sz="2800" dirty="0"/>
              <a:t>is also an </a:t>
            </a:r>
            <a:r>
              <a:rPr lang="en-US" sz="2800" dirty="0" err="1"/>
              <a:t>eigenvalue</a:t>
            </a:r>
            <a:r>
              <a:rPr lang="en-US" sz="2800" dirty="0"/>
              <a:t> with eigenvector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dirty="0"/>
              <a:t>. In other words, if A is real, then its complex </a:t>
            </a:r>
            <a:r>
              <a:rPr lang="en-US" sz="2800" dirty="0" err="1"/>
              <a:t>eigenvalues</a:t>
            </a:r>
            <a:r>
              <a:rPr lang="en-US" sz="2800" dirty="0"/>
              <a:t> occur in conjugate pairs.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Complex Eigenvalues - 2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Proposition </a:t>
            </a:r>
            <a:r>
              <a:rPr lang="en-US" sz="2800" b="1" dirty="0" smtClean="0"/>
              <a:t>45: </a:t>
            </a:r>
            <a:r>
              <a:rPr lang="en-US" sz="2800" b="1" dirty="0"/>
              <a:t>Basic Result for Complex </a:t>
            </a:r>
            <a:r>
              <a:rPr lang="en-US" sz="2800" b="1" dirty="0" err="1"/>
              <a:t>Eigenvalues</a:t>
            </a:r>
            <a:r>
              <a:rPr lang="en-US" sz="2800" dirty="0"/>
              <a:t>: Suppose A is a real 2</a:t>
            </a:r>
            <a:r>
              <a:rPr lang="en-US" sz="2800" dirty="0">
                <a:sym typeface="Symbol" pitchFamily="18" charset="2"/>
              </a:rPr>
              <a:t>2 </a:t>
            </a:r>
            <a:r>
              <a:rPr lang="en-US" sz="2800" dirty="0"/>
              <a:t>matrix with a complex </a:t>
            </a:r>
            <a:r>
              <a:rPr lang="en-US" sz="2800" dirty="0" err="1"/>
              <a:t>eigenvalue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dirty="0"/>
              <a:t> = a </a:t>
            </a:r>
            <a:r>
              <a:rPr lang="en-US" sz="2800" dirty="0">
                <a:sym typeface="Symbol" pitchFamily="18" charset="2"/>
              </a:rPr>
              <a:t> bi, b  0, and associated eigenvector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in </a:t>
            </a:r>
            <a:r>
              <a:rPr lang="en-US" sz="2800" dirty="0">
                <a:latin typeface="Castellar" pitchFamily="18" charset="0"/>
              </a:rPr>
              <a:t>C</a:t>
            </a:r>
            <a:r>
              <a:rPr lang="en-US" sz="2800" baseline="30000" dirty="0"/>
              <a:t>2</a:t>
            </a:r>
            <a:r>
              <a:rPr lang="en-US" sz="2800" dirty="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Then A = PB</a:t>
            </a:r>
            <a:r>
              <a:rPr lang="en-US" sz="2800" dirty="0">
                <a:sym typeface="Symbol" pitchFamily="18" charset="2"/>
              </a:rPr>
              <a:t>P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>
                <a:sym typeface="Symbol" pitchFamily="18" charset="2"/>
              </a:rPr>
              <a:t>1</a:t>
            </a:r>
            <a:r>
              <a:rPr lang="en-US" sz="2800" dirty="0"/>
              <a:t> where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P = [Re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/>
              <a:t>   </a:t>
            </a:r>
            <a:r>
              <a:rPr lang="en-US" sz="2800" dirty="0" err="1"/>
              <a:t>Im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/>
              <a:t> ] and B = </a:t>
            </a:r>
            <a:r>
              <a:rPr lang="en-US" sz="2800" dirty="0">
                <a:sym typeface="Symbol" pitchFamily="18" charset="2"/>
              </a:rPr>
              <a:t>a   b 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                         b    a   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Eigenvalues</a:t>
            </a:r>
            <a:r>
              <a:rPr lang="en-US" dirty="0"/>
              <a:t> </a:t>
            </a:r>
            <a:r>
              <a:rPr lang="en-US" dirty="0" smtClean="0"/>
              <a:t>– 2 (cont’d)</a:t>
            </a:r>
            <a:endParaRPr lang="en-US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Proposition </a:t>
            </a:r>
            <a:r>
              <a:rPr lang="en-US" sz="2800" b="1" dirty="0" smtClean="0"/>
              <a:t>45: </a:t>
            </a:r>
            <a:r>
              <a:rPr lang="en-US" sz="2800" b="1" dirty="0"/>
              <a:t>Basic Result for Complex </a:t>
            </a:r>
            <a:r>
              <a:rPr lang="en-US" sz="2800" b="1" dirty="0" err="1"/>
              <a:t>Eigenvalues</a:t>
            </a:r>
            <a:r>
              <a:rPr lang="en-US" sz="2800" dirty="0"/>
              <a:t>: Suppose A is a real 2</a:t>
            </a:r>
            <a:r>
              <a:rPr lang="en-US" sz="2800" dirty="0">
                <a:sym typeface="Symbol" pitchFamily="18" charset="2"/>
              </a:rPr>
              <a:t>2 </a:t>
            </a:r>
            <a:r>
              <a:rPr lang="en-US" sz="2800" dirty="0"/>
              <a:t>matrix with a complex </a:t>
            </a:r>
            <a:r>
              <a:rPr lang="en-US" sz="2800" dirty="0" err="1"/>
              <a:t>eigenvalue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dirty="0"/>
              <a:t> = a </a:t>
            </a:r>
            <a:r>
              <a:rPr lang="en-US" sz="2800" dirty="0">
                <a:sym typeface="Symbol" pitchFamily="18" charset="2"/>
              </a:rPr>
              <a:t> bi, b  0, and associated eigenvector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in </a:t>
            </a:r>
            <a:r>
              <a:rPr lang="en-US" sz="2800" dirty="0">
                <a:latin typeface="Castellar" pitchFamily="18" charset="0"/>
              </a:rPr>
              <a:t>C</a:t>
            </a:r>
            <a:r>
              <a:rPr lang="en-US" sz="2800" baseline="30000" dirty="0"/>
              <a:t>2</a:t>
            </a:r>
            <a:r>
              <a:rPr lang="en-US" sz="2800" dirty="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Then A = PB</a:t>
            </a:r>
            <a:r>
              <a:rPr lang="en-US" sz="2800" dirty="0">
                <a:sym typeface="Symbol" pitchFamily="18" charset="2"/>
              </a:rPr>
              <a:t>P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>
                <a:sym typeface="Symbol" pitchFamily="18" charset="2"/>
              </a:rPr>
              <a:t>1</a:t>
            </a:r>
            <a:r>
              <a:rPr lang="en-US" sz="2800" dirty="0"/>
              <a:t> where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P = [Re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/>
              <a:t>   </a:t>
            </a:r>
            <a:r>
              <a:rPr lang="en-US" sz="2800" dirty="0" err="1"/>
              <a:t>Im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/>
              <a:t> ] and B = </a:t>
            </a:r>
            <a:r>
              <a:rPr lang="en-US" sz="2800" dirty="0">
                <a:sym typeface="Symbol" pitchFamily="18" charset="2"/>
              </a:rPr>
              <a:t>a   b 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                         b    a   .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ym typeface="Symbol" pitchFamily="18" charset="2"/>
              </a:rPr>
              <a:t>Furthermore, the transformation (left multiplication by B) corresponds to a rotation followed by a scaling.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ym typeface="Symbol" pitchFamily="18" charset="2"/>
              </a:rPr>
              <a:t>The rotation is through the angle  between the positive x-axis and the ray from the origin to (</a:t>
            </a:r>
            <a:r>
              <a:rPr lang="en-US" sz="2800" b="1" dirty="0" err="1">
                <a:sym typeface="Symbol" pitchFamily="18" charset="2"/>
              </a:rPr>
              <a:t>a,b</a:t>
            </a:r>
            <a:r>
              <a:rPr lang="en-US" sz="2800" b="1" dirty="0">
                <a:sym typeface="Symbol" pitchFamily="18" charset="2"/>
              </a:rPr>
              <a:t>). The angle  is called the argument of .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ym typeface="Symbol" pitchFamily="18" charset="2"/>
              </a:rPr>
              <a:t>The scaling is by the factor r = || = (a</a:t>
            </a:r>
            <a:r>
              <a:rPr lang="en-US" sz="2800" b="1" baseline="30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 + b</a:t>
            </a:r>
            <a:r>
              <a:rPr lang="en-US" sz="2800" b="1" baseline="30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). The quantity r = || is known as the modulus of .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Suppose A = </a:t>
            </a:r>
            <a:r>
              <a:rPr lang="en-US" sz="2800">
                <a:sym typeface="Symbol" pitchFamily="18" charset="2"/>
              </a:rPr>
              <a:t>0     1 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 8  4  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Then from its characteristic polynomial det(A  I) = 8  4 + 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we get the eigenvalues 2 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Take  = 2 + 2</a:t>
            </a:r>
            <a:r>
              <a:rPr lang="en-US" sz="2800" i="1">
                <a:sym typeface="Symbol" pitchFamily="18" charset="2"/>
              </a:rPr>
              <a:t>i </a:t>
            </a:r>
            <a:r>
              <a:rPr lang="en-US" sz="2800">
                <a:sym typeface="Symbol" pitchFamily="18" charset="2"/>
              </a:rPr>
              <a:t>( in other words, a = 2 and b = 2)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Then the matrix A  I =  2  2</a:t>
            </a:r>
            <a:r>
              <a:rPr lang="en-US" sz="2800" i="1">
                <a:sym typeface="Symbol" pitchFamily="18" charset="2"/>
              </a:rPr>
              <a:t>i </a:t>
            </a:r>
            <a:r>
              <a:rPr lang="en-US" sz="2800">
                <a:sym typeface="Symbol" pitchFamily="18" charset="2"/>
              </a:rPr>
              <a:t>   1         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        8            2 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  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ym typeface="Symbol" pitchFamily="18" charset="2"/>
              </a:rPr>
              <a:t>   The corresponding eigenvector </a:t>
            </a:r>
            <a:r>
              <a:rPr lang="en-US" sz="2800" b="1">
                <a:sym typeface="Symbol" pitchFamily="18" charset="2"/>
              </a:rPr>
              <a:t>v</a:t>
            </a:r>
            <a:r>
              <a:rPr lang="en-US" sz="2800">
                <a:sym typeface="Symbol" pitchFamily="18" charset="2"/>
              </a:rPr>
              <a:t> = (x,y) (considered as a column vector with x and y complex numbers) is obtained as the solution of the homogeneous system derived from above matrix.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ym typeface="Symbol" pitchFamily="18" charset="2"/>
              </a:rPr>
              <a:t>This leads to the two equations: (2 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)x   + y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                  (8)x          + (2 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)y =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/>
              <a:t>Example - continued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Since the matrix </a:t>
            </a:r>
            <a:r>
              <a:rPr lang="en-US" sz="2800">
                <a:sym typeface="Symbol" pitchFamily="18" charset="2"/>
              </a:rPr>
              <a:t>A  I has a non-trivial solution, its two rows are linearly dependent. In other words, the two equations represent the same relationship between x and y. We may give any value to one of them arbitrarily, and obtain the second from either of the two equations.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Taking the first equation (2  2i)x + y = 0 and putting x =1, we get: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/>
              <a:t>     </a:t>
            </a:r>
            <a:r>
              <a:rPr lang="en-US" sz="2800">
                <a:sym typeface="Symbol" pitchFamily="18" charset="2"/>
              </a:rPr>
              <a:t>x  =  1          = 1  + 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 0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 y      2 + 2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      2       2 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Thus the matrix P = 1    0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2   2 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      and the matrix B =  2    2 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 2  2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/>
              <a:t>Example – continued - 2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can verify that PBP</a:t>
            </a:r>
            <a:r>
              <a:rPr lang="en-US" sz="2800" baseline="30000">
                <a:sym typeface="Symbol" pitchFamily="18" charset="2"/>
              </a:rPr>
              <a:t></a:t>
            </a:r>
            <a:r>
              <a:rPr lang="en-US" sz="2800" baseline="30000"/>
              <a:t>1    </a:t>
            </a:r>
            <a:r>
              <a:rPr lang="en-US" sz="2800"/>
              <a:t>=   </a:t>
            </a:r>
            <a:r>
              <a:rPr lang="en-US" sz="2800">
                <a:sym typeface="Symbol" pitchFamily="18" charset="2"/>
              </a:rPr>
              <a:t>1    0  2     2 1    0    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              2   2    2  2  1  1/2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      =  2    2 1    0     = 0    1   = 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0   8   1  1/2     8  4 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>
                <a:sym typeface="Symbol" pitchFamily="18" charset="2"/>
              </a:rPr>
              <a:t>B =  2     2  = 8    2/8     2/8    = 8 2/2   2/2    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 2  2            2/8  2/8                 2/2  2/2  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The matrix B represents a rotation through 7/4 followed by a scaling through 8. The matrix P represents a change of coordinates (change of basis).  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If we had taken  = 2  2</a:t>
            </a:r>
            <a:r>
              <a:rPr lang="en-US" sz="2400" i="1">
                <a:sym typeface="Symbol" pitchFamily="18" charset="2"/>
              </a:rPr>
              <a:t>i, </a:t>
            </a:r>
            <a:r>
              <a:rPr lang="en-US" sz="2400">
                <a:sym typeface="Symbol" pitchFamily="18" charset="2"/>
              </a:rPr>
              <a:t>we would have obtained different P and different B, but the relationship would have been the same. </a:t>
            </a:r>
          </a:p>
          <a:p>
            <a:pPr>
              <a:lnSpc>
                <a:spcPct val="90000"/>
              </a:lnSpc>
            </a:pPr>
            <a:endParaRPr lang="en-US" sz="2400" b="1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865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Diagonalization – 6 </vt:lpstr>
      <vt:lpstr>Complex Eigenvalues</vt:lpstr>
      <vt:lpstr>Complex Eigenvalues - 2</vt:lpstr>
      <vt:lpstr>Complex Eigenvalues – 2 (cont’d)</vt:lpstr>
      <vt:lpstr>Example </vt:lpstr>
      <vt:lpstr>Example - continued</vt:lpstr>
      <vt:lpstr>Example – continued - 2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356</cp:revision>
  <dcterms:created xsi:type="dcterms:W3CDTF">2001-08-16T03:34:40Z</dcterms:created>
  <dcterms:modified xsi:type="dcterms:W3CDTF">2016-11-03T23:16:26Z</dcterms:modified>
</cp:coreProperties>
</file>