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handoutMasterIdLst>
    <p:handoutMasterId r:id="rId15"/>
  </p:handoutMasterIdLst>
  <p:sldIdLst>
    <p:sldId id="335" r:id="rId2"/>
    <p:sldId id="348" r:id="rId3"/>
    <p:sldId id="337" r:id="rId4"/>
    <p:sldId id="362" r:id="rId5"/>
    <p:sldId id="353" r:id="rId6"/>
    <p:sldId id="364" r:id="rId7"/>
    <p:sldId id="365" r:id="rId8"/>
    <p:sldId id="363" r:id="rId9"/>
    <p:sldId id="366" r:id="rId10"/>
    <p:sldId id="367" r:id="rId11"/>
    <p:sldId id="368" r:id="rId12"/>
    <p:sldId id="369" r:id="rId13"/>
    <p:sldId id="370" r:id="rId14"/>
  </p:sldIdLst>
  <p:sldSz cx="9144000" cy="6858000" type="screen4x3"/>
  <p:notesSz cx="6772275" cy="99028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3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6988" y="0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593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07525"/>
            <a:ext cx="2935288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593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6988" y="9407525"/>
            <a:ext cx="2935287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131D4BF-9D13-4886-838B-C180902B24D8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98679E-7EF0-4F1D-9227-5C9155B6C6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5B59ED-875C-4110-B965-A56254A57D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B1B711-52EF-4CAF-A42B-5AB121C030A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26928D-321B-457A-A276-12FCE53B43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FA52EC-7457-4D0B-9D07-2CB0C9A1839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0C9B2E-DE47-470E-984D-16B8C9AB1B7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3FCFAA-8355-4333-A166-EB9F3A413B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D2BEA5-E41A-49D0-ADEC-0588DFC13B3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BA5695-1B64-4F32-AD32-3A66BB1522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EFC73B-C381-4A8D-A142-4199F872841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1DD629-B47D-4311-8CA7-9805F729E68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1CB39636-143D-4384-84A7-64411EA961C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/>
              <a:t>Formal Definition</a:t>
            </a:r>
            <a:r>
              <a:rPr lang="en-US" sz="3600"/>
              <a:t> </a:t>
            </a:r>
            <a:r>
              <a:rPr lang="en-US" sz="3600" b="1"/>
              <a:t>of Vector Space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6096000"/>
          </a:xfrm>
        </p:spPr>
        <p:txBody>
          <a:bodyPr/>
          <a:lstStyle/>
          <a:p>
            <a:pPr marL="609600" indent="-609600"/>
            <a:r>
              <a:rPr lang="en-US" sz="2400" dirty="0"/>
              <a:t>A </a:t>
            </a:r>
            <a:r>
              <a:rPr lang="en-US" sz="2400" b="1" dirty="0"/>
              <a:t>vector space</a:t>
            </a:r>
            <a:r>
              <a:rPr lang="en-US" sz="2400" dirty="0"/>
              <a:t>  is a non-empty set V of objects called </a:t>
            </a:r>
            <a:r>
              <a:rPr lang="en-US" sz="2400" b="1" dirty="0"/>
              <a:t>vectors </a:t>
            </a:r>
            <a:r>
              <a:rPr lang="en-US" sz="2400" i="1" dirty="0"/>
              <a:t>together with an associated field</a:t>
            </a:r>
            <a:r>
              <a:rPr lang="en-US" sz="2400" dirty="0"/>
              <a:t> F of scalars,  with two operations called addition and scalar multiplication. For </a:t>
            </a:r>
            <a:r>
              <a:rPr lang="en-US" sz="2400" b="1" dirty="0"/>
              <a:t>u, v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V and </a:t>
            </a:r>
            <a:r>
              <a:rPr lang="en-US" sz="2400" dirty="0" err="1">
                <a:sym typeface="Symbol" pitchFamily="18" charset="2"/>
              </a:rPr>
              <a:t>c,d</a:t>
            </a:r>
            <a:r>
              <a:rPr lang="en-US" sz="2400" dirty="0">
                <a:sym typeface="Symbol" pitchFamily="18" charset="2"/>
              </a:rPr>
              <a:t>   F, the following properties hold: </a:t>
            </a:r>
            <a:endParaRPr lang="en-US" sz="2400" dirty="0"/>
          </a:p>
          <a:p>
            <a:pPr marL="609600" indent="-609600">
              <a:spcBef>
                <a:spcPct val="50000"/>
              </a:spcBef>
              <a:buFontTx/>
              <a:buAutoNum type="alphaUcPeriod"/>
            </a:pPr>
            <a:r>
              <a:rPr lang="en-US" sz="2400" b="1" dirty="0"/>
              <a:t>Closure under the Operations:</a:t>
            </a:r>
            <a:r>
              <a:rPr lang="en-US" sz="2400" dirty="0"/>
              <a:t> </a:t>
            </a:r>
            <a:r>
              <a:rPr lang="en-US" sz="2400" b="1" dirty="0" smtClean="0"/>
              <a:t>u</a:t>
            </a:r>
            <a:r>
              <a:rPr lang="en-US" sz="2400" dirty="0" smtClean="0"/>
              <a:t>  </a:t>
            </a:r>
            <a:r>
              <a:rPr lang="en-US" sz="2400" dirty="0"/>
              <a:t>+ </a:t>
            </a:r>
            <a:r>
              <a:rPr lang="en-US" sz="2400" b="1" dirty="0"/>
              <a:t>v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V </a:t>
            </a:r>
            <a:r>
              <a:rPr lang="en-US" sz="2400" dirty="0"/>
              <a:t>and c</a:t>
            </a:r>
            <a:r>
              <a:rPr lang="en-US" sz="2400" b="1" dirty="0"/>
              <a:t>u</a:t>
            </a:r>
            <a:r>
              <a:rPr lang="en-US" sz="2400" dirty="0"/>
              <a:t> </a:t>
            </a:r>
            <a:r>
              <a:rPr lang="en-US" sz="2400" dirty="0">
                <a:sym typeface="Symbol" pitchFamily="18" charset="2"/>
              </a:rPr>
              <a:t> V. </a:t>
            </a:r>
            <a:r>
              <a:rPr lang="en-US" sz="2400" dirty="0"/>
              <a:t> </a:t>
            </a:r>
          </a:p>
          <a:p>
            <a:pPr marL="609600" indent="-609600">
              <a:spcBef>
                <a:spcPct val="50000"/>
              </a:spcBef>
              <a:buFontTx/>
              <a:buAutoNum type="alphaUcPeriod"/>
            </a:pPr>
            <a:r>
              <a:rPr lang="en-US" sz="2400" b="1" dirty="0" smtClean="0"/>
              <a:t>The following properties hold for addition: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2400" dirty="0" smtClean="0"/>
              <a:t>a) associative property: (</a:t>
            </a:r>
            <a:r>
              <a:rPr lang="en-US" sz="2400" b="1" dirty="0" smtClean="0"/>
              <a:t>u</a:t>
            </a:r>
            <a:r>
              <a:rPr lang="en-US" sz="2400" dirty="0" smtClean="0"/>
              <a:t>  + </a:t>
            </a:r>
            <a:r>
              <a:rPr lang="en-US" sz="2400" b="1" dirty="0" smtClean="0"/>
              <a:t>v</a:t>
            </a:r>
            <a:r>
              <a:rPr lang="en-US" sz="2400" dirty="0" smtClean="0"/>
              <a:t>) + </a:t>
            </a:r>
            <a:r>
              <a:rPr lang="en-US" sz="2400" b="1" dirty="0" smtClean="0"/>
              <a:t>w</a:t>
            </a:r>
            <a:r>
              <a:rPr lang="en-US" sz="2400" dirty="0" smtClean="0"/>
              <a:t> = </a:t>
            </a:r>
            <a:r>
              <a:rPr lang="en-US" sz="2400" b="1" dirty="0" smtClean="0"/>
              <a:t>u</a:t>
            </a:r>
            <a:r>
              <a:rPr lang="en-US" sz="2400" dirty="0" smtClean="0"/>
              <a:t>  + (</a:t>
            </a:r>
            <a:r>
              <a:rPr lang="en-US" sz="2400" b="1" dirty="0" smtClean="0"/>
              <a:t>v + w</a:t>
            </a:r>
            <a:r>
              <a:rPr lang="en-US" sz="2400" dirty="0" smtClean="0"/>
              <a:t>)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2400" dirty="0" smtClean="0"/>
              <a:t>b) identity property: there exists a “zero” vector which satisfies 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</a:t>
            </a:r>
            <a:r>
              <a:rPr lang="en-US" sz="2400" b="1" dirty="0" smtClean="0"/>
              <a:t>0</a:t>
            </a:r>
            <a:r>
              <a:rPr lang="en-US" sz="2400" dirty="0" smtClean="0"/>
              <a:t> + </a:t>
            </a:r>
            <a:r>
              <a:rPr lang="en-US" sz="2400" b="1" dirty="0" smtClean="0"/>
              <a:t>u</a:t>
            </a:r>
            <a:r>
              <a:rPr lang="en-US" sz="2400" dirty="0" smtClean="0"/>
              <a:t>  = </a:t>
            </a:r>
            <a:r>
              <a:rPr lang="en-US" sz="2400" b="1" dirty="0" smtClean="0"/>
              <a:t>u</a:t>
            </a:r>
            <a:r>
              <a:rPr lang="en-US" sz="2400" dirty="0" smtClean="0"/>
              <a:t> + </a:t>
            </a:r>
            <a:r>
              <a:rPr lang="en-US" sz="2400" b="1" dirty="0" smtClean="0"/>
              <a:t>0 = u</a:t>
            </a:r>
            <a:r>
              <a:rPr lang="en-US" sz="2400" dirty="0" smtClean="0"/>
              <a:t>  for all vectors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 V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2400" dirty="0" smtClean="0">
                <a:sym typeface="Symbol" pitchFamily="18" charset="2"/>
              </a:rPr>
              <a:t>c) Every vector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 V has an additive inverse vector </a:t>
            </a:r>
            <a:r>
              <a:rPr lang="en-US" sz="2400" b="1" dirty="0" smtClean="0"/>
              <a:t>v</a:t>
            </a:r>
            <a:r>
              <a:rPr lang="en-US" sz="2400" dirty="0" smtClean="0"/>
              <a:t> </a:t>
            </a:r>
            <a:r>
              <a:rPr lang="en-US" sz="2400" dirty="0" smtClean="0">
                <a:sym typeface="Symbol" pitchFamily="18" charset="2"/>
              </a:rPr>
              <a:t> V such that </a:t>
            </a:r>
            <a:r>
              <a:rPr lang="en-US" sz="2400" b="1" dirty="0" smtClean="0"/>
              <a:t>u</a:t>
            </a:r>
            <a:r>
              <a:rPr lang="en-US" sz="2400" dirty="0" smtClean="0"/>
              <a:t>  + </a:t>
            </a:r>
            <a:r>
              <a:rPr lang="en-US" sz="2400" b="1" dirty="0" smtClean="0"/>
              <a:t>v</a:t>
            </a:r>
            <a:r>
              <a:rPr lang="en-US" sz="2400" dirty="0" smtClean="0"/>
              <a:t> = </a:t>
            </a:r>
            <a:r>
              <a:rPr lang="en-US" sz="2400" b="1" dirty="0" smtClean="0"/>
              <a:t>0</a:t>
            </a:r>
          </a:p>
          <a:p>
            <a:pPr marL="609600" indent="-609600">
              <a:spcBef>
                <a:spcPct val="50000"/>
              </a:spcBef>
              <a:buNone/>
            </a:pPr>
            <a:r>
              <a:rPr lang="en-US" sz="2400" dirty="0" smtClean="0"/>
              <a:t>d) Commutative property: </a:t>
            </a:r>
            <a:r>
              <a:rPr lang="en-US" sz="2400" b="1" dirty="0" smtClean="0"/>
              <a:t>u</a:t>
            </a:r>
            <a:r>
              <a:rPr lang="en-US" sz="2400" dirty="0" smtClean="0"/>
              <a:t>  + </a:t>
            </a:r>
            <a:r>
              <a:rPr lang="en-US" sz="2400" b="1" dirty="0" smtClean="0"/>
              <a:t>v</a:t>
            </a:r>
            <a:r>
              <a:rPr lang="en-US" sz="2400" dirty="0" smtClean="0"/>
              <a:t> = </a:t>
            </a:r>
            <a:r>
              <a:rPr lang="en-US" sz="2400" b="1" dirty="0" smtClean="0"/>
              <a:t>v</a:t>
            </a:r>
            <a:r>
              <a:rPr lang="en-US" sz="2400" dirty="0" smtClean="0"/>
              <a:t>  + </a:t>
            </a:r>
            <a:r>
              <a:rPr lang="en-US" sz="2400" b="1" dirty="0" smtClean="0"/>
              <a:t>u</a:t>
            </a:r>
            <a:r>
              <a:rPr lang="en-US" sz="2400" dirty="0" smtClean="0"/>
              <a:t> </a:t>
            </a:r>
            <a:endParaRPr lang="en-US" sz="2400" dirty="0"/>
          </a:p>
          <a:p>
            <a:pPr marL="609600" indent="-609600">
              <a:spcBef>
                <a:spcPct val="50000"/>
              </a:spcBef>
              <a:buNone/>
            </a:pPr>
            <a:endParaRPr lang="en-US" sz="24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304800"/>
            <a:ext cx="7696200" cy="914400"/>
          </a:xfrm>
        </p:spPr>
        <p:txBody>
          <a:bodyPr/>
          <a:lstStyle/>
          <a:p>
            <a:r>
              <a:rPr lang="en-US" sz="3600" b="1" smtClean="0"/>
              <a:t>Definition</a:t>
            </a:r>
            <a:r>
              <a:rPr lang="en-US" sz="3600" smtClean="0"/>
              <a:t> </a:t>
            </a:r>
            <a:r>
              <a:rPr lang="en-US" sz="3600" b="1" smtClean="0"/>
              <a:t>of Subspace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04800" y="1981200"/>
            <a:ext cx="8229600" cy="38100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b="1" smtClean="0"/>
              <a:t>Definition</a:t>
            </a:r>
            <a:r>
              <a:rPr lang="en-US" smtClean="0"/>
              <a:t>: Let V be a vector space over the field F. A (vector) subspace of V is a non-empty subset W of V which is itself a vector space over F with the operations of vector addition and scalar multiplication taken from V.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762000" y="0"/>
            <a:ext cx="7696200" cy="990600"/>
          </a:xfrm>
        </p:spPr>
        <p:txBody>
          <a:bodyPr/>
          <a:lstStyle/>
          <a:p>
            <a:r>
              <a:rPr lang="en-US" sz="3600" b="1" smtClean="0"/>
              <a:t>Test for Subspaces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371600"/>
            <a:ext cx="9144000" cy="52578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sz="2800" b="1" smtClean="0"/>
              <a:t>Proposition 8: </a:t>
            </a:r>
            <a:r>
              <a:rPr lang="en-US" sz="2800" smtClean="0"/>
              <a:t>A subset W of V is a subspace if and only if it satisfies the following three properties: </a:t>
            </a:r>
          </a:p>
          <a:p>
            <a:pPr marL="609600" indent="-609600">
              <a:buSzPct val="75000"/>
              <a:buFontTx/>
              <a:buAutoNum type="arabicPeriod"/>
            </a:pPr>
            <a:r>
              <a:rPr lang="en-US" sz="2800" smtClean="0"/>
              <a:t>The zero vector </a:t>
            </a:r>
            <a:r>
              <a:rPr lang="en-US" sz="2800" b="1" smtClean="0"/>
              <a:t>0 </a:t>
            </a:r>
            <a:r>
              <a:rPr lang="en-US" sz="2800" smtClean="0"/>
              <a:t>is in W</a:t>
            </a:r>
          </a:p>
          <a:p>
            <a:pPr marL="609600" indent="-609600">
              <a:buSzPct val="75000"/>
              <a:buFontTx/>
              <a:buAutoNum type="arabicPeriod"/>
            </a:pPr>
            <a:r>
              <a:rPr lang="en-US" sz="2800" smtClean="0"/>
              <a:t>W is closed under addition. That is, for each </a:t>
            </a:r>
            <a:r>
              <a:rPr lang="en-US" sz="2800" b="1" smtClean="0"/>
              <a:t>u</a:t>
            </a:r>
            <a:r>
              <a:rPr lang="en-US" sz="2800" smtClean="0"/>
              <a:t> and </a:t>
            </a:r>
            <a:r>
              <a:rPr lang="en-US" sz="2800" b="1" smtClean="0"/>
              <a:t>v</a:t>
            </a:r>
            <a:r>
              <a:rPr lang="en-US" sz="2800" smtClean="0"/>
              <a:t> in W, the sum </a:t>
            </a:r>
            <a:r>
              <a:rPr lang="en-US" sz="2800" b="1" smtClean="0"/>
              <a:t>u</a:t>
            </a:r>
            <a:r>
              <a:rPr lang="en-US" sz="2800" smtClean="0"/>
              <a:t> + </a:t>
            </a:r>
            <a:r>
              <a:rPr lang="en-US" sz="2800" b="1" smtClean="0"/>
              <a:t>v</a:t>
            </a:r>
            <a:r>
              <a:rPr lang="en-US" sz="2800" smtClean="0"/>
              <a:t> is in W </a:t>
            </a:r>
          </a:p>
          <a:p>
            <a:pPr marL="609600" indent="-609600">
              <a:buSzPct val="75000"/>
              <a:buFontTx/>
              <a:buAutoNum type="arabicPeriod"/>
            </a:pPr>
            <a:r>
              <a:rPr lang="en-US" sz="2800" smtClean="0"/>
              <a:t>W is closed under scalar multiplication. That is, for each </a:t>
            </a:r>
            <a:r>
              <a:rPr lang="en-US" sz="2800" b="1" smtClean="0"/>
              <a:t>u</a:t>
            </a:r>
            <a:r>
              <a:rPr lang="en-US" sz="2800" smtClean="0"/>
              <a:t> in W, and each scalar c, the scalar product c</a:t>
            </a:r>
            <a:r>
              <a:rPr lang="en-US" sz="2800" b="1" smtClean="0"/>
              <a:t>u</a:t>
            </a:r>
            <a:r>
              <a:rPr lang="en-US" sz="2800" smtClean="0"/>
              <a:t> is in W </a:t>
            </a:r>
          </a:p>
          <a:p>
            <a:pPr marL="609600" indent="-609600">
              <a:buSzPct val="75000"/>
              <a:buFontTx/>
              <a:buNone/>
            </a:pPr>
            <a:r>
              <a:rPr lang="en-US" sz="2800" smtClean="0"/>
              <a:t> Note: In some books, this is treated as the definition of a subspace. It is also possible to replace the condition 1 above by the condition 1</a:t>
            </a:r>
            <a:r>
              <a:rPr lang="en-US" sz="2800" smtClean="0">
                <a:sym typeface="Symbol" pitchFamily="18" charset="2"/>
              </a:rPr>
              <a:t> that </a:t>
            </a:r>
            <a:r>
              <a:rPr lang="en-US" sz="2800" smtClean="0"/>
              <a:t>W be non-empty.  However, in practice, this is not so easy to use.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696200" cy="914400"/>
          </a:xfrm>
        </p:spPr>
        <p:txBody>
          <a:bodyPr/>
          <a:lstStyle/>
          <a:p>
            <a:r>
              <a:rPr lang="en-US" sz="3600" b="1"/>
              <a:t>Another Test for Subspaces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467600" cy="50292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b="1" dirty="0"/>
              <a:t>Proposition </a:t>
            </a:r>
            <a:r>
              <a:rPr lang="en-US" b="1" dirty="0" smtClean="0"/>
              <a:t>9: </a:t>
            </a:r>
            <a:r>
              <a:rPr lang="en-US" dirty="0"/>
              <a:t>A </a:t>
            </a:r>
            <a:r>
              <a:rPr lang="en-US" u="sng" dirty="0"/>
              <a:t>non-empty</a:t>
            </a:r>
            <a:r>
              <a:rPr lang="en-US" dirty="0"/>
              <a:t> subset W of V is a subspace if and only if for each </a:t>
            </a:r>
            <a:r>
              <a:rPr lang="en-US" b="1" dirty="0"/>
              <a:t>u</a:t>
            </a:r>
            <a:r>
              <a:rPr lang="en-US" dirty="0"/>
              <a:t> and </a:t>
            </a:r>
            <a:r>
              <a:rPr lang="en-US" b="1" dirty="0"/>
              <a:t>v</a:t>
            </a:r>
            <a:r>
              <a:rPr lang="en-US" dirty="0"/>
              <a:t> in W, and each scalar c,  the sum c</a:t>
            </a:r>
            <a:r>
              <a:rPr lang="en-US" b="1" dirty="0"/>
              <a:t>u</a:t>
            </a:r>
            <a:r>
              <a:rPr lang="en-US" dirty="0"/>
              <a:t> + </a:t>
            </a:r>
            <a:r>
              <a:rPr lang="en-US" b="1" dirty="0"/>
              <a:t>v</a:t>
            </a:r>
            <a:r>
              <a:rPr lang="en-US" dirty="0"/>
              <a:t> is in W </a:t>
            </a:r>
          </a:p>
          <a:p>
            <a:pPr marL="609600" indent="-609600">
              <a:buSzPct val="75000"/>
            </a:pPr>
            <a:r>
              <a:rPr lang="en-US" b="1" dirty="0"/>
              <a:t>Remark:</a:t>
            </a:r>
            <a:r>
              <a:rPr lang="en-US" dirty="0"/>
              <a:t> It is </a:t>
            </a:r>
            <a:r>
              <a:rPr lang="en-US" dirty="0" smtClean="0"/>
              <a:t>left as an exercise to show that the </a:t>
            </a:r>
            <a:r>
              <a:rPr lang="en-US" dirty="0"/>
              <a:t>two tests are equivalent. In some books</a:t>
            </a:r>
            <a:r>
              <a:rPr lang="en-US" dirty="0" smtClean="0"/>
              <a:t>, the </a:t>
            </a:r>
            <a:r>
              <a:rPr lang="en-US" dirty="0"/>
              <a:t>above is taken as the definition of a subspace. We may use either of the tests  whichever is convenient.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696200" cy="914400"/>
          </a:xfrm>
        </p:spPr>
        <p:txBody>
          <a:bodyPr/>
          <a:lstStyle/>
          <a:p>
            <a:r>
              <a:rPr lang="en-US" sz="3600" b="1"/>
              <a:t>Another Test for Subspaces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467600" cy="5029200"/>
          </a:xfrm>
        </p:spPr>
        <p:txBody>
          <a:bodyPr/>
          <a:lstStyle/>
          <a:p>
            <a:pPr marL="609600" indent="-609600">
              <a:buSzPct val="75000"/>
            </a:pPr>
            <a:r>
              <a:rPr lang="en-US" b="1" dirty="0"/>
              <a:t>Proposition </a:t>
            </a:r>
            <a:r>
              <a:rPr lang="en-US" b="1" dirty="0" smtClean="0"/>
              <a:t>9: </a:t>
            </a:r>
            <a:r>
              <a:rPr lang="en-US" dirty="0"/>
              <a:t>A </a:t>
            </a:r>
            <a:r>
              <a:rPr lang="en-US" u="sng" dirty="0"/>
              <a:t>non-empty</a:t>
            </a:r>
            <a:r>
              <a:rPr lang="en-US" dirty="0"/>
              <a:t> subset W of V is a subspace if and only if for each </a:t>
            </a:r>
            <a:r>
              <a:rPr lang="en-US" b="1" dirty="0"/>
              <a:t>u</a:t>
            </a:r>
            <a:r>
              <a:rPr lang="en-US" dirty="0"/>
              <a:t> and </a:t>
            </a:r>
            <a:r>
              <a:rPr lang="en-US" b="1" dirty="0"/>
              <a:t>v</a:t>
            </a:r>
            <a:r>
              <a:rPr lang="en-US" dirty="0"/>
              <a:t> in W, and each scalar c,  the sum c</a:t>
            </a:r>
            <a:r>
              <a:rPr lang="en-US" b="1" dirty="0"/>
              <a:t>u</a:t>
            </a:r>
            <a:r>
              <a:rPr lang="en-US" dirty="0"/>
              <a:t> + </a:t>
            </a:r>
            <a:r>
              <a:rPr lang="en-US" b="1" dirty="0"/>
              <a:t>v</a:t>
            </a:r>
            <a:r>
              <a:rPr lang="en-US" dirty="0"/>
              <a:t> is in W </a:t>
            </a:r>
          </a:p>
          <a:p>
            <a:pPr marL="609600" indent="-609600">
              <a:buSzPct val="75000"/>
            </a:pPr>
            <a:r>
              <a:rPr lang="en-US" b="1" dirty="0"/>
              <a:t>Remark:</a:t>
            </a:r>
            <a:r>
              <a:rPr lang="en-US" dirty="0"/>
              <a:t> It is </a:t>
            </a:r>
            <a:r>
              <a:rPr lang="en-US" dirty="0" smtClean="0"/>
              <a:t>left as an exercise to show that the </a:t>
            </a:r>
            <a:r>
              <a:rPr lang="en-US" dirty="0"/>
              <a:t>two tests are equivalent. In some books</a:t>
            </a:r>
            <a:r>
              <a:rPr lang="en-US" dirty="0" smtClean="0"/>
              <a:t>, the </a:t>
            </a:r>
            <a:r>
              <a:rPr lang="en-US" dirty="0"/>
              <a:t>above is taken as the definition of a subspace. We may use either of the tests  whichever is convenient.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762000"/>
          </a:xfrm>
        </p:spPr>
        <p:txBody>
          <a:bodyPr/>
          <a:lstStyle/>
          <a:p>
            <a:r>
              <a:rPr lang="en-US" sz="3600" b="1" dirty="0"/>
              <a:t>Formal Definition</a:t>
            </a:r>
            <a:r>
              <a:rPr lang="en-US" sz="3600" dirty="0"/>
              <a:t> </a:t>
            </a:r>
            <a:r>
              <a:rPr lang="en-US" sz="3600" b="1" dirty="0"/>
              <a:t>of Vector </a:t>
            </a:r>
            <a:r>
              <a:rPr lang="en-US" sz="3600" b="1" dirty="0" smtClean="0"/>
              <a:t>Space - 2</a:t>
            </a:r>
            <a:endParaRPr lang="en-US" sz="3600" b="1" dirty="0"/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715000"/>
          </a:xfrm>
        </p:spPr>
        <p:txBody>
          <a:bodyPr/>
          <a:lstStyle/>
          <a:p>
            <a:pPr marL="609600" indent="-609600">
              <a:spcBef>
                <a:spcPct val="50000"/>
              </a:spcBef>
              <a:buNone/>
            </a:pPr>
            <a:r>
              <a:rPr lang="en-US" sz="2400" b="1" dirty="0" smtClean="0"/>
              <a:t>C. The following additional properties are satisfied: </a:t>
            </a:r>
          </a:p>
          <a:p>
            <a:pPr marL="990600" lvl="1" indent="-533400">
              <a:buFontTx/>
              <a:buAutoNum type="alphaLcParenR"/>
            </a:pPr>
            <a:r>
              <a:rPr lang="en-US" dirty="0" smtClean="0"/>
              <a:t>c(</a:t>
            </a:r>
            <a:r>
              <a:rPr lang="en-US" b="1" dirty="0" smtClean="0"/>
              <a:t>u</a:t>
            </a:r>
            <a:r>
              <a:rPr lang="en-US" dirty="0" smtClean="0"/>
              <a:t>  + </a:t>
            </a:r>
            <a:r>
              <a:rPr lang="en-US" b="1" dirty="0" smtClean="0"/>
              <a:t>v</a:t>
            </a:r>
            <a:r>
              <a:rPr lang="en-US" dirty="0" smtClean="0"/>
              <a:t>) = c</a:t>
            </a:r>
            <a:r>
              <a:rPr lang="en-US" b="1" dirty="0" smtClean="0"/>
              <a:t>u</a:t>
            </a:r>
            <a:r>
              <a:rPr lang="en-US" dirty="0" smtClean="0"/>
              <a:t>  + </a:t>
            </a:r>
            <a:r>
              <a:rPr lang="en-US" dirty="0" err="1" smtClean="0"/>
              <a:t>c</a:t>
            </a:r>
            <a:r>
              <a:rPr lang="en-US" b="1" dirty="0" err="1" smtClean="0"/>
              <a:t>v</a:t>
            </a:r>
            <a:r>
              <a:rPr lang="en-US" dirty="0" smtClean="0"/>
              <a:t> </a:t>
            </a:r>
          </a:p>
          <a:p>
            <a:pPr marL="990600" lvl="1" indent="-533400">
              <a:buFontTx/>
              <a:buAutoNum type="alphaLcParenR"/>
            </a:pPr>
            <a:r>
              <a:rPr lang="en-US" dirty="0" smtClean="0"/>
              <a:t>(c + d)</a:t>
            </a:r>
            <a:r>
              <a:rPr lang="en-US" b="1" dirty="0" smtClean="0"/>
              <a:t>u</a:t>
            </a:r>
            <a:r>
              <a:rPr lang="en-US" dirty="0" smtClean="0"/>
              <a:t>  = c</a:t>
            </a:r>
            <a:r>
              <a:rPr lang="en-US" b="1" dirty="0" smtClean="0"/>
              <a:t>u + </a:t>
            </a:r>
            <a:r>
              <a:rPr lang="en-US" dirty="0" smtClean="0"/>
              <a:t>d</a:t>
            </a:r>
            <a:r>
              <a:rPr lang="en-US" b="1" dirty="0" smtClean="0"/>
              <a:t>u</a:t>
            </a:r>
            <a:endParaRPr lang="en-US" dirty="0" smtClean="0"/>
          </a:p>
          <a:p>
            <a:pPr marL="990600" lvl="1" indent="-533400">
              <a:buFontTx/>
              <a:buAutoNum type="alphaLcParenR"/>
            </a:pPr>
            <a:r>
              <a:rPr lang="en-US" dirty="0" smtClean="0"/>
              <a:t>c(d</a:t>
            </a:r>
            <a:r>
              <a:rPr lang="en-US" b="1" dirty="0" smtClean="0"/>
              <a:t>u</a:t>
            </a:r>
            <a:r>
              <a:rPr lang="en-US" dirty="0" smtClean="0"/>
              <a:t>) = (</a:t>
            </a:r>
            <a:r>
              <a:rPr lang="en-US" dirty="0" err="1" smtClean="0"/>
              <a:t>cd</a:t>
            </a:r>
            <a:r>
              <a:rPr lang="en-US" dirty="0" smtClean="0"/>
              <a:t>)</a:t>
            </a:r>
            <a:r>
              <a:rPr lang="en-US" b="1" dirty="0" smtClean="0"/>
              <a:t>u</a:t>
            </a:r>
          </a:p>
          <a:p>
            <a:pPr marL="990600" lvl="1" indent="-533400">
              <a:buFontTx/>
              <a:buAutoNum type="alphaLcParenR"/>
            </a:pPr>
            <a:r>
              <a:rPr lang="en-US" dirty="0" smtClean="0"/>
              <a:t>1</a:t>
            </a:r>
            <a:r>
              <a:rPr lang="en-US" b="1" dirty="0" smtClean="0"/>
              <a:t>u </a:t>
            </a:r>
            <a:r>
              <a:rPr lang="en-US" dirty="0" smtClean="0"/>
              <a:t>= </a:t>
            </a:r>
            <a:r>
              <a:rPr lang="en-US" b="1" dirty="0" smtClean="0"/>
              <a:t>u</a:t>
            </a:r>
            <a:r>
              <a:rPr lang="en-US" dirty="0" smtClean="0"/>
              <a:t>  (where 1 indicates the unit element of F)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924800" cy="609600"/>
          </a:xfrm>
        </p:spPr>
        <p:txBody>
          <a:bodyPr/>
          <a:lstStyle/>
          <a:p>
            <a:r>
              <a:rPr lang="en-US" sz="3600" b="1" dirty="0"/>
              <a:t>Examples of Vector Spaces - </a:t>
            </a:r>
            <a:r>
              <a:rPr lang="en-US" sz="3600" b="1" dirty="0" smtClean="0"/>
              <a:t>1</a:t>
            </a:r>
            <a:endParaRPr lang="en-US" sz="3600" b="1" dirty="0"/>
          </a:p>
        </p:txBody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09600"/>
            <a:ext cx="9144000" cy="6019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SzPct val="75000"/>
              <a:buFontTx/>
              <a:buAutoNum type="arabicPeriod"/>
            </a:pPr>
            <a:r>
              <a:rPr lang="en-US" sz="2800" dirty="0"/>
              <a:t>The space </a:t>
            </a:r>
            <a:r>
              <a:rPr lang="en-US" sz="2800" dirty="0" err="1">
                <a:latin typeface="Castellar" pitchFamily="18" charset="0"/>
              </a:rPr>
              <a:t>R</a:t>
            </a:r>
            <a:r>
              <a:rPr lang="en-US" sz="2800" baseline="30000" dirty="0" err="1"/>
              <a:t>n</a:t>
            </a:r>
            <a:r>
              <a:rPr lang="en-US" sz="2800" dirty="0"/>
              <a:t> of n-</a:t>
            </a:r>
            <a:r>
              <a:rPr lang="en-US" sz="2800" dirty="0" err="1"/>
              <a:t>tuples</a:t>
            </a:r>
            <a:r>
              <a:rPr lang="en-US" sz="2800" dirty="0"/>
              <a:t> of size n (for any n </a:t>
            </a:r>
            <a:r>
              <a:rPr lang="en-US" sz="2800" dirty="0">
                <a:sym typeface="Symbol" pitchFamily="18" charset="2"/>
              </a:rPr>
              <a:t> 1)</a:t>
            </a:r>
            <a:r>
              <a:rPr lang="en-US" sz="2800" dirty="0"/>
              <a:t>. These are often referred to as (column) vectors</a:t>
            </a:r>
            <a:r>
              <a:rPr lang="en-US" sz="2800" dirty="0" smtClean="0"/>
              <a:t>. The base field is </a:t>
            </a:r>
            <a:endParaRPr lang="en-US" sz="2800" dirty="0"/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r>
              <a:rPr lang="en-US" sz="2800" dirty="0"/>
              <a:t>      </a:t>
            </a:r>
            <a:r>
              <a:rPr lang="en-US" sz="2800" dirty="0" smtClean="0">
                <a:latin typeface="Castellar" pitchFamily="18" charset="0"/>
              </a:rPr>
              <a:t>R. 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r>
              <a:rPr lang="en-US" sz="2800" dirty="0" smtClean="0"/>
              <a:t>If </a:t>
            </a:r>
            <a:r>
              <a:rPr lang="en-US" sz="2800" b="1"/>
              <a:t>u</a:t>
            </a:r>
            <a:r>
              <a:rPr lang="en-US" sz="2800"/>
              <a:t> </a:t>
            </a:r>
            <a:r>
              <a:rPr lang="en-US" sz="2800" smtClean="0"/>
              <a:t>=       </a:t>
            </a:r>
            <a:r>
              <a:rPr lang="en-US" sz="2800" dirty="0">
                <a:sym typeface="Symbol" pitchFamily="18" charset="2"/>
              </a:rPr>
              <a:t>x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   and </a:t>
            </a:r>
            <a:r>
              <a:rPr lang="en-US" sz="2800" b="1" dirty="0"/>
              <a:t>v</a:t>
            </a:r>
            <a:r>
              <a:rPr lang="en-US" sz="2800" dirty="0"/>
              <a:t> = </a:t>
            </a:r>
            <a:r>
              <a:rPr lang="en-US" sz="2800" dirty="0">
                <a:sym typeface="Symbol" pitchFamily="18" charset="2"/>
              </a:rPr>
              <a:t>y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 are any two vectors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SzPct val="75000"/>
              <a:buFontTx/>
              <a:buNone/>
            </a:pPr>
            <a:r>
              <a:rPr lang="en-US" sz="2800" dirty="0">
                <a:sym typeface="Symbol" pitchFamily="18" charset="2"/>
              </a:rPr>
              <a:t>                </a:t>
            </a:r>
            <a:r>
              <a:rPr lang="en-US" sz="2800" dirty="0"/>
              <a:t>| </a:t>
            </a:r>
            <a:r>
              <a:rPr lang="en-US" sz="2800" dirty="0">
                <a:sym typeface="Symbol" pitchFamily="18" charset="2"/>
              </a:rPr>
              <a:t>x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/>
              <a:t>|                 | y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/>
              <a:t>| 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SzPct val="75000"/>
              <a:buFontTx/>
              <a:buNone/>
            </a:pPr>
            <a:r>
              <a:rPr lang="en-US" sz="2800" dirty="0"/>
              <a:t>                | </a:t>
            </a:r>
            <a:r>
              <a:rPr lang="en-US" sz="2800" dirty="0">
                <a:sym typeface="Symbol" pitchFamily="18" charset="2"/>
              </a:rPr>
              <a:t>:  </a:t>
            </a:r>
            <a:r>
              <a:rPr lang="en-US" sz="2800" dirty="0"/>
              <a:t>|                 | </a:t>
            </a:r>
            <a:r>
              <a:rPr lang="en-US" sz="2800" dirty="0">
                <a:sym typeface="Symbol" pitchFamily="18" charset="2"/>
              </a:rPr>
              <a:t>:  </a:t>
            </a:r>
            <a:r>
              <a:rPr lang="en-US" sz="2800" dirty="0"/>
              <a:t>|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SzPct val="75000"/>
              <a:buFontTx/>
              <a:buNone/>
            </a:pPr>
            <a:r>
              <a:rPr lang="en-US" sz="2800" dirty="0"/>
              <a:t>                </a:t>
            </a:r>
            <a:r>
              <a:rPr lang="en-US" sz="2800" dirty="0">
                <a:sym typeface="Symbol" pitchFamily="18" charset="2"/>
              </a:rPr>
              <a:t></a:t>
            </a:r>
            <a:r>
              <a:rPr lang="en-US" sz="2800" dirty="0" err="1">
                <a:sym typeface="Symbol" pitchFamily="18" charset="2"/>
              </a:rPr>
              <a:t>x</a:t>
            </a:r>
            <a:r>
              <a:rPr lang="en-US" sz="2800" baseline="-25000" dirty="0" err="1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               </a:t>
            </a:r>
            <a:r>
              <a:rPr lang="en-US" sz="2800" dirty="0"/>
              <a:t> </a:t>
            </a:r>
            <a:r>
              <a:rPr lang="en-US" sz="2800" dirty="0">
                <a:sym typeface="Symbol" pitchFamily="18" charset="2"/>
              </a:rPr>
              <a:t></a:t>
            </a:r>
            <a:r>
              <a:rPr lang="en-US" sz="2800" dirty="0" err="1">
                <a:sym typeface="Symbol" pitchFamily="18" charset="2"/>
              </a:rPr>
              <a:t>y</a:t>
            </a:r>
            <a:r>
              <a:rPr lang="en-US" sz="2800" baseline="-25000" dirty="0" err="1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</a:t>
            </a:r>
          </a:p>
          <a:p>
            <a:pPr marL="609600" indent="-609600">
              <a:lnSpc>
                <a:spcPct val="90000"/>
              </a:lnSpc>
              <a:buSzPct val="75000"/>
              <a:buFontTx/>
              <a:buNone/>
            </a:pPr>
            <a:r>
              <a:rPr lang="en-US" sz="2800" dirty="0">
                <a:sym typeface="Symbol" pitchFamily="18" charset="2"/>
              </a:rPr>
              <a:t>     then </a:t>
            </a:r>
            <a:r>
              <a:rPr lang="en-US" sz="2800" b="1" dirty="0"/>
              <a:t>u</a:t>
            </a:r>
            <a:r>
              <a:rPr lang="en-US" sz="2800" dirty="0"/>
              <a:t> + </a:t>
            </a:r>
            <a:r>
              <a:rPr lang="en-US" sz="2800" b="1" dirty="0"/>
              <a:t>v</a:t>
            </a:r>
            <a:r>
              <a:rPr lang="en-US" sz="2800" dirty="0"/>
              <a:t> = </a:t>
            </a:r>
            <a:r>
              <a:rPr lang="en-US" sz="2800" dirty="0">
                <a:sym typeface="Symbol" pitchFamily="18" charset="2"/>
              </a:rPr>
              <a:t>x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 </a:t>
            </a:r>
            <a:r>
              <a:rPr lang="en-US" sz="2800" dirty="0"/>
              <a:t>+  </a:t>
            </a:r>
            <a:r>
              <a:rPr lang="en-US" sz="2800" dirty="0">
                <a:sym typeface="Symbol" pitchFamily="18" charset="2"/>
              </a:rPr>
              <a:t>y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      and c</a:t>
            </a:r>
            <a:r>
              <a:rPr lang="en-US" sz="2800" b="1" dirty="0">
                <a:sym typeface="Symbol" pitchFamily="18" charset="2"/>
              </a:rPr>
              <a:t>u</a:t>
            </a:r>
            <a:r>
              <a:rPr lang="en-US" sz="2800" dirty="0">
                <a:sym typeface="Symbol" pitchFamily="18" charset="2"/>
              </a:rPr>
              <a:t> = cx</a:t>
            </a:r>
            <a:r>
              <a:rPr lang="en-US" sz="2800" baseline="-25000" dirty="0">
                <a:sym typeface="Symbol" pitchFamily="18" charset="2"/>
              </a:rPr>
              <a:t>1</a:t>
            </a:r>
            <a:r>
              <a:rPr lang="en-US" sz="2800" dirty="0">
                <a:sym typeface="Symbol" pitchFamily="18" charset="2"/>
              </a:rPr>
              <a:t> for any scalar c.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SzPct val="75000"/>
              <a:buFontTx/>
              <a:buNone/>
            </a:pPr>
            <a:r>
              <a:rPr lang="en-US" sz="2800" dirty="0">
                <a:sym typeface="Symbol" pitchFamily="18" charset="2"/>
              </a:rPr>
              <a:t>                          </a:t>
            </a:r>
            <a:r>
              <a:rPr lang="en-US" sz="2800" dirty="0"/>
              <a:t>|</a:t>
            </a:r>
            <a:r>
              <a:rPr lang="en-US" sz="2800" dirty="0">
                <a:sym typeface="Symbol" pitchFamily="18" charset="2"/>
              </a:rPr>
              <a:t>x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/>
              <a:t> +  y</a:t>
            </a:r>
            <a:r>
              <a:rPr lang="en-US" sz="2800" baseline="-25000" dirty="0">
                <a:sym typeface="Symbol" pitchFamily="18" charset="2"/>
              </a:rPr>
              <a:t>2 </a:t>
            </a:r>
            <a:r>
              <a:rPr lang="en-US" sz="2800" dirty="0"/>
              <a:t>|                      |c</a:t>
            </a:r>
            <a:r>
              <a:rPr lang="en-US" sz="2800" dirty="0">
                <a:sym typeface="Symbol" pitchFamily="18" charset="2"/>
              </a:rPr>
              <a:t>x</a:t>
            </a:r>
            <a:r>
              <a:rPr lang="en-US" sz="2800" baseline="-25000" dirty="0">
                <a:sym typeface="Symbol" pitchFamily="18" charset="2"/>
              </a:rPr>
              <a:t>2</a:t>
            </a:r>
            <a:r>
              <a:rPr lang="en-US" sz="2800" dirty="0"/>
              <a:t> | </a:t>
            </a:r>
          </a:p>
          <a:p>
            <a:pPr marL="609600" indent="-609600">
              <a:lnSpc>
                <a:spcPct val="80000"/>
              </a:lnSpc>
              <a:spcBef>
                <a:spcPct val="0"/>
              </a:spcBef>
              <a:buSzPct val="75000"/>
              <a:buFontTx/>
              <a:buNone/>
            </a:pPr>
            <a:r>
              <a:rPr lang="en-US" sz="2800" dirty="0"/>
              <a:t>                          |     </a:t>
            </a:r>
            <a:r>
              <a:rPr lang="en-US" sz="2800" dirty="0">
                <a:sym typeface="Symbol" pitchFamily="18" charset="2"/>
              </a:rPr>
              <a:t>:       </a:t>
            </a:r>
            <a:r>
              <a:rPr lang="en-US" sz="2800" dirty="0"/>
              <a:t>|                      | </a:t>
            </a:r>
            <a:r>
              <a:rPr lang="en-US" sz="2800" dirty="0">
                <a:sym typeface="Symbol" pitchFamily="18" charset="2"/>
              </a:rPr>
              <a:t>:    </a:t>
            </a:r>
            <a:r>
              <a:rPr lang="en-US" sz="2800" dirty="0"/>
              <a:t>|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SzPct val="75000"/>
              <a:buFontTx/>
              <a:buNone/>
            </a:pPr>
            <a:r>
              <a:rPr lang="en-US" sz="2800" dirty="0"/>
              <a:t>                          </a:t>
            </a:r>
            <a:r>
              <a:rPr lang="en-US" sz="2800" dirty="0">
                <a:sym typeface="Symbol" pitchFamily="18" charset="2"/>
              </a:rPr>
              <a:t></a:t>
            </a:r>
            <a:r>
              <a:rPr lang="en-US" sz="2800" dirty="0" err="1">
                <a:sym typeface="Symbol" pitchFamily="18" charset="2"/>
              </a:rPr>
              <a:t>x</a:t>
            </a:r>
            <a:r>
              <a:rPr lang="en-US" sz="2800" baseline="-25000" dirty="0" err="1">
                <a:sym typeface="Symbol" pitchFamily="18" charset="2"/>
              </a:rPr>
              <a:t>n</a:t>
            </a:r>
            <a:r>
              <a:rPr lang="en-US" sz="2800" baseline="-25000" dirty="0">
                <a:sym typeface="Symbol" pitchFamily="18" charset="2"/>
              </a:rPr>
              <a:t> </a:t>
            </a:r>
            <a:r>
              <a:rPr lang="en-US" sz="2800" dirty="0">
                <a:sym typeface="Symbol" pitchFamily="18" charset="2"/>
              </a:rPr>
              <a:t>+  </a:t>
            </a:r>
            <a:r>
              <a:rPr lang="en-US" sz="2800" dirty="0" err="1">
                <a:sym typeface="Symbol" pitchFamily="18" charset="2"/>
              </a:rPr>
              <a:t>y</a:t>
            </a:r>
            <a:r>
              <a:rPr lang="en-US" sz="2800" baseline="-25000" dirty="0" err="1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                      </a:t>
            </a:r>
            <a:r>
              <a:rPr lang="en-US" sz="2800" dirty="0" err="1">
                <a:sym typeface="Symbol" pitchFamily="18" charset="2"/>
              </a:rPr>
              <a:t>cx</a:t>
            </a:r>
            <a:r>
              <a:rPr lang="en-US" sz="2800" baseline="-25000" dirty="0" err="1">
                <a:sym typeface="Symbol" pitchFamily="18" charset="2"/>
              </a:rPr>
              <a:t>n</a:t>
            </a:r>
            <a:r>
              <a:rPr lang="en-US" sz="2800" dirty="0">
                <a:sym typeface="Symbol" pitchFamily="18" charset="2"/>
              </a:rPr>
              <a:t>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SzPct val="75000"/>
              <a:buFontTx/>
              <a:buNone/>
            </a:pPr>
            <a:endParaRPr lang="en-US" sz="2800" dirty="0">
              <a:sym typeface="Symbol" pitchFamily="18" charset="2"/>
            </a:endParaRP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SzPct val="75000"/>
            </a:pPr>
            <a:r>
              <a:rPr lang="en-US" sz="2800" b="1" dirty="0">
                <a:sym typeface="Symbol" pitchFamily="18" charset="2"/>
              </a:rPr>
              <a:t>Note:</a:t>
            </a:r>
            <a:r>
              <a:rPr lang="en-US" sz="2800" dirty="0">
                <a:sym typeface="Symbol" pitchFamily="18" charset="2"/>
              </a:rPr>
              <a:t> All the axioms can easily be verified. These are the standard examples of vector spaces, frequently referred to as Euclidean spaces.</a:t>
            </a:r>
          </a:p>
          <a:p>
            <a:pPr marL="609600" indent="-609600">
              <a:lnSpc>
                <a:spcPct val="90000"/>
              </a:lnSpc>
              <a:spcBef>
                <a:spcPct val="0"/>
              </a:spcBef>
              <a:buSzPct val="75000"/>
              <a:buFontTx/>
              <a:buNone/>
            </a:pPr>
            <a:r>
              <a:rPr lang="en-US" sz="2800" dirty="0"/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 dirty="0"/>
              <a:t>Examples of Vector Spaces - </a:t>
            </a:r>
            <a:r>
              <a:rPr lang="en-US" sz="3600" b="1" dirty="0" smtClean="0"/>
              <a:t>2</a:t>
            </a:r>
            <a:endParaRPr lang="en-US" sz="3600" b="1" dirty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pPr marL="609600" indent="-609600">
              <a:buSzPct val="75000"/>
              <a:buNone/>
            </a:pPr>
            <a:r>
              <a:rPr lang="en-US" dirty="0" smtClean="0"/>
              <a:t>2.	The </a:t>
            </a:r>
            <a:r>
              <a:rPr lang="en-US" dirty="0"/>
              <a:t>space </a:t>
            </a:r>
            <a:r>
              <a:rPr lang="en-US" dirty="0" err="1">
                <a:latin typeface="Castellar" pitchFamily="18" charset="0"/>
              </a:rPr>
              <a:t>R</a:t>
            </a:r>
            <a:r>
              <a:rPr lang="en-US" baseline="30000" dirty="0" err="1"/>
              <a:t>m</a:t>
            </a:r>
            <a:r>
              <a:rPr lang="en-US" baseline="30000" dirty="0" err="1">
                <a:sym typeface="Symbol" pitchFamily="18" charset="2"/>
              </a:rPr>
              <a:t>n</a:t>
            </a:r>
            <a:r>
              <a:rPr lang="en-US" dirty="0"/>
              <a:t> of </a:t>
            </a:r>
            <a:r>
              <a:rPr lang="en-US" dirty="0" err="1"/>
              <a:t>m</a:t>
            </a:r>
            <a:r>
              <a:rPr lang="en-US" dirty="0" err="1">
                <a:sym typeface="Symbol" pitchFamily="18" charset="2"/>
              </a:rPr>
              <a:t>n</a:t>
            </a:r>
            <a:r>
              <a:rPr lang="en-US" dirty="0">
                <a:sym typeface="Symbol" pitchFamily="18" charset="2"/>
              </a:rPr>
              <a:t> matrices with real entries</a:t>
            </a:r>
            <a:r>
              <a:rPr lang="en-US" dirty="0" smtClean="0">
                <a:sym typeface="Symbol" pitchFamily="18" charset="2"/>
              </a:rPr>
              <a:t>. Again, the base field is </a:t>
            </a:r>
            <a:r>
              <a:rPr lang="en-US" dirty="0" smtClean="0">
                <a:latin typeface="Castellar" pitchFamily="18" charset="0"/>
              </a:rPr>
              <a:t>R</a:t>
            </a:r>
            <a:r>
              <a:rPr lang="en-US" dirty="0" smtClean="0">
                <a:sym typeface="Symbol" pitchFamily="18" charset="2"/>
              </a:rPr>
              <a:t>.</a:t>
            </a:r>
            <a:r>
              <a:rPr lang="en-US" dirty="0" smtClean="0">
                <a:latin typeface="Castellar" pitchFamily="18" charset="0"/>
              </a:rPr>
              <a:t> </a:t>
            </a:r>
            <a:endParaRPr lang="en-US" dirty="0">
              <a:sym typeface="Symbol" pitchFamily="18" charset="2"/>
            </a:endParaRPr>
          </a:p>
          <a:p>
            <a:pPr marL="609600" indent="-609600">
              <a:buSzPct val="75000"/>
              <a:buFontTx/>
              <a:buNone/>
            </a:pPr>
            <a:r>
              <a:rPr lang="en-US" dirty="0">
                <a:sym typeface="Symbol" pitchFamily="18" charset="2"/>
              </a:rPr>
              <a:t>Remark: if we consider an image, it can be regarded as a rectangular array of numbers corresponding to the light intensity at each pixel. Usually, we restrict the values to be positive integers or even just 0-1. However, while doing the computations in image processing, we treat them as real numbers. So these vector spaces play a major role in image processing. </a:t>
            </a:r>
          </a:p>
          <a:p>
            <a:pPr marL="609600" indent="-609600">
              <a:buSzPct val="75000"/>
              <a:buFontTx/>
              <a:buNone/>
            </a:pP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 dirty="0"/>
              <a:t>Examples of Vector Spaces - </a:t>
            </a:r>
            <a:r>
              <a:rPr lang="en-US" sz="3600" b="1" dirty="0" smtClean="0"/>
              <a:t>3</a:t>
            </a:r>
            <a:endParaRPr lang="en-US" sz="3600" b="1" dirty="0"/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66800"/>
            <a:ext cx="9144000" cy="5562600"/>
          </a:xfrm>
        </p:spPr>
        <p:txBody>
          <a:bodyPr/>
          <a:lstStyle/>
          <a:p>
            <a:pPr marL="609600" indent="-609600">
              <a:buSzPct val="75000"/>
              <a:buAutoNum type="arabicPeriod" startAt="3"/>
            </a:pPr>
            <a:r>
              <a:rPr lang="en-US" sz="2800" dirty="0" smtClean="0"/>
              <a:t>The </a:t>
            </a:r>
            <a:r>
              <a:rPr lang="en-US" sz="2800" dirty="0"/>
              <a:t>space </a:t>
            </a:r>
            <a:r>
              <a:rPr lang="en-US" sz="2800" dirty="0" smtClean="0"/>
              <a:t>C[0,1] </a:t>
            </a:r>
            <a:r>
              <a:rPr lang="en-US" sz="2800" dirty="0"/>
              <a:t>of continuous functions from </a:t>
            </a:r>
            <a:r>
              <a:rPr lang="en-US" sz="2800" dirty="0" smtClean="0"/>
              <a:t>the closed interval [0,1] on the real line to </a:t>
            </a:r>
            <a:r>
              <a:rPr lang="en-US" sz="2800" dirty="0" smtClean="0">
                <a:latin typeface="Castellar" pitchFamily="18" charset="0"/>
              </a:rPr>
              <a:t>R</a:t>
            </a:r>
            <a:r>
              <a:rPr lang="en-US" sz="2800" dirty="0" smtClean="0"/>
              <a:t>, i.e.</a:t>
            </a:r>
          </a:p>
          <a:p>
            <a:pPr marL="609600" indent="-609600">
              <a:buSzPct val="75000"/>
              <a:buNone/>
            </a:pPr>
            <a:r>
              <a:rPr lang="en-US" sz="2800" dirty="0" smtClean="0"/>
              <a:t>	C[0,1] = {f: f is a continuous function, f: [0,1] </a:t>
            </a:r>
            <a:r>
              <a:rPr lang="en-US" sz="2800" dirty="0" smtClean="0">
                <a:sym typeface="Symbol"/>
              </a:rPr>
              <a:t> </a:t>
            </a:r>
            <a:r>
              <a:rPr lang="en-US" sz="2800" dirty="0" smtClean="0">
                <a:latin typeface="Castellar" pitchFamily="18" charset="0"/>
              </a:rPr>
              <a:t>R</a:t>
            </a:r>
            <a:r>
              <a:rPr lang="en-US" sz="2800" dirty="0" smtClean="0"/>
              <a:t>}. </a:t>
            </a:r>
            <a:endParaRPr lang="en-US" sz="2800" dirty="0"/>
          </a:p>
          <a:p>
            <a:pPr marL="609600" indent="-609600">
              <a:buSzPct val="75000"/>
              <a:buFontTx/>
              <a:buNone/>
            </a:pPr>
            <a:r>
              <a:rPr lang="en-US" b="1" dirty="0" smtClean="0"/>
              <a:t>	Remark</a:t>
            </a:r>
            <a:r>
              <a:rPr lang="en-US" b="1" dirty="0"/>
              <a:t>: </a:t>
            </a:r>
            <a:r>
              <a:rPr lang="en-US" dirty="0"/>
              <a:t>This space </a:t>
            </a:r>
            <a:r>
              <a:rPr lang="en-US" dirty="0" smtClean="0"/>
              <a:t>and related spaces play </a:t>
            </a:r>
            <a:r>
              <a:rPr lang="en-US" dirty="0"/>
              <a:t>a major role in signals and systems, since </a:t>
            </a:r>
            <a:r>
              <a:rPr lang="en-US" dirty="0" smtClean="0"/>
              <a:t>an analogue signal </a:t>
            </a:r>
            <a:r>
              <a:rPr lang="en-US" dirty="0"/>
              <a:t>is usually thought of as a continuous function of </a:t>
            </a:r>
            <a:r>
              <a:rPr lang="en-US" dirty="0" smtClean="0"/>
              <a:t>time. </a:t>
            </a:r>
            <a:r>
              <a:rPr lang="en-US" dirty="0" smtClean="0">
                <a:sym typeface="Symbol" pitchFamily="18" charset="2"/>
              </a:rPr>
              <a:t>In </a:t>
            </a:r>
            <a:r>
              <a:rPr lang="en-US" dirty="0">
                <a:sym typeface="Symbol" pitchFamily="18" charset="2"/>
              </a:rPr>
              <a:t>other words, a signal is nothing but a “vector” in </a:t>
            </a:r>
            <a:r>
              <a:rPr lang="en-US" dirty="0" smtClean="0">
                <a:sym typeface="Symbol" pitchFamily="18" charset="2"/>
              </a:rPr>
              <a:t>such a  </a:t>
            </a:r>
            <a:r>
              <a:rPr lang="en-US" dirty="0">
                <a:sym typeface="Symbol" pitchFamily="18" charset="2"/>
              </a:rPr>
              <a:t>vector space. </a:t>
            </a:r>
          </a:p>
          <a:p>
            <a:pPr marL="609600" indent="-609600">
              <a:buSzPct val="75000"/>
              <a:buFontTx/>
              <a:buNone/>
            </a:pPr>
            <a:r>
              <a:rPr lang="en-US" sz="2800" dirty="0"/>
              <a:t>	</a:t>
            </a:r>
            <a:r>
              <a:rPr lang="en-US" sz="2800" b="1" dirty="0" smtClean="0"/>
              <a:t>Note</a:t>
            </a:r>
            <a:r>
              <a:rPr lang="en-US" sz="2800" b="1" dirty="0"/>
              <a:t>:</a:t>
            </a:r>
            <a:r>
              <a:rPr lang="en-US" sz="2800" dirty="0"/>
              <a:t> </a:t>
            </a:r>
            <a:r>
              <a:rPr lang="en-US" sz="2800" dirty="0" smtClean="0"/>
              <a:t>The above is an example of a “</a:t>
            </a:r>
            <a:r>
              <a:rPr lang="en-US" sz="2800" dirty="0"/>
              <a:t>function” </a:t>
            </a:r>
            <a:r>
              <a:rPr lang="en-US" sz="2800" dirty="0" smtClean="0"/>
              <a:t>space. </a:t>
            </a:r>
            <a:endParaRPr lang="en-US" sz="28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 dirty="0" smtClean="0"/>
              <a:t>Vector Space Examples – 4 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4000" cy="5181600"/>
          </a:xfrm>
        </p:spPr>
        <p:txBody>
          <a:bodyPr/>
          <a:lstStyle/>
          <a:p>
            <a:pPr marL="609600" indent="-609600">
              <a:buSzPct val="75000"/>
              <a:buFontTx/>
              <a:buAutoNum type="arabicPeriod" startAt="4"/>
            </a:pPr>
            <a:r>
              <a:rPr lang="en-US" dirty="0" smtClean="0"/>
              <a:t>The space </a:t>
            </a:r>
            <a:r>
              <a:rPr lang="en-US" i="1" dirty="0" smtClean="0"/>
              <a:t>R</a:t>
            </a:r>
            <a:r>
              <a:rPr lang="en-US" i="1" baseline="30000" dirty="0" smtClean="0">
                <a:sym typeface="Symbol"/>
              </a:rPr>
              <a:t></a:t>
            </a:r>
            <a:r>
              <a:rPr lang="en-US" dirty="0" smtClean="0"/>
              <a:t> of real sequences is a vector space over </a:t>
            </a:r>
            <a:r>
              <a:rPr lang="en-US" dirty="0" smtClean="0">
                <a:latin typeface="Castellar"/>
              </a:rPr>
              <a:t>R</a:t>
            </a:r>
            <a:r>
              <a:rPr lang="en-US" dirty="0" smtClean="0"/>
              <a:t>, i.e.  </a:t>
            </a:r>
          </a:p>
          <a:p>
            <a:pPr marL="609600" indent="-609600">
              <a:buSzPct val="75000"/>
              <a:buFontTx/>
              <a:buNone/>
            </a:pPr>
            <a:r>
              <a:rPr lang="en-US" dirty="0" smtClean="0"/>
              <a:t>	 </a:t>
            </a:r>
            <a:r>
              <a:rPr lang="en-US" i="1" dirty="0" smtClean="0"/>
              <a:t>R</a:t>
            </a:r>
            <a:r>
              <a:rPr lang="en-US" i="1" baseline="30000" dirty="0" smtClean="0">
                <a:sym typeface="Symbol"/>
              </a:rPr>
              <a:t></a:t>
            </a:r>
            <a:r>
              <a:rPr lang="en-US" dirty="0" smtClean="0"/>
              <a:t> = {&lt; a</a:t>
            </a:r>
            <a:r>
              <a:rPr lang="en-US" baseline="-25000" dirty="0" smtClean="0"/>
              <a:t>n </a:t>
            </a:r>
            <a:r>
              <a:rPr lang="en-US" dirty="0" smtClean="0"/>
              <a:t>&gt; : &lt; a</a:t>
            </a:r>
            <a:r>
              <a:rPr lang="en-US" baseline="-25000" dirty="0" smtClean="0"/>
              <a:t>n </a:t>
            </a:r>
            <a:r>
              <a:rPr lang="en-US" dirty="0" smtClean="0"/>
              <a:t>&gt; is a sequence with real number terms</a:t>
            </a:r>
            <a:r>
              <a:rPr lang="en-US" dirty="0" smtClean="0">
                <a:sym typeface="Symbol" pitchFamily="18" charset="2"/>
              </a:rPr>
              <a:t>}.</a:t>
            </a:r>
            <a:endParaRPr lang="en-US" dirty="0" smtClean="0"/>
          </a:p>
          <a:p>
            <a:pPr marL="609600" indent="-609600">
              <a:buSzPct val="75000"/>
            </a:pPr>
            <a:r>
              <a:rPr lang="en-US" dirty="0" smtClean="0"/>
              <a:t>Of more interest than </a:t>
            </a:r>
            <a:r>
              <a:rPr lang="en-US" i="1" dirty="0" smtClean="0"/>
              <a:t>R</a:t>
            </a:r>
            <a:r>
              <a:rPr lang="en-US" i="1" baseline="30000" dirty="0" smtClean="0">
                <a:sym typeface="Symbol"/>
              </a:rPr>
              <a:t></a:t>
            </a:r>
            <a:r>
              <a:rPr lang="en-US" i="1" dirty="0" smtClean="0"/>
              <a:t> </a:t>
            </a:r>
            <a:r>
              <a:rPr lang="en-US" dirty="0" smtClean="0"/>
              <a:t>itself, is </a:t>
            </a:r>
            <a:r>
              <a:rPr lang="en-US" i="1" dirty="0" smtClean="0"/>
              <a:t>c</a:t>
            </a:r>
            <a:r>
              <a:rPr lang="en-US" dirty="0" smtClean="0"/>
              <a:t>, the subset of convergent sequences. It is also a vector space. </a:t>
            </a:r>
          </a:p>
          <a:p>
            <a:pPr marL="609600" indent="-609600">
              <a:buSzPct val="75000"/>
            </a:pPr>
            <a:r>
              <a:rPr lang="en-US" b="1" dirty="0" smtClean="0"/>
              <a:t>Note</a:t>
            </a:r>
            <a:r>
              <a:rPr lang="en-US" dirty="0" smtClean="0"/>
              <a:t>: the above are examples of “sequence” spaces. Sequence spaces also play a major role in the study of signals, specifically discrete or digital  signals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 smtClean="0"/>
              <a:t>Examples of Vector Spaces - 5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295400"/>
            <a:ext cx="9144000" cy="5334000"/>
          </a:xfrm>
        </p:spPr>
        <p:txBody>
          <a:bodyPr/>
          <a:lstStyle/>
          <a:p>
            <a:pPr marL="609600" indent="-609600">
              <a:buSzPct val="75000"/>
              <a:buFontTx/>
              <a:buNone/>
            </a:pPr>
            <a:r>
              <a:rPr lang="en-US" smtClean="0"/>
              <a:t>5.	The space </a:t>
            </a:r>
            <a:r>
              <a:rPr lang="en-US" smtClean="0">
                <a:latin typeface="Castellar"/>
              </a:rPr>
              <a:t>R</a:t>
            </a:r>
            <a:r>
              <a:rPr lang="en-US" baseline="-25000" smtClean="0"/>
              <a:t>n</a:t>
            </a:r>
            <a:r>
              <a:rPr lang="en-US" smtClean="0"/>
              <a:t>[t] of polynomials of degree </a:t>
            </a:r>
            <a:r>
              <a:rPr lang="en-US" smtClean="0">
                <a:sym typeface="Symbol" pitchFamily="18" charset="2"/>
              </a:rPr>
              <a:t> n with real coefficients. (NB: the zero polynomial, which technically does not have any degree,  is regarded  as an element of </a:t>
            </a:r>
            <a:r>
              <a:rPr lang="en-US" smtClean="0">
                <a:latin typeface="Castellar"/>
              </a:rPr>
              <a:t>R</a:t>
            </a:r>
            <a:r>
              <a:rPr lang="en-US" baseline="-25000" smtClean="0"/>
              <a:t>n</a:t>
            </a:r>
            <a:r>
              <a:rPr lang="en-US" smtClean="0"/>
              <a:t>[t] for all n = 0,1,2,….</a:t>
            </a:r>
            <a:endParaRPr lang="en-US" smtClean="0">
              <a:sym typeface="Symbol" pitchFamily="18" charset="2"/>
            </a:endParaRPr>
          </a:p>
          <a:p>
            <a:pPr marL="609600" indent="-609600">
              <a:buSzPct val="75000"/>
              <a:buFontTx/>
              <a:buNone/>
            </a:pPr>
            <a:r>
              <a:rPr lang="en-US" smtClean="0"/>
              <a:t>6.	The space </a:t>
            </a:r>
            <a:r>
              <a:rPr lang="en-US" smtClean="0">
                <a:latin typeface="Castellar"/>
              </a:rPr>
              <a:t>R</a:t>
            </a:r>
            <a:r>
              <a:rPr lang="en-US" smtClean="0"/>
              <a:t>[t] of all polynomials with real coefficients.</a:t>
            </a:r>
          </a:p>
          <a:p>
            <a:pPr marL="609600" indent="-609600">
              <a:buSzPct val="75000"/>
            </a:pPr>
            <a:r>
              <a:rPr lang="en-US" b="1" smtClean="0"/>
              <a:t>Note</a:t>
            </a:r>
            <a:r>
              <a:rPr lang="en-US" smtClean="0"/>
              <a:t>: These two examples are closely related to each other. We can see that </a:t>
            </a:r>
            <a:r>
              <a:rPr lang="en-US" smtClean="0">
                <a:latin typeface="Castellar"/>
              </a:rPr>
              <a:t>R</a:t>
            </a:r>
            <a:r>
              <a:rPr lang="en-US" baseline="-25000" smtClean="0"/>
              <a:t>n</a:t>
            </a:r>
            <a:r>
              <a:rPr lang="en-US" smtClean="0"/>
              <a:t>[t] is actually a subset of </a:t>
            </a:r>
            <a:r>
              <a:rPr lang="en-US" smtClean="0">
                <a:latin typeface="Castellar"/>
              </a:rPr>
              <a:t>R</a:t>
            </a:r>
            <a:r>
              <a:rPr lang="en-US" smtClean="0"/>
              <a:t>[t] (for all n).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620000" cy="1447800"/>
          </a:xfrm>
        </p:spPr>
        <p:txBody>
          <a:bodyPr/>
          <a:lstStyle/>
          <a:p>
            <a:r>
              <a:rPr lang="en-US" sz="3600" b="1" dirty="0"/>
              <a:t>Direct Consequences of the Vector Space </a:t>
            </a:r>
            <a:r>
              <a:rPr lang="en-US" sz="3600" b="1" smtClean="0"/>
              <a:t>Definition Properties</a:t>
            </a:r>
            <a:endParaRPr lang="en-US" sz="3600" b="1" dirty="0"/>
          </a:p>
        </p:txBody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610600" cy="5105400"/>
          </a:xfrm>
        </p:spPr>
        <p:txBody>
          <a:bodyPr/>
          <a:lstStyle/>
          <a:p>
            <a:pPr marL="609600" indent="-609600">
              <a:spcBef>
                <a:spcPct val="50000"/>
              </a:spcBef>
              <a:buSzPct val="75000"/>
              <a:buFontTx/>
              <a:buNone/>
            </a:pPr>
            <a:r>
              <a:rPr lang="en-US" sz="2800" b="1" dirty="0"/>
              <a:t>Proposition </a:t>
            </a:r>
            <a:r>
              <a:rPr lang="en-US" sz="2800" b="1" dirty="0" smtClean="0"/>
              <a:t>7</a:t>
            </a:r>
            <a:r>
              <a:rPr lang="en-US" sz="2800" dirty="0" smtClean="0"/>
              <a:t>: </a:t>
            </a:r>
            <a:r>
              <a:rPr lang="en-US" sz="2800" dirty="0"/>
              <a:t>Let V be a vector space. Then:    </a:t>
            </a:r>
          </a:p>
          <a:p>
            <a:pPr marL="609600" indent="-609600">
              <a:spcBef>
                <a:spcPct val="50000"/>
              </a:spcBef>
              <a:buSzPct val="75000"/>
              <a:buFontTx/>
              <a:buAutoNum type="alphaLcParenR"/>
            </a:pPr>
            <a:r>
              <a:rPr lang="en-US" sz="2800" dirty="0" smtClean="0"/>
              <a:t>The zero vector is unique.</a:t>
            </a:r>
          </a:p>
          <a:p>
            <a:pPr marL="609600" indent="-609600">
              <a:spcBef>
                <a:spcPct val="50000"/>
              </a:spcBef>
              <a:buSzPct val="75000"/>
              <a:buFontTx/>
              <a:buAutoNum type="alphaLcParenR"/>
            </a:pPr>
            <a:r>
              <a:rPr lang="en-US" sz="2800" dirty="0" smtClean="0"/>
              <a:t>The additive inverse vector of any vector </a:t>
            </a:r>
            <a:r>
              <a:rPr lang="en-US" sz="2800" b="1" dirty="0" smtClean="0"/>
              <a:t>u</a:t>
            </a:r>
            <a:r>
              <a:rPr lang="en-US" sz="2800" dirty="0" smtClean="0"/>
              <a:t> is unique; we use the notation </a:t>
            </a:r>
            <a:r>
              <a:rPr lang="en-US" sz="2800" dirty="0" smtClean="0">
                <a:sym typeface="Symbol"/>
              </a:rPr>
              <a:t></a:t>
            </a:r>
            <a:r>
              <a:rPr lang="en-US" sz="2800" b="1" dirty="0" smtClean="0">
                <a:sym typeface="Symbol"/>
              </a:rPr>
              <a:t>u</a:t>
            </a:r>
            <a:r>
              <a:rPr lang="en-US" sz="2800" dirty="0" smtClean="0">
                <a:sym typeface="Symbol"/>
              </a:rPr>
              <a:t> for the inverse vector</a:t>
            </a:r>
          </a:p>
          <a:p>
            <a:pPr marL="609600" indent="-609600">
              <a:spcBef>
                <a:spcPct val="50000"/>
              </a:spcBef>
              <a:buSzPct val="75000"/>
              <a:buFontTx/>
              <a:buAutoNum type="alphaLcParenR"/>
            </a:pPr>
            <a:r>
              <a:rPr lang="en-US" sz="2800" dirty="0" smtClean="0"/>
              <a:t>0</a:t>
            </a:r>
            <a:r>
              <a:rPr lang="en-US" sz="2800" b="1" dirty="0" smtClean="0"/>
              <a:t>u</a:t>
            </a:r>
            <a:r>
              <a:rPr lang="en-US" sz="2800" dirty="0" smtClean="0"/>
              <a:t>  </a:t>
            </a:r>
            <a:r>
              <a:rPr lang="en-US" sz="2800" dirty="0"/>
              <a:t>= </a:t>
            </a:r>
            <a:r>
              <a:rPr lang="en-US" sz="2800" b="1" dirty="0"/>
              <a:t>0 </a:t>
            </a:r>
            <a:r>
              <a:rPr lang="en-US" sz="2800" dirty="0"/>
              <a:t>for every vector</a:t>
            </a:r>
            <a:r>
              <a:rPr lang="en-US" sz="2800" b="1" dirty="0"/>
              <a:t> u</a:t>
            </a:r>
            <a:endParaRPr lang="en-US" sz="2800" dirty="0"/>
          </a:p>
          <a:p>
            <a:pPr marL="609600" indent="-609600">
              <a:spcBef>
                <a:spcPct val="50000"/>
              </a:spcBef>
              <a:buSzPct val="75000"/>
              <a:buFontTx/>
              <a:buAutoNum type="alphaLcParenR"/>
            </a:pPr>
            <a:r>
              <a:rPr lang="en-US" sz="2800" dirty="0"/>
              <a:t>c</a:t>
            </a:r>
            <a:r>
              <a:rPr lang="en-US" sz="2800" b="1" dirty="0"/>
              <a:t>0</a:t>
            </a:r>
            <a:r>
              <a:rPr lang="en-US" sz="2800" dirty="0"/>
              <a:t> = </a:t>
            </a:r>
            <a:r>
              <a:rPr lang="en-US" sz="2800" b="1" dirty="0"/>
              <a:t>0 </a:t>
            </a:r>
            <a:r>
              <a:rPr lang="en-US" sz="2800" dirty="0"/>
              <a:t>for every scalar c</a:t>
            </a:r>
          </a:p>
          <a:p>
            <a:pPr marL="609600" indent="-609600">
              <a:spcBef>
                <a:spcPct val="50000"/>
              </a:spcBef>
              <a:buSzPct val="75000"/>
              <a:buFontTx/>
              <a:buAutoNum type="alphaLcParenR"/>
            </a:pPr>
            <a:r>
              <a:rPr lang="en-US" sz="2800" dirty="0">
                <a:sym typeface="Symbol" pitchFamily="18" charset="2"/>
              </a:rPr>
              <a:t></a:t>
            </a:r>
            <a:r>
              <a:rPr lang="en-US" sz="2800" b="1" dirty="0"/>
              <a:t>u</a:t>
            </a:r>
            <a:r>
              <a:rPr lang="en-US" sz="2800" dirty="0"/>
              <a:t> = (</a:t>
            </a:r>
            <a:r>
              <a:rPr lang="en-US" sz="2800" dirty="0">
                <a:sym typeface="Symbol" pitchFamily="18" charset="2"/>
              </a:rPr>
              <a:t>1)</a:t>
            </a:r>
            <a:r>
              <a:rPr lang="en-US" sz="2800" b="1" dirty="0"/>
              <a:t>u</a:t>
            </a:r>
            <a:r>
              <a:rPr lang="en-US" sz="2800" dirty="0"/>
              <a:t> for every vector </a:t>
            </a:r>
            <a:r>
              <a:rPr lang="en-US" sz="2800" b="1" dirty="0" smtClean="0"/>
              <a:t>u</a:t>
            </a:r>
          </a:p>
          <a:p>
            <a:pPr marL="609600" indent="-609600">
              <a:spcBef>
                <a:spcPct val="50000"/>
              </a:spcBef>
              <a:buSzPct val="75000"/>
              <a:buNone/>
            </a:pPr>
            <a:r>
              <a:rPr lang="en-US" sz="2800" b="1" dirty="0" smtClean="0"/>
              <a:t>Proof: </a:t>
            </a:r>
            <a:r>
              <a:rPr lang="en-US" sz="2800" dirty="0" smtClean="0"/>
              <a:t>left as an exercise.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8200" y="0"/>
            <a:ext cx="7620000" cy="990600"/>
          </a:xfrm>
        </p:spPr>
        <p:txBody>
          <a:bodyPr/>
          <a:lstStyle/>
          <a:p>
            <a:r>
              <a:rPr lang="en-US" sz="3600" b="1" smtClean="0"/>
              <a:t>Subspaces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447800"/>
            <a:ext cx="9144000" cy="5181600"/>
          </a:xfrm>
        </p:spPr>
        <p:txBody>
          <a:bodyPr/>
          <a:lstStyle/>
          <a:p>
            <a:pPr marL="609600" indent="-609600"/>
            <a:r>
              <a:rPr lang="en-US" b="1" dirty="0" smtClean="0"/>
              <a:t>Motivation:</a:t>
            </a:r>
            <a:r>
              <a:rPr lang="en-US" dirty="0" smtClean="0"/>
              <a:t> We may have noticed from the various examples that many of the examples of vector spaces were in fact subsets of each other:</a:t>
            </a:r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The space </a:t>
            </a:r>
            <a:r>
              <a:rPr lang="en-US" dirty="0" smtClean="0">
                <a:latin typeface="Castellar"/>
              </a:rPr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[t] is a subset of </a:t>
            </a:r>
            <a:r>
              <a:rPr lang="en-US" dirty="0" smtClean="0">
                <a:latin typeface="Castellar"/>
              </a:rPr>
              <a:t>R</a:t>
            </a:r>
            <a:r>
              <a:rPr lang="en-US" baseline="-25000" dirty="0" smtClean="0"/>
              <a:t>2</a:t>
            </a:r>
            <a:r>
              <a:rPr lang="en-US" dirty="0" smtClean="0"/>
              <a:t>[t] which is a subset of </a:t>
            </a:r>
            <a:r>
              <a:rPr lang="en-US" dirty="0" smtClean="0">
                <a:latin typeface="Castellar"/>
              </a:rPr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[t], etc. Moreover, all of these are subsets of the space R[t] of all polynomial functions on R: </a:t>
            </a:r>
            <a:r>
              <a:rPr lang="en-US" dirty="0" smtClean="0">
                <a:latin typeface="Castellar"/>
              </a:rPr>
              <a:t>R</a:t>
            </a:r>
            <a:r>
              <a:rPr lang="en-US" baseline="-25000" dirty="0" smtClean="0"/>
              <a:t>1</a:t>
            </a:r>
            <a:r>
              <a:rPr lang="en-US" dirty="0" smtClean="0"/>
              <a:t>[t] </a:t>
            </a:r>
            <a:r>
              <a:rPr lang="en-US" dirty="0" smtClean="0">
                <a:sym typeface="Symbol" pitchFamily="18" charset="2"/>
              </a:rPr>
              <a:t></a:t>
            </a:r>
            <a:r>
              <a:rPr lang="en-US" dirty="0" smtClean="0"/>
              <a:t> </a:t>
            </a:r>
            <a:r>
              <a:rPr lang="en-US" dirty="0" smtClean="0">
                <a:latin typeface="Castellar"/>
              </a:rPr>
              <a:t>R</a:t>
            </a:r>
            <a:r>
              <a:rPr lang="en-US" dirty="0" smtClean="0"/>
              <a:t> </a:t>
            </a:r>
            <a:r>
              <a:rPr lang="en-US" baseline="-25000" dirty="0" smtClean="0"/>
              <a:t>2</a:t>
            </a:r>
            <a:r>
              <a:rPr lang="en-US" dirty="0" smtClean="0"/>
              <a:t>[t] </a:t>
            </a:r>
            <a:r>
              <a:rPr lang="en-US" dirty="0" smtClean="0">
                <a:sym typeface="Symbol" pitchFamily="18" charset="2"/>
              </a:rPr>
              <a:t></a:t>
            </a:r>
            <a:r>
              <a:rPr lang="en-US" dirty="0" smtClean="0"/>
              <a:t> </a:t>
            </a:r>
            <a:r>
              <a:rPr lang="en-US" dirty="0" smtClean="0">
                <a:latin typeface="Castellar"/>
              </a:rPr>
              <a:t>R</a:t>
            </a:r>
            <a:r>
              <a:rPr lang="en-US" baseline="-25000" dirty="0" smtClean="0"/>
              <a:t>3</a:t>
            </a:r>
            <a:r>
              <a:rPr lang="en-US" dirty="0" smtClean="0"/>
              <a:t>[t] </a:t>
            </a:r>
            <a:r>
              <a:rPr lang="en-US" dirty="0" smtClean="0">
                <a:sym typeface="Symbol" pitchFamily="18" charset="2"/>
              </a:rPr>
              <a:t> …….  </a:t>
            </a:r>
            <a:r>
              <a:rPr lang="en-US" dirty="0" smtClean="0">
                <a:latin typeface="Castellar"/>
                <a:sym typeface="Symbol" pitchFamily="18" charset="2"/>
              </a:rPr>
              <a:t>R</a:t>
            </a:r>
            <a:r>
              <a:rPr lang="en-US" dirty="0" smtClean="0">
                <a:sym typeface="Symbol" pitchFamily="18" charset="2"/>
              </a:rPr>
              <a:t>[t]</a:t>
            </a:r>
            <a:endParaRPr lang="en-US" dirty="0" smtClean="0"/>
          </a:p>
          <a:p>
            <a:pPr marL="609600" indent="-609600">
              <a:buFontTx/>
              <a:buAutoNum type="arabicPeriod"/>
            </a:pPr>
            <a:r>
              <a:rPr lang="en-US" dirty="0" smtClean="0"/>
              <a:t>The space </a:t>
            </a:r>
            <a:r>
              <a:rPr lang="en-US" i="1" dirty="0" smtClean="0"/>
              <a:t>c</a:t>
            </a:r>
            <a:r>
              <a:rPr lang="en-US" dirty="0" smtClean="0"/>
              <a:t> of convergent real sequences is a subset of </a:t>
            </a:r>
            <a:r>
              <a:rPr lang="en-US" i="1" dirty="0" smtClean="0"/>
              <a:t>R</a:t>
            </a:r>
            <a:r>
              <a:rPr lang="en-US" i="1" baseline="30000" dirty="0" smtClean="0">
                <a:sym typeface="Symbol"/>
              </a:rPr>
              <a:t></a:t>
            </a:r>
            <a:r>
              <a:rPr lang="en-US" i="1" dirty="0" smtClean="0"/>
              <a:t> </a:t>
            </a:r>
            <a:r>
              <a:rPr lang="en-US" dirty="0" smtClean="0"/>
              <a:t>, the space of all real sequences. </a:t>
            </a:r>
            <a:endParaRPr lang="en-US" baseline="30000" dirty="0" smtClean="0">
              <a:latin typeface="Castellar"/>
            </a:endParaRPr>
          </a:p>
          <a:p>
            <a:pPr marL="609600" indent="-609600">
              <a:buFontTx/>
              <a:buNone/>
            </a:pPr>
            <a:endParaRPr lang="en-US" dirty="0" smtClean="0"/>
          </a:p>
          <a:p>
            <a:pPr marL="609600" indent="-609600">
              <a:buFontTx/>
              <a:buAutoNum type="arabicPeriod"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3776</TotalTime>
  <Words>955</Words>
  <Application>Microsoft Office PowerPoint</Application>
  <PresentationFormat>On-screen Show (4:3)</PresentationFormat>
  <Paragraphs>72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Default Design</vt:lpstr>
      <vt:lpstr>Formal Definition of Vector Space</vt:lpstr>
      <vt:lpstr>Formal Definition of Vector Space - 2</vt:lpstr>
      <vt:lpstr>Examples of Vector Spaces - 1</vt:lpstr>
      <vt:lpstr>Examples of Vector Spaces - 2</vt:lpstr>
      <vt:lpstr>Examples of Vector Spaces - 3</vt:lpstr>
      <vt:lpstr>Vector Space Examples – 4  </vt:lpstr>
      <vt:lpstr>Examples of Vector Spaces - 5</vt:lpstr>
      <vt:lpstr>Direct Consequences of the Vector Space Definition Properties</vt:lpstr>
      <vt:lpstr>Subspaces</vt:lpstr>
      <vt:lpstr>Definition of Subspace</vt:lpstr>
      <vt:lpstr>Test for Subspaces</vt:lpstr>
      <vt:lpstr>Another Test for Subspaces</vt:lpstr>
      <vt:lpstr>Another Test for Subspaces</vt:lpstr>
    </vt:vector>
  </TitlesOfParts>
  <Company>RTL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Definite Integral</dc:title>
  <dc:creator>Srinavas</dc:creator>
  <cp:lastModifiedBy>samaresh</cp:lastModifiedBy>
  <cp:revision>308</cp:revision>
  <dcterms:created xsi:type="dcterms:W3CDTF">2001-08-16T03:34:40Z</dcterms:created>
  <dcterms:modified xsi:type="dcterms:W3CDTF">2016-08-26T03:44:43Z</dcterms:modified>
</cp:coreProperties>
</file>