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6"/>
  </p:handoutMasterIdLst>
  <p:sldIdLst>
    <p:sldId id="469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2" d="100"/>
          <a:sy n="62" d="100"/>
        </p:scale>
        <p:origin x="-1440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DD38D0-5BE0-4058-866B-CA215BEF9B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7B5BF-16B7-48BE-B20E-6CC7E35C43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D64AE-535C-4058-BDA7-F41BBDBD7B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91978-6FBE-4A72-81B1-FA944565B3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15228-12A3-4AD4-9FC7-2411D34EA9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EB377-DD61-483F-9B32-F271B66CE5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07997-E73A-4B94-A204-5F6A50595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0473A-BFC9-4722-BD5F-000311F3C8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33CD7-0B02-4788-8DDD-C9627CC38F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0DD39-7C4E-4D5D-B9B0-35D9075F0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85854-C3C1-4C4B-8E20-7C882F1A87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F8DED-F396-4857-BA8C-281300422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7D7ADA-FEB3-4D81-BDEB-896CDFFCC3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4000" b="1"/>
              <a:t>Inner Products 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marL="609600" indent="-609600"/>
            <a:r>
              <a:rPr lang="en-US" sz="2400" b="1"/>
              <a:t>Definition</a:t>
            </a:r>
            <a:r>
              <a:rPr lang="en-US" sz="2400"/>
              <a:t>: An </a:t>
            </a:r>
            <a:r>
              <a:rPr lang="en-US" sz="2400" b="1"/>
              <a:t>inner product</a:t>
            </a:r>
            <a:r>
              <a:rPr lang="en-US" sz="2400"/>
              <a:t> on a (real) vector space V is a function, that to each pair of vectors </a:t>
            </a:r>
            <a:r>
              <a:rPr lang="en-US" sz="2400" b="1"/>
              <a:t>u</a:t>
            </a:r>
            <a:r>
              <a:rPr lang="en-US" sz="2400"/>
              <a:t> and </a:t>
            </a:r>
            <a:r>
              <a:rPr lang="en-US" sz="2400" b="1"/>
              <a:t>v</a:t>
            </a:r>
            <a:r>
              <a:rPr lang="en-US" sz="2400"/>
              <a:t> in V associates a scalar (real number) </a:t>
            </a:r>
            <a:r>
              <a:rPr lang="en-US" sz="2400">
                <a:sym typeface="Symbol" pitchFamily="18" charset="2"/>
              </a:rPr>
              <a:t>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v</a:t>
            </a:r>
            <a:r>
              <a:rPr lang="en-US" sz="2400">
                <a:sym typeface="Symbol" pitchFamily="18" charset="2"/>
              </a:rPr>
              <a:t> and satisfies the following axioms for all vectors </a:t>
            </a:r>
            <a:r>
              <a:rPr lang="en-US" sz="2400" b="1"/>
              <a:t>u</a:t>
            </a:r>
            <a:r>
              <a:rPr lang="en-US" sz="2400"/>
              <a:t>, </a:t>
            </a:r>
            <a:r>
              <a:rPr lang="en-US" sz="2400" b="1"/>
              <a:t>v</a:t>
            </a:r>
            <a:r>
              <a:rPr lang="en-US" sz="2400"/>
              <a:t>,</a:t>
            </a:r>
            <a:r>
              <a:rPr lang="en-US" sz="2400" b="1"/>
              <a:t> w</a:t>
            </a:r>
            <a:r>
              <a:rPr lang="en-US" sz="2400"/>
              <a:t> in V and all scalars c:    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sym typeface="Symbol" pitchFamily="18" charset="2"/>
              </a:rPr>
              <a:t>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v</a:t>
            </a:r>
            <a:r>
              <a:rPr lang="en-US" sz="2400">
                <a:sym typeface="Symbol" pitchFamily="18" charset="2"/>
              </a:rPr>
              <a:t> = </a:t>
            </a:r>
            <a:r>
              <a:rPr lang="en-US" sz="2400" b="1"/>
              <a:t>v</a:t>
            </a:r>
            <a:r>
              <a:rPr lang="en-US" sz="2400"/>
              <a:t>,</a:t>
            </a:r>
            <a:r>
              <a:rPr lang="en-US" sz="2400" b="1"/>
              <a:t>u</a:t>
            </a:r>
            <a:r>
              <a:rPr lang="en-US" sz="2400">
                <a:sym typeface="Symbol" pitchFamily="18" charset="2"/>
              </a:rPr>
              <a:t> 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sym typeface="Symbol" pitchFamily="18" charset="2"/>
              </a:rPr>
              <a:t></a:t>
            </a:r>
            <a:r>
              <a:rPr lang="en-US" sz="2400" b="1"/>
              <a:t>u</a:t>
            </a:r>
            <a:r>
              <a:rPr lang="en-US" sz="2400"/>
              <a:t> + </a:t>
            </a:r>
            <a:r>
              <a:rPr lang="en-US" sz="2400" b="1"/>
              <a:t>v</a:t>
            </a:r>
            <a:r>
              <a:rPr lang="en-US" sz="2400"/>
              <a:t>, </a:t>
            </a:r>
            <a:r>
              <a:rPr lang="en-US" sz="2400" b="1"/>
              <a:t>w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 = 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w</a:t>
            </a:r>
            <a:r>
              <a:rPr lang="en-US" sz="2400">
                <a:sym typeface="Symbol" pitchFamily="18" charset="2"/>
              </a:rPr>
              <a:t> + </a:t>
            </a:r>
            <a:r>
              <a:rPr lang="en-US" sz="2400" b="1"/>
              <a:t>v</a:t>
            </a:r>
            <a:r>
              <a:rPr lang="en-US" sz="2400"/>
              <a:t>,</a:t>
            </a:r>
            <a:r>
              <a:rPr lang="en-US" sz="2400" b="1"/>
              <a:t>w</a:t>
            </a:r>
            <a:r>
              <a:rPr lang="en-US" sz="2400">
                <a:sym typeface="Symbol" pitchFamily="18" charset="2"/>
              </a:rPr>
              <a:t>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sym typeface="Symbol" pitchFamily="18" charset="2"/>
              </a:rPr>
              <a:t></a:t>
            </a:r>
            <a:r>
              <a:rPr lang="en-US" sz="2400"/>
              <a:t>c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v</a:t>
            </a:r>
            <a:r>
              <a:rPr lang="en-US" sz="2400">
                <a:sym typeface="Symbol" pitchFamily="18" charset="2"/>
              </a:rPr>
              <a:t> = c 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v</a:t>
            </a:r>
            <a:r>
              <a:rPr lang="en-US" sz="2400">
                <a:sym typeface="Symbol" pitchFamily="18" charset="2"/>
              </a:rPr>
              <a:t> </a:t>
            </a:r>
            <a:r>
              <a:rPr lang="en-US" sz="240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400">
                <a:sym typeface="Symbol" pitchFamily="18" charset="2"/>
              </a:rPr>
              <a:t>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u</a:t>
            </a:r>
            <a:r>
              <a:rPr lang="en-US" sz="2400">
                <a:sym typeface="Symbol" pitchFamily="18" charset="2"/>
              </a:rPr>
              <a:t>  0 and 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u</a:t>
            </a:r>
            <a:r>
              <a:rPr lang="en-US" sz="2400">
                <a:sym typeface="Symbol" pitchFamily="18" charset="2"/>
              </a:rPr>
              <a:t> </a:t>
            </a:r>
            <a:r>
              <a:rPr lang="en-US" sz="2400"/>
              <a:t>= 0 if and only if </a:t>
            </a:r>
            <a:r>
              <a:rPr lang="en-US" sz="2400" b="1"/>
              <a:t>u </a:t>
            </a:r>
            <a:r>
              <a:rPr lang="en-US" sz="2400"/>
              <a:t>= </a:t>
            </a:r>
            <a:r>
              <a:rPr lang="en-US" sz="2400" b="1"/>
              <a:t>0</a:t>
            </a:r>
          </a:p>
          <a:p>
            <a:pPr marL="609600" indent="-609600">
              <a:buFontTx/>
              <a:buNone/>
            </a:pPr>
            <a:r>
              <a:rPr lang="en-US" sz="2400" b="1"/>
              <a:t>       </a:t>
            </a:r>
            <a:r>
              <a:rPr lang="en-US" sz="2400"/>
              <a:t>A vector space with an inner product is called an </a:t>
            </a:r>
            <a:r>
              <a:rPr lang="en-US" sz="2400" b="1"/>
              <a:t>inner product space.  </a:t>
            </a:r>
          </a:p>
          <a:p>
            <a:pPr marL="609600" indent="-609600">
              <a:buFontTx/>
              <a:buNone/>
            </a:pPr>
            <a:r>
              <a:rPr lang="en-US" sz="2400" b="1"/>
              <a:t>Note: </a:t>
            </a:r>
            <a:r>
              <a:rPr lang="en-US" sz="2400"/>
              <a:t>The above definition holds for real inner products. For complex inner products, the first axiom above becomes:</a:t>
            </a:r>
          </a:p>
          <a:p>
            <a:pPr marL="609600" indent="-609600">
              <a:buFontTx/>
              <a:buNone/>
            </a:pPr>
            <a:r>
              <a:rPr lang="en-US" sz="2400">
                <a:sym typeface="Symbol" pitchFamily="18" charset="2"/>
              </a:rPr>
              <a:t>        </a:t>
            </a:r>
            <a:r>
              <a:rPr lang="en-US" sz="2400" b="1"/>
              <a:t>u</a:t>
            </a:r>
            <a:r>
              <a:rPr lang="en-US" sz="2400"/>
              <a:t>,</a:t>
            </a:r>
            <a:r>
              <a:rPr lang="en-US" sz="2400" b="1"/>
              <a:t>v</a:t>
            </a:r>
            <a:r>
              <a:rPr lang="en-US" sz="2400">
                <a:sym typeface="Symbol" pitchFamily="18" charset="2"/>
              </a:rPr>
              <a:t> = </a:t>
            </a:r>
            <a:r>
              <a:rPr lang="en-US" sz="2400" b="1"/>
              <a:t>v</a:t>
            </a:r>
            <a:r>
              <a:rPr lang="en-US" sz="2400"/>
              <a:t>,</a:t>
            </a:r>
            <a:r>
              <a:rPr lang="en-US" sz="2400" b="1"/>
              <a:t>u</a:t>
            </a:r>
            <a:r>
              <a:rPr lang="en-US" sz="2400">
                <a:sym typeface="Symbol" pitchFamily="18" charset="2"/>
              </a:rPr>
              <a:t></a:t>
            </a:r>
            <a:r>
              <a:rPr lang="en-US" sz="2400" baseline="30000">
                <a:cs typeface="Times New Roman" pitchFamily="18" charset="0"/>
                <a:sym typeface="Symbol" pitchFamily="18" charset="2"/>
              </a:rPr>
              <a:t>—   </a:t>
            </a:r>
            <a:r>
              <a:rPr lang="en-US" sz="2400">
                <a:sym typeface="Symbol" pitchFamily="18" charset="2"/>
              </a:rPr>
              <a:t>(in other words, the complex conjugate)</a:t>
            </a:r>
            <a:endParaRPr lang="en-US" sz="2400" baseline="3000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Orthogonal </a:t>
            </a:r>
            <a:r>
              <a:rPr lang="en-US" sz="3600" b="1" dirty="0" smtClean="0"/>
              <a:t>Decomposition </a:t>
            </a:r>
            <a:r>
              <a:rPr lang="en-US" sz="3600" b="1" dirty="0"/>
              <a:t>- 2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609600" indent="-609600"/>
            <a:r>
              <a:rPr lang="en-US" sz="2800" b="1" dirty="0"/>
              <a:t>Note 1</a:t>
            </a:r>
            <a:r>
              <a:rPr lang="en-US" sz="2800" dirty="0"/>
              <a:t>: The vector </a:t>
            </a:r>
            <a:r>
              <a:rPr lang="en-US" sz="2800" b="1" dirty="0"/>
              <a:t>y^</a:t>
            </a:r>
            <a:r>
              <a:rPr lang="en-US" sz="2800" dirty="0"/>
              <a:t> is called the orthogonal projection of </a:t>
            </a:r>
            <a:r>
              <a:rPr lang="en-US" sz="2800" b="1" dirty="0"/>
              <a:t>y</a:t>
            </a:r>
            <a:r>
              <a:rPr lang="en-US" sz="2800" dirty="0"/>
              <a:t> onto W, written </a:t>
            </a:r>
            <a:r>
              <a:rPr lang="en-US" sz="2800" dirty="0" err="1"/>
              <a:t>proj</a:t>
            </a:r>
            <a:r>
              <a:rPr lang="en-US" sz="2800" baseline="-25000" dirty="0" err="1"/>
              <a:t>W</a:t>
            </a:r>
            <a:r>
              <a:rPr lang="en-US" sz="2800" dirty="0"/>
              <a:t> </a:t>
            </a:r>
            <a:r>
              <a:rPr lang="en-US" sz="2800" b="1" dirty="0"/>
              <a:t>y</a:t>
            </a:r>
            <a:r>
              <a:rPr lang="en-US" sz="2800" dirty="0"/>
              <a:t>. In case W = Span{</a:t>
            </a:r>
            <a:r>
              <a:rPr lang="en-US" sz="2800" b="1" dirty="0"/>
              <a:t>u</a:t>
            </a:r>
            <a:r>
              <a:rPr lang="en-US" sz="2800" dirty="0"/>
              <a:t>} is a one-dimensional subspace, the expression is simplified to: </a:t>
            </a:r>
            <a:r>
              <a:rPr lang="en-US" sz="2800" b="1" dirty="0"/>
              <a:t>       y^ = </a:t>
            </a:r>
            <a:r>
              <a:rPr lang="en-US" sz="2800" dirty="0"/>
              <a:t>(&lt;</a:t>
            </a:r>
            <a:r>
              <a:rPr lang="en-US" sz="2800" b="1" dirty="0"/>
              <a:t>y</a:t>
            </a:r>
            <a:r>
              <a:rPr lang="en-US" sz="2800" b="1" baseline="-25000" dirty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u</a:t>
            </a:r>
            <a:r>
              <a:rPr lang="en-US" sz="2800" dirty="0"/>
              <a:t>&gt;/&lt;</a:t>
            </a:r>
            <a:r>
              <a:rPr lang="en-US" sz="2800" b="1" dirty="0"/>
              <a:t>u</a:t>
            </a:r>
            <a:r>
              <a:rPr lang="en-US" sz="2800" b="1" baseline="-25000" dirty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u</a:t>
            </a:r>
            <a:r>
              <a:rPr lang="en-US" sz="2800" dirty="0"/>
              <a:t>&gt;)</a:t>
            </a:r>
            <a:r>
              <a:rPr lang="en-US" sz="2800" b="1" dirty="0"/>
              <a:t>u</a:t>
            </a:r>
            <a:r>
              <a:rPr lang="en-US" sz="2800" dirty="0"/>
              <a:t>, which is simply called the orthogonal projection of </a:t>
            </a:r>
            <a:r>
              <a:rPr lang="en-US" sz="2800" b="1" dirty="0"/>
              <a:t>y</a:t>
            </a:r>
            <a:r>
              <a:rPr lang="en-US" sz="2800" dirty="0"/>
              <a:t> onto </a:t>
            </a:r>
            <a:r>
              <a:rPr lang="en-US" sz="2800" b="1" dirty="0"/>
              <a:t>u</a:t>
            </a:r>
            <a:r>
              <a:rPr lang="en-US" sz="2800" dirty="0"/>
              <a:t>. </a:t>
            </a:r>
          </a:p>
          <a:p>
            <a:pPr marL="609600" indent="-609600"/>
            <a:r>
              <a:rPr lang="en-US" sz="2800" b="1" dirty="0"/>
              <a:t>Note 2</a:t>
            </a:r>
            <a:r>
              <a:rPr lang="en-US" sz="2800" dirty="0"/>
              <a:t>: In case </a:t>
            </a:r>
            <a:r>
              <a:rPr lang="en-US" sz="2800" b="1" dirty="0"/>
              <a:t>y</a:t>
            </a:r>
            <a:r>
              <a:rPr lang="en-US" sz="2800" dirty="0"/>
              <a:t> belongs to W, its orthogonal projection onto W is itself</a:t>
            </a:r>
            <a:r>
              <a:rPr lang="en-US" sz="2800" dirty="0" smtClean="0"/>
              <a:t>, i.e.  </a:t>
            </a:r>
            <a:r>
              <a:rPr lang="en-US" sz="2800" b="1" dirty="0"/>
              <a:t>y^ = y </a:t>
            </a:r>
            <a:r>
              <a:rPr lang="en-US" sz="2800" dirty="0"/>
              <a:t>for</a:t>
            </a:r>
            <a:r>
              <a:rPr lang="en-US" sz="2800" b="1" dirty="0"/>
              <a:t> y </a:t>
            </a:r>
            <a:r>
              <a:rPr lang="en-US" sz="2800" dirty="0">
                <a:sym typeface="Symbol" pitchFamily="18" charset="2"/>
              </a:rPr>
              <a:t></a:t>
            </a:r>
            <a:r>
              <a:rPr lang="en-US" sz="2800" dirty="0" smtClean="0">
                <a:sym typeface="Symbol" pitchFamily="18" charset="2"/>
              </a:rPr>
              <a:t>W. This follows from Proposition 48 along with ODT (Theorem 6). </a:t>
            </a:r>
            <a:endParaRPr lang="en-US" sz="2800" baseline="-250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/>
              <a:t>Orthogonal Bases -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/>
              <a:t>Theorem </a:t>
            </a:r>
            <a:r>
              <a:rPr lang="en-US" sz="2800" b="1" dirty="0" smtClean="0"/>
              <a:t>7 </a:t>
            </a:r>
            <a:r>
              <a:rPr lang="en-US" sz="2800" b="1" dirty="0"/>
              <a:t>(The Gram-Schmidt Process): </a:t>
            </a:r>
            <a:r>
              <a:rPr lang="en-US" sz="2800" dirty="0"/>
              <a:t>Given a basis {</a:t>
            </a:r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  <a:r>
              <a:rPr lang="en-US" sz="2800" b="1" dirty="0"/>
              <a:t>,x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p</a:t>
            </a:r>
            <a:r>
              <a:rPr lang="en-US" sz="2800" dirty="0"/>
              <a:t>} for a subspace W  of V,</a:t>
            </a:r>
            <a:r>
              <a:rPr lang="en-US" sz="2800" baseline="30000" dirty="0"/>
              <a:t> </a:t>
            </a:r>
            <a:r>
              <a:rPr lang="en-US" sz="2800" dirty="0"/>
              <a:t>we can generate an orthogonal basis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} for W such that Span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k</a:t>
            </a:r>
            <a:r>
              <a:rPr lang="en-US" sz="2800" dirty="0"/>
              <a:t>} = Span {</a:t>
            </a:r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  <a:r>
              <a:rPr lang="en-US" sz="2800" b="1" dirty="0"/>
              <a:t>,x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k</a:t>
            </a:r>
            <a:r>
              <a:rPr lang="en-US" sz="2800" dirty="0"/>
              <a:t>} for k = 1,2,…p. In fact, the vectors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j</a:t>
            </a:r>
            <a:r>
              <a:rPr lang="en-US" sz="2800" dirty="0"/>
              <a:t> are defined as follows: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        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 = </a:t>
            </a:r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baseline="-25000" dirty="0"/>
              <a:t>            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 = </a:t>
            </a:r>
            <a:r>
              <a:rPr lang="en-US" sz="2800" b="1" dirty="0"/>
              <a:t>x</a:t>
            </a:r>
            <a:r>
              <a:rPr lang="en-US" sz="2800" b="1" baseline="-25000" dirty="0"/>
              <a:t>2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/>
              <a:t>x</a:t>
            </a:r>
            <a:r>
              <a:rPr lang="en-US" sz="2800" b="1" baseline="-25000" dirty="0"/>
              <a:t>2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1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</a:t>
            </a:r>
            <a:r>
              <a:rPr lang="en-US" sz="2800" b="1" dirty="0"/>
              <a:t>v</a:t>
            </a:r>
            <a:r>
              <a:rPr lang="en-US" sz="2800" b="1" baseline="-25000" dirty="0"/>
              <a:t>3</a:t>
            </a:r>
            <a:r>
              <a:rPr lang="en-US" sz="2800" dirty="0"/>
              <a:t> = </a:t>
            </a:r>
            <a:r>
              <a:rPr lang="en-US" sz="2800" b="1" dirty="0"/>
              <a:t>x</a:t>
            </a:r>
            <a:r>
              <a:rPr lang="en-US" sz="2800" b="1" baseline="-25000" dirty="0"/>
              <a:t>3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/>
              <a:t>x</a:t>
            </a:r>
            <a:r>
              <a:rPr lang="en-US" sz="2800" b="1" baseline="-25000" dirty="0"/>
              <a:t>3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1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1 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/>
              <a:t>x</a:t>
            </a:r>
            <a:r>
              <a:rPr lang="en-US" sz="2800" b="1" baseline="-25000" dirty="0"/>
              <a:t>3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2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  :      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dirty="0"/>
              <a:t> = 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n</a:t>
            </a:r>
            <a:r>
              <a:rPr lang="en-US" sz="2800" b="1" baseline="-25000" dirty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1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1 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dirty="0">
                <a:sym typeface="Symbol" pitchFamily="18" charset="2"/>
              </a:rPr>
              <a:t>(&lt;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n</a:t>
            </a:r>
            <a:r>
              <a:rPr lang="en-US" sz="2800" b="1" baseline="-25000" dirty="0"/>
              <a:t>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/>
              <a:t>&gt;/&lt;</a:t>
            </a:r>
            <a:r>
              <a:rPr lang="en-US" sz="2800" b="1" dirty="0"/>
              <a:t>v</a:t>
            </a:r>
            <a:r>
              <a:rPr lang="en-US" sz="2800" b="1" baseline="-25000" dirty="0"/>
              <a:t>2 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/>
              <a:t>v</a:t>
            </a:r>
            <a:r>
              <a:rPr lang="en-US" sz="2800" b="1" baseline="-25000" dirty="0"/>
              <a:t>2</a:t>
            </a:r>
            <a:r>
              <a:rPr lang="en-US" sz="2800" dirty="0">
                <a:sym typeface="Symbol" pitchFamily="18" charset="2"/>
              </a:rPr>
              <a:t>&gt;)</a:t>
            </a:r>
            <a:r>
              <a:rPr lang="en-US" sz="2800" b="1" dirty="0"/>
              <a:t>v</a:t>
            </a:r>
            <a:r>
              <a:rPr lang="en-US" sz="2800" b="1" baseline="-25000" dirty="0"/>
              <a:t>2 </a:t>
            </a:r>
            <a:r>
              <a:rPr lang="en-US" sz="2800" b="1" dirty="0">
                <a:sym typeface="Symbol" pitchFamily="18" charset="2"/>
              </a:rPr>
              <a:t>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pitchFamily="18" charset="2"/>
              </a:rPr>
              <a:t>                 ……  (</a:t>
            </a:r>
            <a:r>
              <a:rPr lang="en-US" sz="2800" dirty="0">
                <a:sym typeface="Symbol" pitchFamily="18" charset="2"/>
              </a:rPr>
              <a:t>&lt;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p</a:t>
            </a:r>
            <a:r>
              <a:rPr lang="en-US" sz="2800" dirty="0" err="1">
                <a:sym typeface="Symbol" pitchFamily="18" charset="2"/>
              </a:rPr>
              <a:t>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1</a:t>
            </a:r>
            <a:r>
              <a:rPr lang="en-US" sz="2800" dirty="0"/>
              <a:t>&gt;/ &lt;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1</a:t>
            </a:r>
            <a:r>
              <a:rPr lang="en-US" sz="2800" dirty="0">
                <a:sym typeface="Symbol" pitchFamily="18" charset="2"/>
              </a:rPr>
              <a:t>,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</a:t>
            </a:r>
            <a:r>
              <a:rPr lang="en-US" sz="2800" dirty="0">
                <a:sym typeface="Symbol" pitchFamily="18" charset="2"/>
              </a:rPr>
              <a:t>&gt;) 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p</a:t>
            </a:r>
            <a:r>
              <a:rPr lang="en-US" sz="2800" b="1" baseline="-25000" dirty="0"/>
              <a:t> </a:t>
            </a:r>
            <a:r>
              <a:rPr lang="en-US" sz="2800" b="1" baseline="-25000" dirty="0">
                <a:sym typeface="Symbol" pitchFamily="18" charset="2"/>
              </a:rPr>
              <a:t></a:t>
            </a:r>
            <a:r>
              <a:rPr lang="en-US" sz="2800" b="1" baseline="-25000" dirty="0"/>
              <a:t> 1</a:t>
            </a: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Obtaining an Orthogonal Basis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/>
              <a:t>Description of the Gram-Schmidt Process: </a:t>
            </a:r>
            <a:r>
              <a:rPr lang="en-US" sz="2400" dirty="0"/>
              <a:t>At each stage, subtract from the original basis vector</a:t>
            </a:r>
            <a:r>
              <a:rPr lang="en-US" sz="2400" b="1" dirty="0"/>
              <a:t> x</a:t>
            </a:r>
            <a:r>
              <a:rPr lang="en-US" sz="2400" b="1" baseline="-25000" dirty="0"/>
              <a:t>i</a:t>
            </a:r>
            <a:r>
              <a:rPr lang="en-US" sz="2400" b="1" dirty="0"/>
              <a:t> </a:t>
            </a:r>
            <a:r>
              <a:rPr lang="en-US" sz="2400" dirty="0"/>
              <a:t>its projection onto the span of the previously obtained orthogonal vectors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,….,v</a:t>
            </a:r>
            <a:r>
              <a:rPr lang="en-US" sz="2400" b="1" baseline="-25000" dirty="0"/>
              <a:t>i </a:t>
            </a:r>
            <a:r>
              <a:rPr lang="en-US" sz="2400" b="1" baseline="-25000" dirty="0">
                <a:sym typeface="Symbol" pitchFamily="18" charset="2"/>
              </a:rPr>
              <a:t></a:t>
            </a:r>
            <a:r>
              <a:rPr lang="en-US" sz="2400" b="1" baseline="-25000" dirty="0"/>
              <a:t> 1</a:t>
            </a:r>
            <a:r>
              <a:rPr lang="en-US" sz="2400" dirty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Remark </a:t>
            </a:r>
            <a:r>
              <a:rPr lang="en-US" sz="2400" b="1" dirty="0"/>
              <a:t>1: </a:t>
            </a:r>
            <a:r>
              <a:rPr lang="en-US" sz="2400" dirty="0"/>
              <a:t>The process uses the idea we already used in ODT, of subtracting the orthogonal projection onto a subspace from the original </a:t>
            </a:r>
            <a:r>
              <a:rPr lang="en-US" sz="2400" dirty="0" smtClean="0"/>
              <a:t>vector (look up the proof in the notes). </a:t>
            </a:r>
            <a:r>
              <a:rPr lang="en-US" sz="2400" dirty="0"/>
              <a:t>A formal proof that the vectors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k</a:t>
            </a:r>
            <a:r>
              <a:rPr lang="en-US" sz="2400" dirty="0"/>
              <a:t>} form an orthogonal set and that Span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k</a:t>
            </a:r>
            <a:r>
              <a:rPr lang="en-US" sz="2400" dirty="0"/>
              <a:t>} = Span {</a:t>
            </a:r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  <a:r>
              <a:rPr lang="en-US" sz="2400" b="1" dirty="0"/>
              <a:t>,x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x</a:t>
            </a:r>
            <a:r>
              <a:rPr lang="en-US" sz="2400" b="1" baseline="-25000" dirty="0" err="1"/>
              <a:t>k</a:t>
            </a:r>
            <a:r>
              <a:rPr lang="en-US" sz="2400" dirty="0"/>
              <a:t>} can be done by induction on k.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Remark </a:t>
            </a:r>
            <a:r>
              <a:rPr lang="en-US" sz="2400" b="1" dirty="0"/>
              <a:t>2: </a:t>
            </a:r>
            <a:r>
              <a:rPr lang="en-US" sz="2400" dirty="0"/>
              <a:t>We can obtain an </a:t>
            </a:r>
            <a:r>
              <a:rPr lang="en-US" sz="2400" b="1" dirty="0" err="1"/>
              <a:t>orthonormal</a:t>
            </a:r>
            <a:r>
              <a:rPr lang="en-US" sz="2400" b="1" dirty="0"/>
              <a:t> </a:t>
            </a:r>
            <a:r>
              <a:rPr lang="en-US" sz="2400" dirty="0"/>
              <a:t>basis for every subspace W of V</a:t>
            </a:r>
            <a:r>
              <a:rPr lang="en-US" sz="2400" baseline="30000" dirty="0"/>
              <a:t> </a:t>
            </a:r>
            <a:r>
              <a:rPr lang="en-US" sz="2400" dirty="0"/>
              <a:t>by normalizing each vector in an orthogonal basis (dividing each of the vectors by its norm).  Each vector in an </a:t>
            </a:r>
            <a:r>
              <a:rPr lang="en-US" sz="2400" dirty="0" err="1"/>
              <a:t>orthonormal</a:t>
            </a:r>
            <a:r>
              <a:rPr lang="en-US" sz="2400" dirty="0"/>
              <a:t> basis has norm 1</a:t>
            </a:r>
            <a:r>
              <a:rPr lang="en-US" sz="2400" dirty="0" smtClean="0"/>
              <a:t>. NB: This step is usually left to the end, because square roots can emerge.   </a:t>
            </a:r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600" b="1"/>
              <a:t>Some Other Results Related to Orthogonality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80000"/>
              </a:spcBef>
            </a:pPr>
            <a:r>
              <a:rPr lang="en-US" sz="2400" b="1" dirty="0" smtClean="0"/>
              <a:t>Remark: </a:t>
            </a:r>
            <a:r>
              <a:rPr lang="en-US" sz="2400" i="1" dirty="0" smtClean="0"/>
              <a:t>Please go over the results and see the proofs given in the lecture notes. </a:t>
            </a:r>
          </a:p>
          <a:p>
            <a:pPr marL="609600" indent="-609600">
              <a:lnSpc>
                <a:spcPct val="80000"/>
              </a:lnSpc>
              <a:spcBef>
                <a:spcPct val="80000"/>
              </a:spcBef>
            </a:pPr>
            <a:r>
              <a:rPr lang="en-US" sz="2400" b="1" dirty="0" smtClean="0"/>
              <a:t>Proposition 49 </a:t>
            </a:r>
            <a:r>
              <a:rPr lang="en-US" sz="2400" b="1" dirty="0"/>
              <a:t>(Pythagorean Theorem): u </a:t>
            </a:r>
            <a:r>
              <a:rPr lang="en-US" sz="2400" dirty="0"/>
              <a:t>and</a:t>
            </a:r>
            <a:r>
              <a:rPr lang="en-US" sz="2400" b="1" dirty="0"/>
              <a:t> v</a:t>
            </a:r>
            <a:r>
              <a:rPr lang="en-US" sz="2400" dirty="0"/>
              <a:t> are orthogonal to each other if and only if || </a:t>
            </a:r>
            <a:r>
              <a:rPr lang="en-US" sz="2400" b="1" dirty="0"/>
              <a:t>u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+ </a:t>
            </a:r>
            <a:r>
              <a:rPr lang="en-US" sz="2400" b="1" dirty="0"/>
              <a:t>v</a:t>
            </a:r>
            <a:r>
              <a:rPr lang="en-US" sz="2400" dirty="0"/>
              <a:t>||</a:t>
            </a:r>
            <a:r>
              <a:rPr lang="en-US" sz="2400" baseline="30000" dirty="0"/>
              <a:t>2</a:t>
            </a:r>
            <a:r>
              <a:rPr lang="en-US" sz="2400" dirty="0"/>
              <a:t> = ||</a:t>
            </a:r>
            <a:r>
              <a:rPr lang="en-US" sz="2400" b="1" dirty="0"/>
              <a:t>u</a:t>
            </a:r>
            <a:r>
              <a:rPr lang="en-US" sz="2400" dirty="0"/>
              <a:t>||</a:t>
            </a:r>
            <a:r>
              <a:rPr lang="en-US" sz="2400" baseline="30000" dirty="0"/>
              <a:t>2</a:t>
            </a:r>
            <a:r>
              <a:rPr lang="en-US" sz="2400" dirty="0"/>
              <a:t> + ||</a:t>
            </a:r>
            <a:r>
              <a:rPr lang="en-US" sz="2400" b="1" dirty="0"/>
              <a:t>v</a:t>
            </a:r>
            <a:r>
              <a:rPr lang="en-US" sz="2400" dirty="0"/>
              <a:t>||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 marL="609600" indent="-609600">
              <a:lnSpc>
                <a:spcPct val="80000"/>
              </a:lnSpc>
            </a:pPr>
            <a:r>
              <a:rPr lang="en-US" sz="2400" b="1" dirty="0" smtClean="0"/>
              <a:t>Proposition 50 (</a:t>
            </a:r>
            <a:r>
              <a:rPr lang="en-US" sz="2400" b="1" dirty="0"/>
              <a:t>Best Approximation Theorem): </a:t>
            </a:r>
            <a:r>
              <a:rPr lang="en-US" sz="2400" dirty="0"/>
              <a:t>Let W be any finite-dimensional subspace of V, </a:t>
            </a:r>
            <a:r>
              <a:rPr lang="en-US" sz="2400" b="1" dirty="0"/>
              <a:t>y </a:t>
            </a:r>
            <a:r>
              <a:rPr lang="en-US" sz="2400" dirty="0"/>
              <a:t>any vector in V,  and </a:t>
            </a:r>
            <a:r>
              <a:rPr lang="en-US" sz="2400" b="1" dirty="0"/>
              <a:t>y^</a:t>
            </a:r>
            <a:r>
              <a:rPr lang="en-US" sz="2400" dirty="0"/>
              <a:t> be the orthogonal projection of </a:t>
            </a:r>
            <a:r>
              <a:rPr lang="en-US" sz="2400" b="1" dirty="0"/>
              <a:t>y</a:t>
            </a:r>
            <a:r>
              <a:rPr lang="en-US" sz="2400" dirty="0"/>
              <a:t> onto W. Then || </a:t>
            </a:r>
            <a:r>
              <a:rPr lang="en-US" sz="2400" b="1" dirty="0"/>
              <a:t>y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400" b="1" dirty="0"/>
              <a:t>y^</a:t>
            </a:r>
            <a:r>
              <a:rPr lang="en-US" sz="2400" dirty="0"/>
              <a:t>|| &lt;  || </a:t>
            </a:r>
            <a:r>
              <a:rPr lang="en-US" sz="2400" b="1" dirty="0"/>
              <a:t>y</a:t>
            </a:r>
            <a:r>
              <a:rPr lang="en-US" sz="2800" b="1" baseline="-250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400" b="1" dirty="0"/>
              <a:t>v</a:t>
            </a:r>
            <a:r>
              <a:rPr lang="en-US" sz="2400" dirty="0"/>
              <a:t>|| for all </a:t>
            </a:r>
            <a:r>
              <a:rPr lang="en-US" sz="2400" b="1" dirty="0"/>
              <a:t>v</a:t>
            </a:r>
            <a:r>
              <a:rPr lang="en-US" sz="2400" dirty="0"/>
              <a:t> in W distinct from </a:t>
            </a:r>
            <a:r>
              <a:rPr lang="en-US" sz="2400" b="1" dirty="0"/>
              <a:t>y^</a:t>
            </a:r>
            <a:r>
              <a:rPr lang="en-US" sz="2400" dirty="0"/>
              <a:t>, in other words, </a:t>
            </a:r>
            <a:r>
              <a:rPr lang="en-US" sz="2400" b="1" dirty="0"/>
              <a:t>y^</a:t>
            </a:r>
            <a:r>
              <a:rPr lang="en-US" sz="2400" dirty="0"/>
              <a:t> is the closest vector (point) in W to </a:t>
            </a:r>
            <a:r>
              <a:rPr lang="en-US" sz="2400" b="1" dirty="0"/>
              <a:t>y</a:t>
            </a:r>
            <a:r>
              <a:rPr lang="en-US" sz="2400" dirty="0"/>
              <a:t>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marL="609600" indent="-609600">
              <a:lnSpc>
                <a:spcPct val="80000"/>
              </a:lnSpc>
            </a:pPr>
            <a:r>
              <a:rPr lang="en-US" sz="2400" b="1" dirty="0" smtClean="0"/>
              <a:t>Corollary 50.1</a:t>
            </a:r>
            <a:r>
              <a:rPr lang="en-US" sz="2400" dirty="0" smtClean="0"/>
              <a:t>: </a:t>
            </a:r>
            <a:r>
              <a:rPr lang="en-US" sz="2400" dirty="0"/>
              <a:t>If </a:t>
            </a:r>
            <a:r>
              <a:rPr lang="en-US" sz="2400" b="1" dirty="0"/>
              <a:t>y</a:t>
            </a:r>
            <a:r>
              <a:rPr lang="en-US" sz="2400" dirty="0"/>
              <a:t> is any vector, and W is a finite-dimensional subspace, then: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        || </a:t>
            </a:r>
            <a:r>
              <a:rPr lang="en-US" sz="2400" dirty="0" err="1"/>
              <a:t>proj</a:t>
            </a:r>
            <a:r>
              <a:rPr lang="en-US" sz="2400" baseline="-25000" dirty="0" err="1"/>
              <a:t>W</a:t>
            </a:r>
            <a:r>
              <a:rPr lang="en-US" sz="2400" dirty="0"/>
              <a:t> </a:t>
            </a:r>
            <a:r>
              <a:rPr lang="en-US" sz="2400" b="1" dirty="0"/>
              <a:t>y|| </a:t>
            </a:r>
            <a:r>
              <a:rPr lang="en-US" sz="2400" b="1" dirty="0">
                <a:sym typeface="Symbol" pitchFamily="18" charset="2"/>
              </a:rPr>
              <a:t> ||y||</a:t>
            </a:r>
            <a:endParaRPr lang="en-US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676400"/>
          </a:xfrm>
        </p:spPr>
        <p:txBody>
          <a:bodyPr/>
          <a:lstStyle/>
          <a:p>
            <a:r>
              <a:rPr lang="en-US" sz="3600" b="1"/>
              <a:t>Some Additional Results for </a:t>
            </a:r>
            <a:br>
              <a:rPr lang="en-US" sz="3600" b="1"/>
            </a:br>
            <a:r>
              <a:rPr lang="en-US" sz="3600" b="1"/>
              <a:t>Inner Product Spaces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609600" indent="-609600"/>
            <a:r>
              <a:rPr lang="en-US" b="1" dirty="0" smtClean="0"/>
              <a:t>Proposition 51</a:t>
            </a:r>
            <a:r>
              <a:rPr lang="en-US" dirty="0" smtClean="0"/>
              <a:t>: </a:t>
            </a:r>
            <a:r>
              <a:rPr lang="en-US" dirty="0"/>
              <a:t>(</a:t>
            </a:r>
            <a:r>
              <a:rPr lang="en-US" b="1" dirty="0"/>
              <a:t>The Cauchy-Schwarz Inequality)</a:t>
            </a:r>
            <a:r>
              <a:rPr lang="en-US" dirty="0"/>
              <a:t>: For all 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 in V, | </a:t>
            </a:r>
            <a:r>
              <a:rPr lang="en-US" dirty="0">
                <a:sym typeface="Symbol" pitchFamily="18" charset="2"/>
              </a:rPr>
              <a:t></a:t>
            </a:r>
            <a:r>
              <a:rPr lang="en-US" b="1" dirty="0" err="1"/>
              <a:t>u</a:t>
            </a:r>
            <a:r>
              <a:rPr lang="en-US" dirty="0" err="1"/>
              <a:t>,</a:t>
            </a:r>
            <a:r>
              <a:rPr lang="en-US" b="1" dirty="0" err="1"/>
              <a:t>v</a:t>
            </a:r>
            <a:r>
              <a:rPr lang="en-US" dirty="0">
                <a:sym typeface="Symbol" pitchFamily="18" charset="2"/>
              </a:rPr>
              <a:t> |  ||</a:t>
            </a:r>
            <a:r>
              <a:rPr lang="en-US" b="1" dirty="0">
                <a:sym typeface="Symbol" pitchFamily="18" charset="2"/>
              </a:rPr>
              <a:t>u</a:t>
            </a:r>
            <a:r>
              <a:rPr lang="en-US" dirty="0">
                <a:sym typeface="Symbol" pitchFamily="18" charset="2"/>
              </a:rPr>
              <a:t>|| ||</a:t>
            </a:r>
            <a:r>
              <a:rPr lang="en-US" b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|| </a:t>
            </a:r>
          </a:p>
          <a:p>
            <a:pPr marL="609600" indent="-609600">
              <a:spcBef>
                <a:spcPts val="4800"/>
              </a:spcBef>
            </a:pPr>
            <a:r>
              <a:rPr lang="en-US" b="1" dirty="0" smtClean="0"/>
              <a:t>Proposition 52</a:t>
            </a:r>
            <a:r>
              <a:rPr lang="en-US" dirty="0" smtClean="0"/>
              <a:t> (</a:t>
            </a:r>
            <a:r>
              <a:rPr lang="en-US" b="1" dirty="0" smtClean="0"/>
              <a:t>The </a:t>
            </a:r>
            <a:r>
              <a:rPr lang="en-US" b="1" dirty="0"/>
              <a:t>Triangle </a:t>
            </a:r>
            <a:r>
              <a:rPr lang="en-US" b="1" dirty="0" smtClean="0"/>
              <a:t>Inequality)</a:t>
            </a:r>
            <a:r>
              <a:rPr lang="en-US" dirty="0" smtClean="0"/>
              <a:t>: </a:t>
            </a:r>
            <a:r>
              <a:rPr lang="en-US" dirty="0"/>
              <a:t>For all 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 in V, ||</a:t>
            </a:r>
            <a:r>
              <a:rPr lang="en-US" b="1" dirty="0"/>
              <a:t>u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>
                <a:sym typeface="Symbol" pitchFamily="18" charset="2"/>
              </a:rPr>
              <a:t>||  ||</a:t>
            </a:r>
            <a:r>
              <a:rPr lang="en-US" b="1" dirty="0">
                <a:sym typeface="Symbol" pitchFamily="18" charset="2"/>
              </a:rPr>
              <a:t>u</a:t>
            </a:r>
            <a:r>
              <a:rPr lang="en-US" dirty="0">
                <a:sym typeface="Symbol" pitchFamily="18" charset="2"/>
              </a:rPr>
              <a:t>|| + ||</a:t>
            </a:r>
            <a:r>
              <a:rPr lang="en-US" b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||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z="3600" b="1"/>
              <a:t>Standard Example of an Inner Product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/>
            <a:r>
              <a:rPr lang="en-US" b="1"/>
              <a:t>Definition</a:t>
            </a:r>
            <a:r>
              <a:rPr lang="en-US"/>
              <a:t>: If we regard vectors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in R</a:t>
            </a:r>
            <a:r>
              <a:rPr lang="en-US" baseline="30000"/>
              <a:t>n</a:t>
            </a:r>
            <a:r>
              <a:rPr lang="en-US"/>
              <a:t> as n</a:t>
            </a:r>
            <a:r>
              <a:rPr lang="en-US">
                <a:sym typeface="Symbol" pitchFamily="18" charset="2"/>
              </a:rPr>
              <a:t>1 matrices, then the transpose </a:t>
            </a:r>
            <a:r>
              <a:rPr lang="en-US" b="1"/>
              <a:t>u</a:t>
            </a:r>
            <a:r>
              <a:rPr lang="en-US" b="1" baseline="30000"/>
              <a:t>T</a:t>
            </a:r>
            <a:r>
              <a:rPr lang="en-US"/>
              <a:t> is a 1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n matrix. Thus the matrix product </a:t>
            </a:r>
            <a:r>
              <a:rPr lang="en-US" b="1"/>
              <a:t>u</a:t>
            </a:r>
            <a:r>
              <a:rPr lang="en-US" b="1" baseline="30000"/>
              <a:t>T</a:t>
            </a:r>
            <a:r>
              <a:rPr lang="en-US" b="1"/>
              <a:t>v</a:t>
            </a:r>
            <a:r>
              <a:rPr lang="en-US"/>
              <a:t> is a 1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1 matrix which we regard as a real number. This real number is called the </a:t>
            </a:r>
            <a:r>
              <a:rPr lang="en-US" b="1"/>
              <a:t>inner product</a:t>
            </a:r>
            <a:r>
              <a:rPr lang="en-US"/>
              <a:t> or </a:t>
            </a:r>
            <a:r>
              <a:rPr lang="en-US" b="1"/>
              <a:t>dot product</a:t>
            </a:r>
            <a:r>
              <a:rPr lang="en-US"/>
              <a:t>, written </a:t>
            </a:r>
            <a:r>
              <a:rPr lang="en-US" b="1"/>
              <a:t>u</a:t>
            </a:r>
            <a:r>
              <a:rPr lang="en-US" b="1">
                <a:sym typeface="Symbol" pitchFamily="18" charset="2"/>
              </a:rPr>
              <a:t></a:t>
            </a:r>
            <a:r>
              <a:rPr lang="en-US" b="1"/>
              <a:t>v. </a:t>
            </a:r>
            <a:r>
              <a:rPr lang="en-US"/>
              <a:t> </a:t>
            </a:r>
          </a:p>
          <a:p>
            <a:pPr marL="609600" indent="-609600"/>
            <a:r>
              <a:rPr lang="en-US"/>
              <a:t>If </a:t>
            </a:r>
            <a:r>
              <a:rPr lang="en-US" b="1"/>
              <a:t>u</a:t>
            </a:r>
            <a:r>
              <a:rPr lang="en-US"/>
              <a:t> = </a:t>
            </a:r>
            <a:r>
              <a:rPr lang="en-US">
                <a:sym typeface="Symbol" pitchFamily="18" charset="2"/>
              </a:rPr>
              <a:t></a:t>
            </a:r>
            <a:r>
              <a:rPr lang="en-US"/>
              <a:t>u</a:t>
            </a:r>
            <a:r>
              <a:rPr lang="en-US" baseline="-25000"/>
              <a:t>1</a:t>
            </a:r>
            <a:r>
              <a:rPr lang="en-US">
                <a:sym typeface="Symbol" pitchFamily="18" charset="2"/>
              </a:rPr>
              <a:t> </a:t>
            </a:r>
            <a:r>
              <a:rPr lang="en-US"/>
              <a:t>and </a:t>
            </a:r>
            <a:r>
              <a:rPr lang="en-US" b="1"/>
              <a:t>v</a:t>
            </a:r>
            <a:r>
              <a:rPr lang="en-US"/>
              <a:t> = </a:t>
            </a:r>
            <a:r>
              <a:rPr lang="en-US">
                <a:sym typeface="Symbol" pitchFamily="18" charset="2"/>
              </a:rPr>
              <a:t>v</a:t>
            </a:r>
            <a:r>
              <a:rPr lang="en-US" baseline="-25000"/>
              <a:t>1</a:t>
            </a:r>
            <a:r>
              <a:rPr lang="en-US">
                <a:sym typeface="Symbol" pitchFamily="18" charset="2"/>
              </a:rPr>
              <a:t></a:t>
            </a:r>
            <a:r>
              <a:rPr lang="en-US"/>
              <a:t> </a:t>
            </a:r>
            <a:endParaRPr lang="en-US">
              <a:sym typeface="Symbol" pitchFamily="18" charset="2"/>
            </a:endParaRPr>
          </a:p>
          <a:p>
            <a:pPr marL="609600" indent="-609600">
              <a:buFontTx/>
              <a:buNone/>
            </a:pPr>
            <a:r>
              <a:rPr lang="en-US">
                <a:sym typeface="Symbol" pitchFamily="18" charset="2"/>
              </a:rPr>
              <a:t>               u</a:t>
            </a:r>
            <a:r>
              <a:rPr lang="en-US" baseline="-25000"/>
              <a:t>2 </a:t>
            </a:r>
            <a:r>
              <a:rPr lang="en-US">
                <a:sym typeface="Symbol" pitchFamily="18" charset="2"/>
              </a:rPr>
              <a:t>            v</a:t>
            </a:r>
            <a:r>
              <a:rPr lang="en-US" baseline="-25000"/>
              <a:t>2 </a:t>
            </a:r>
            <a:r>
              <a:rPr lang="en-US">
                <a:sym typeface="Symbol" pitchFamily="18" charset="2"/>
              </a:rPr>
              <a:t></a:t>
            </a:r>
            <a:r>
              <a:rPr lang="en-US" baseline="-25000"/>
              <a:t> </a:t>
            </a:r>
          </a:p>
          <a:p>
            <a:pPr marL="609600" indent="-609600">
              <a:buFontTx/>
              <a:buNone/>
            </a:pPr>
            <a:r>
              <a:rPr lang="en-US"/>
              <a:t>                   </a:t>
            </a:r>
            <a:r>
              <a:rPr lang="en-US">
                <a:sym typeface="Symbol" pitchFamily="18" charset="2"/>
              </a:rPr>
              <a:t>                    </a:t>
            </a:r>
            <a:endParaRPr lang="en-US"/>
          </a:p>
          <a:p>
            <a:pPr marL="609600" indent="-609600">
              <a:buFontTx/>
              <a:buNone/>
            </a:pPr>
            <a:r>
              <a:rPr lang="en-US">
                <a:sym typeface="Symbol" pitchFamily="18" charset="2"/>
              </a:rPr>
              <a:t>                 </a:t>
            </a:r>
            <a:r>
              <a:rPr lang="en-US"/>
              <a:t>u</a:t>
            </a:r>
            <a:r>
              <a:rPr lang="en-US" baseline="-25000"/>
              <a:t>n</a:t>
            </a:r>
            <a:r>
              <a:rPr lang="en-US">
                <a:sym typeface="Symbol" pitchFamily="18" charset="2"/>
              </a:rPr>
              <a:t>              </a:t>
            </a:r>
            <a:r>
              <a:rPr lang="en-US"/>
              <a:t>v</a:t>
            </a:r>
            <a:r>
              <a:rPr lang="en-US" baseline="-25000"/>
              <a:t>n</a:t>
            </a:r>
            <a:r>
              <a:rPr lang="en-US">
                <a:sym typeface="Symbol" pitchFamily="18" charset="2"/>
              </a:rPr>
              <a:t> ,</a:t>
            </a:r>
          </a:p>
          <a:p>
            <a:pPr marL="609600" indent="-609600">
              <a:spcBef>
                <a:spcPct val="50000"/>
              </a:spcBef>
              <a:buFontTx/>
              <a:buNone/>
            </a:pPr>
            <a:r>
              <a:rPr lang="en-US"/>
              <a:t> then</a:t>
            </a:r>
            <a:r>
              <a:rPr lang="en-US" baseline="-25000"/>
              <a:t> </a:t>
            </a:r>
            <a:r>
              <a:rPr lang="en-US" b="1"/>
              <a:t>u</a:t>
            </a:r>
            <a:r>
              <a:rPr lang="en-US" b="1">
                <a:sym typeface="Symbol" pitchFamily="18" charset="2"/>
              </a:rPr>
              <a:t></a:t>
            </a:r>
            <a:r>
              <a:rPr lang="en-US" b="1"/>
              <a:t>v </a:t>
            </a:r>
            <a:r>
              <a:rPr lang="en-US"/>
              <a:t>= </a:t>
            </a:r>
            <a:r>
              <a:rPr lang="en-US" b="1"/>
              <a:t>u</a:t>
            </a:r>
            <a:r>
              <a:rPr lang="en-US" b="1" baseline="30000"/>
              <a:t>T</a:t>
            </a:r>
            <a:r>
              <a:rPr lang="en-US" b="1"/>
              <a:t>v</a:t>
            </a:r>
            <a:r>
              <a:rPr lang="en-US"/>
              <a:t> = u</a:t>
            </a:r>
            <a:r>
              <a:rPr lang="en-US" baseline="-25000"/>
              <a:t>1</a:t>
            </a:r>
            <a:r>
              <a:rPr lang="en-US"/>
              <a:t>v</a:t>
            </a:r>
            <a:r>
              <a:rPr lang="en-US" baseline="-25000"/>
              <a:t>1 </a:t>
            </a:r>
            <a:r>
              <a:rPr lang="en-US"/>
              <a:t>+ u</a:t>
            </a:r>
            <a:r>
              <a:rPr lang="en-US" baseline="-25000"/>
              <a:t>2 </a:t>
            </a:r>
            <a:r>
              <a:rPr lang="en-US"/>
              <a:t>v</a:t>
            </a:r>
            <a:r>
              <a:rPr lang="en-US" baseline="-25000"/>
              <a:t>2 </a:t>
            </a:r>
            <a:r>
              <a:rPr lang="en-US"/>
              <a:t>+… + u</a:t>
            </a:r>
            <a:r>
              <a:rPr lang="en-US" baseline="-25000"/>
              <a:t>n </a:t>
            </a:r>
            <a:r>
              <a:rPr lang="en-US"/>
              <a:t>v</a:t>
            </a:r>
            <a:r>
              <a:rPr lang="en-US" baseline="-25000"/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Another Example of  an </a:t>
            </a:r>
            <a:br>
              <a:rPr lang="en-US" sz="3600" b="1"/>
            </a:br>
            <a:r>
              <a:rPr lang="en-US" sz="3600" b="1"/>
              <a:t>Inner Product Space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410200"/>
          </a:xfrm>
        </p:spPr>
        <p:txBody>
          <a:bodyPr/>
          <a:lstStyle/>
          <a:p>
            <a:pPr marL="609600" indent="-609600"/>
            <a:r>
              <a:rPr lang="en-US" sz="2800" dirty="0"/>
              <a:t>The space </a:t>
            </a:r>
            <a:r>
              <a:rPr lang="en-US" sz="2800" dirty="0" err="1"/>
              <a:t>R</a:t>
            </a:r>
            <a:r>
              <a:rPr lang="en-US" sz="2800" baseline="-25000" dirty="0" err="1"/>
              <a:t>n</a:t>
            </a:r>
            <a:r>
              <a:rPr lang="en-US" sz="2800" dirty="0"/>
              <a:t>[t] of all polynomials of degree less than or equal to n can be made into an inner product space in the following way. Let t</a:t>
            </a:r>
            <a:r>
              <a:rPr lang="en-US" sz="2800" baseline="-25000" dirty="0"/>
              <a:t>0</a:t>
            </a:r>
            <a:r>
              <a:rPr lang="en-US" sz="2800" dirty="0"/>
              <a:t>,t</a:t>
            </a:r>
            <a:r>
              <a:rPr lang="en-US" sz="2800" baseline="-25000" dirty="0"/>
              <a:t>1</a:t>
            </a:r>
            <a:r>
              <a:rPr lang="en-US" sz="2800" dirty="0"/>
              <a:t>,t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t</a:t>
            </a:r>
            <a:r>
              <a:rPr lang="en-US" sz="2800" baseline="-25000" dirty="0" err="1"/>
              <a:t>n</a:t>
            </a:r>
            <a:r>
              <a:rPr lang="en-US" sz="2800" dirty="0"/>
              <a:t> be </a:t>
            </a:r>
            <a:r>
              <a:rPr lang="en-US" sz="2800" b="1" dirty="0"/>
              <a:t>distinct</a:t>
            </a:r>
            <a:r>
              <a:rPr lang="en-US" sz="2800" dirty="0"/>
              <a:t> real </a:t>
            </a:r>
            <a:r>
              <a:rPr lang="en-US" sz="2800" dirty="0" smtClean="0"/>
              <a:t>numbers (</a:t>
            </a:r>
            <a:r>
              <a:rPr lang="en-US" sz="2800" dirty="0" err="1" smtClean="0"/>
              <a:t>nb</a:t>
            </a:r>
            <a:r>
              <a:rPr lang="en-US" sz="2800" dirty="0" smtClean="0"/>
              <a:t>: there are n + 1 numbers). </a:t>
            </a:r>
            <a:r>
              <a:rPr lang="en-US" sz="2800" dirty="0"/>
              <a:t>For any two polynomials p and q in </a:t>
            </a:r>
            <a:r>
              <a:rPr lang="en-US" sz="2800" dirty="0" err="1"/>
              <a:t>R</a:t>
            </a:r>
            <a:r>
              <a:rPr lang="en-US" sz="2800" baseline="-25000" dirty="0" err="1"/>
              <a:t>n</a:t>
            </a:r>
            <a:r>
              <a:rPr lang="en-US" sz="2800" dirty="0"/>
              <a:t>[t], we define:</a:t>
            </a:r>
          </a:p>
          <a:p>
            <a:pPr marL="609600" indent="-609600">
              <a:buFontTx/>
              <a:buNone/>
            </a:pPr>
            <a:r>
              <a:rPr lang="en-US" sz="2800" dirty="0"/>
              <a:t>      </a:t>
            </a:r>
            <a:r>
              <a:rPr lang="en-US" sz="2800" dirty="0">
                <a:sym typeface="Symbol" pitchFamily="18" charset="2"/>
              </a:rPr>
              <a:t></a:t>
            </a:r>
            <a:r>
              <a:rPr lang="en-US" sz="2800" dirty="0" err="1">
                <a:sym typeface="Symbol" pitchFamily="18" charset="2"/>
              </a:rPr>
              <a:t>p</a:t>
            </a:r>
            <a:r>
              <a:rPr lang="en-US" sz="2800" dirty="0" err="1"/>
              <a:t>,q</a:t>
            </a:r>
            <a:r>
              <a:rPr lang="en-US" sz="2800" dirty="0">
                <a:sym typeface="Symbol" pitchFamily="18" charset="2"/>
              </a:rPr>
              <a:t> = p(</a:t>
            </a:r>
            <a:r>
              <a:rPr lang="en-US" sz="2800" dirty="0"/>
              <a:t>t</a:t>
            </a:r>
            <a:r>
              <a:rPr lang="en-US" sz="2800" baseline="-25000" dirty="0"/>
              <a:t>0</a:t>
            </a:r>
            <a:r>
              <a:rPr lang="en-US" sz="2800" dirty="0">
                <a:sym typeface="Symbol" pitchFamily="18" charset="2"/>
              </a:rPr>
              <a:t>)q(</a:t>
            </a:r>
            <a:r>
              <a:rPr lang="en-US" sz="2800" dirty="0"/>
              <a:t>t</a:t>
            </a:r>
            <a:r>
              <a:rPr lang="en-US" sz="2800" baseline="-25000" dirty="0"/>
              <a:t>0</a:t>
            </a:r>
            <a:r>
              <a:rPr lang="en-US" sz="2800" dirty="0">
                <a:sym typeface="Symbol" pitchFamily="18" charset="2"/>
              </a:rPr>
              <a:t>) + p(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>
                <a:sym typeface="Symbol" pitchFamily="18" charset="2"/>
              </a:rPr>
              <a:t>)q(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>
                <a:sym typeface="Symbol" pitchFamily="18" charset="2"/>
              </a:rPr>
              <a:t>) + …… + p(</a:t>
            </a:r>
            <a:r>
              <a:rPr lang="en-US" sz="2800" dirty="0" err="1"/>
              <a:t>t</a:t>
            </a:r>
            <a:r>
              <a:rPr lang="en-US" sz="2800" baseline="-25000" dirty="0" err="1"/>
              <a:t>n</a:t>
            </a:r>
            <a:r>
              <a:rPr lang="en-US" sz="2800" dirty="0">
                <a:sym typeface="Symbol" pitchFamily="18" charset="2"/>
              </a:rPr>
              <a:t>)q(</a:t>
            </a:r>
            <a:r>
              <a:rPr lang="en-US" sz="2800" dirty="0" err="1"/>
              <a:t>t</a:t>
            </a:r>
            <a:r>
              <a:rPr lang="en-US" sz="2800" baseline="-25000" dirty="0" err="1"/>
              <a:t>n</a:t>
            </a:r>
            <a:r>
              <a:rPr lang="en-US" sz="2800" dirty="0">
                <a:sym typeface="Symbol" pitchFamily="18" charset="2"/>
              </a:rPr>
              <a:t>) </a:t>
            </a:r>
            <a:endParaRPr lang="en-US" sz="2400" dirty="0"/>
          </a:p>
          <a:p>
            <a:pPr marL="609600" indent="-609600"/>
            <a:r>
              <a:rPr lang="en-US" sz="2400" b="1" dirty="0"/>
              <a:t>Remark: </a:t>
            </a:r>
            <a:r>
              <a:rPr lang="en-US" sz="2400" dirty="0"/>
              <a:t>It can be verified that the four axioms for an inner product hold with the above </a:t>
            </a:r>
            <a:r>
              <a:rPr lang="en-US" sz="2400" dirty="0" smtClean="0"/>
              <a:t>definition (</a:t>
            </a:r>
            <a:r>
              <a:rPr lang="en-US" sz="2400" i="1" dirty="0" smtClean="0"/>
              <a:t>exercise !</a:t>
            </a:r>
            <a:r>
              <a:rPr lang="en-US" sz="2400" dirty="0" smtClean="0"/>
              <a:t>). </a:t>
            </a:r>
            <a:endParaRPr lang="en-US" sz="2400" dirty="0"/>
          </a:p>
          <a:p>
            <a:pPr marL="609600" indent="-609600"/>
            <a:r>
              <a:rPr lang="en-US" sz="2800" dirty="0"/>
              <a:t>The above inner product for polynomials is used when the values at specific points are important (interpolation problems).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Yet Another Example of an   </a:t>
            </a:r>
            <a:br>
              <a:rPr lang="en-US" sz="3600" b="1"/>
            </a:br>
            <a:r>
              <a:rPr lang="en-US" sz="3600" b="1"/>
              <a:t>Inner Product Space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5410200"/>
          </a:xfrm>
        </p:spPr>
        <p:txBody>
          <a:bodyPr/>
          <a:lstStyle/>
          <a:p>
            <a:pPr marL="609600" indent="-609600"/>
            <a:r>
              <a:rPr lang="en-US" sz="2800" dirty="0"/>
              <a:t>The space C[</a:t>
            </a:r>
            <a:r>
              <a:rPr lang="en-US" sz="2800" dirty="0" err="1"/>
              <a:t>a,b</a:t>
            </a:r>
            <a:r>
              <a:rPr lang="en-US" sz="2800" dirty="0"/>
              <a:t>] of all continuous functions on the closed interval [</a:t>
            </a:r>
            <a:r>
              <a:rPr lang="en-US" sz="2800" dirty="0" err="1"/>
              <a:t>a,b</a:t>
            </a:r>
            <a:r>
              <a:rPr lang="en-US" sz="2800" dirty="0"/>
              <a:t>] can be made into an inner product space with the following definition: </a:t>
            </a:r>
            <a:r>
              <a:rPr lang="en-US" sz="2800" dirty="0">
                <a:sym typeface="Symbol" pitchFamily="18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sz="2800" dirty="0"/>
              <a:t>                        </a:t>
            </a:r>
            <a:r>
              <a:rPr lang="en-US" sz="2400" dirty="0"/>
              <a:t>b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sz="2800" dirty="0">
                <a:sym typeface="Symbol" pitchFamily="18" charset="2"/>
              </a:rPr>
              <a:t>       </a:t>
            </a:r>
            <a:r>
              <a:rPr lang="en-US" sz="2800" dirty="0" err="1"/>
              <a:t>f,g</a:t>
            </a:r>
            <a:r>
              <a:rPr lang="en-US" sz="2800" dirty="0">
                <a:sym typeface="Symbol" pitchFamily="18" charset="2"/>
              </a:rPr>
              <a:t> = </a:t>
            </a:r>
            <a:r>
              <a:rPr lang="en-US" sz="5400" dirty="0">
                <a:sym typeface="Symbol" pitchFamily="18" charset="2"/>
              </a:rPr>
              <a:t> </a:t>
            </a:r>
            <a:r>
              <a:rPr lang="en-US" dirty="0">
                <a:sym typeface="Symbol" pitchFamily="18" charset="2"/>
              </a:rPr>
              <a:t>   f(t)g(t)</a:t>
            </a:r>
            <a:r>
              <a:rPr lang="en-US" dirty="0" err="1">
                <a:sym typeface="Symbol" pitchFamily="18" charset="2"/>
              </a:rPr>
              <a:t>dt</a:t>
            </a:r>
            <a:r>
              <a:rPr lang="en-US" sz="5400" dirty="0">
                <a:sym typeface="Symbol" pitchFamily="18" charset="2"/>
              </a:rPr>
              <a:t> </a:t>
            </a:r>
          </a:p>
          <a:p>
            <a:pPr marL="609600" indent="-609600">
              <a:spcBef>
                <a:spcPct val="0"/>
              </a:spcBef>
              <a:buFont typeface="Symbol" pitchFamily="18" charset="2"/>
              <a:buNone/>
            </a:pPr>
            <a:r>
              <a:rPr lang="en-US" sz="2400" dirty="0"/>
              <a:t>                        a</a:t>
            </a:r>
          </a:p>
          <a:p>
            <a:pPr marL="609600" indent="-609600"/>
            <a:r>
              <a:rPr lang="en-US" sz="2400" b="1" dirty="0"/>
              <a:t>Remark: </a:t>
            </a:r>
            <a:r>
              <a:rPr lang="en-US" sz="2400" dirty="0"/>
              <a:t>Again, it can be verified that the four axioms for an inner product hold with the above </a:t>
            </a:r>
            <a:r>
              <a:rPr lang="en-US" sz="2400" dirty="0" smtClean="0"/>
              <a:t>definition (</a:t>
            </a:r>
            <a:r>
              <a:rPr lang="en-US" sz="2400" i="1" dirty="0" smtClean="0"/>
              <a:t>exercise !</a:t>
            </a:r>
            <a:r>
              <a:rPr lang="en-US" sz="2400" dirty="0" smtClean="0"/>
              <a:t>). </a:t>
            </a:r>
            <a:endParaRPr lang="en-US" sz="2400" dirty="0"/>
          </a:p>
          <a:p>
            <a:pPr marL="609600" indent="-609600"/>
            <a:r>
              <a:rPr lang="en-US" sz="2800" dirty="0"/>
              <a:t>The above inner product plays a very important role in the study of continuous functions and their applications in signals and systems.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Length and Distance in </a:t>
            </a:r>
            <a:br>
              <a:rPr lang="en-US" sz="3600" b="1"/>
            </a:br>
            <a:r>
              <a:rPr lang="en-US" sz="3600" b="1"/>
              <a:t>Inner Product Spaces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/>
              <a:t>Definition</a:t>
            </a:r>
            <a:r>
              <a:rPr lang="en-US" sz="2800"/>
              <a:t>: The </a:t>
            </a:r>
            <a:r>
              <a:rPr lang="en-US" sz="2800" b="1"/>
              <a:t>length</a:t>
            </a:r>
            <a:r>
              <a:rPr lang="en-US" sz="2800"/>
              <a:t> or </a:t>
            </a:r>
            <a:r>
              <a:rPr lang="en-US" sz="2800" b="1"/>
              <a:t>norm</a:t>
            </a:r>
            <a:r>
              <a:rPr lang="en-US" sz="2800"/>
              <a:t> of any vector </a:t>
            </a:r>
            <a:r>
              <a:rPr lang="en-US" sz="2800" b="1"/>
              <a:t>u</a:t>
            </a:r>
            <a:r>
              <a:rPr lang="en-US" sz="2800"/>
              <a:t> in V is the nonnegative number ||</a:t>
            </a:r>
            <a:r>
              <a:rPr lang="en-US" sz="2800" b="1"/>
              <a:t>u</a:t>
            </a:r>
            <a:r>
              <a:rPr lang="en-US" sz="2800"/>
              <a:t>|| = </a:t>
            </a:r>
            <a:r>
              <a:rPr lang="en-US" sz="2800">
                <a:sym typeface="Symbol" pitchFamily="18" charset="2"/>
              </a:rPr>
              <a:t> </a:t>
            </a:r>
            <a:r>
              <a:rPr lang="en-US" sz="2800" b="1"/>
              <a:t>u</a:t>
            </a:r>
            <a:r>
              <a:rPr lang="en-US" sz="2800"/>
              <a:t>,</a:t>
            </a:r>
            <a:r>
              <a:rPr lang="en-US" sz="2800" b="1"/>
              <a:t>u</a:t>
            </a:r>
            <a:r>
              <a:rPr lang="en-US" sz="2800">
                <a:sym typeface="Symbol" pitchFamily="18" charset="2"/>
              </a:rPr>
              <a:t> </a:t>
            </a:r>
            <a:endParaRPr lang="en-US" sz="2800" baseline="-25000"/>
          </a:p>
          <a:p>
            <a:pPr marL="609600" indent="-609600">
              <a:lnSpc>
                <a:spcPct val="90000"/>
              </a:lnSpc>
            </a:pPr>
            <a:r>
              <a:rPr lang="en-US" sz="2800" b="1"/>
              <a:t>Remark</a:t>
            </a:r>
            <a:r>
              <a:rPr lang="en-US" sz="2800"/>
              <a:t>: In the special case of R</a:t>
            </a:r>
            <a:r>
              <a:rPr lang="en-US" sz="2800" baseline="30000"/>
              <a:t>n</a:t>
            </a:r>
            <a:r>
              <a:rPr lang="en-US" sz="2800"/>
              <a:t>, we get that the </a:t>
            </a:r>
            <a:r>
              <a:rPr lang="en-US" sz="2800" i="1"/>
              <a:t>length</a:t>
            </a:r>
            <a:r>
              <a:rPr lang="en-US" sz="2800"/>
              <a:t> or </a:t>
            </a:r>
            <a:r>
              <a:rPr lang="en-US" sz="2800" i="1"/>
              <a:t>norm</a:t>
            </a:r>
            <a:r>
              <a:rPr lang="en-US" sz="2800"/>
              <a:t> is the nonnegative number ||</a:t>
            </a:r>
            <a:r>
              <a:rPr lang="en-US" sz="2800" b="1"/>
              <a:t>u</a:t>
            </a:r>
            <a:r>
              <a:rPr lang="en-US" sz="2800"/>
              <a:t>|| = </a:t>
            </a:r>
            <a:r>
              <a:rPr lang="en-US" sz="2800">
                <a:sym typeface="Symbol" pitchFamily="18" charset="2"/>
              </a:rPr>
              <a:t> </a:t>
            </a:r>
            <a:r>
              <a:rPr lang="en-US" sz="2800" b="1"/>
              <a:t>u</a:t>
            </a:r>
            <a:r>
              <a:rPr lang="en-US" sz="2800"/>
              <a:t>,</a:t>
            </a:r>
            <a:r>
              <a:rPr lang="en-US" sz="2800" b="1"/>
              <a:t>u</a:t>
            </a:r>
            <a:r>
              <a:rPr lang="en-US" sz="2800">
                <a:sym typeface="Symbol" pitchFamily="18" charset="2"/>
              </a:rPr>
              <a:t>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>
                <a:sym typeface="Symbol" pitchFamily="18" charset="2"/>
              </a:rPr>
              <a:t>	 =  </a:t>
            </a:r>
            <a:r>
              <a:rPr lang="en-US" sz="2800" b="1"/>
              <a:t>u</a:t>
            </a:r>
            <a:r>
              <a:rPr lang="en-US" sz="2800" b="1">
                <a:sym typeface="Symbol" pitchFamily="18" charset="2"/>
              </a:rPr>
              <a:t></a:t>
            </a:r>
            <a:r>
              <a:rPr lang="en-US" sz="2800" b="1"/>
              <a:t>u </a:t>
            </a:r>
            <a:r>
              <a:rPr lang="en-US" sz="2800"/>
              <a:t>= </a:t>
            </a:r>
            <a:r>
              <a:rPr lang="en-US" sz="2800">
                <a:sym typeface="Symbol" pitchFamily="18" charset="2"/>
              </a:rPr>
              <a:t>(</a:t>
            </a:r>
            <a:r>
              <a:rPr lang="en-US" sz="2800"/>
              <a:t>u</a:t>
            </a:r>
            <a:r>
              <a:rPr lang="en-US" sz="2800" baseline="-25000"/>
              <a:t>1</a:t>
            </a:r>
            <a:r>
              <a:rPr lang="en-US" sz="2800" baseline="30000"/>
              <a:t>2</a:t>
            </a:r>
            <a:r>
              <a:rPr lang="en-US" sz="2800" baseline="-25000"/>
              <a:t> </a:t>
            </a:r>
            <a:r>
              <a:rPr lang="en-US" sz="2800"/>
              <a:t>+ u</a:t>
            </a:r>
            <a:r>
              <a:rPr lang="en-US" sz="2800" baseline="-25000"/>
              <a:t>2</a:t>
            </a:r>
            <a:r>
              <a:rPr lang="en-US" sz="2800" baseline="30000"/>
              <a:t>2</a:t>
            </a:r>
            <a:r>
              <a:rPr lang="en-US" sz="2800" baseline="-25000"/>
              <a:t>  </a:t>
            </a:r>
            <a:r>
              <a:rPr lang="en-US" sz="2800"/>
              <a:t>+… + u</a:t>
            </a:r>
            <a:r>
              <a:rPr lang="en-US" sz="2800" baseline="-25000"/>
              <a:t>n </a:t>
            </a:r>
            <a:r>
              <a:rPr lang="en-US" sz="2800" baseline="30000"/>
              <a:t>2</a:t>
            </a:r>
            <a:r>
              <a:rPr lang="en-US" sz="2800"/>
              <a:t>)</a:t>
            </a:r>
            <a:endParaRPr lang="en-US" sz="2800" baseline="-250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This coincides with the usual notion of length from the origin to the point (u</a:t>
            </a:r>
            <a:r>
              <a:rPr lang="en-US" sz="2800" baseline="-25000"/>
              <a:t>1</a:t>
            </a:r>
            <a:r>
              <a:rPr lang="en-US" sz="2800"/>
              <a:t>,u</a:t>
            </a:r>
            <a:r>
              <a:rPr lang="en-US" sz="2800" baseline="-25000"/>
              <a:t>2</a:t>
            </a:r>
            <a:r>
              <a:rPr lang="en-US" sz="2800"/>
              <a:t>) or (u</a:t>
            </a:r>
            <a:r>
              <a:rPr lang="en-US" sz="2800" baseline="-25000"/>
              <a:t>1</a:t>
            </a:r>
            <a:r>
              <a:rPr lang="en-US" sz="2800"/>
              <a:t>,u</a:t>
            </a:r>
            <a:r>
              <a:rPr lang="en-US" sz="2800" baseline="-25000"/>
              <a:t>2</a:t>
            </a:r>
            <a:r>
              <a:rPr lang="en-US" sz="2800"/>
              <a:t>,u</a:t>
            </a:r>
            <a:r>
              <a:rPr lang="en-US" sz="2800" baseline="-25000"/>
              <a:t>3</a:t>
            </a:r>
            <a:r>
              <a:rPr lang="en-US" sz="2800"/>
              <a:t>) in R</a:t>
            </a:r>
            <a:r>
              <a:rPr lang="en-US" sz="2800" baseline="30000"/>
              <a:t>2</a:t>
            </a:r>
            <a:r>
              <a:rPr lang="en-US" sz="2800"/>
              <a:t> or R</a:t>
            </a:r>
            <a:r>
              <a:rPr lang="en-US" sz="2800" baseline="30000"/>
              <a:t>3</a:t>
            </a:r>
            <a:r>
              <a:rPr lang="en-US" sz="2800"/>
              <a:t>. We can easily see that for any scalar c, ||c</a:t>
            </a:r>
            <a:r>
              <a:rPr lang="en-US" sz="2800" b="1"/>
              <a:t>u</a:t>
            </a:r>
            <a:r>
              <a:rPr lang="en-US" sz="2800"/>
              <a:t>|| = |c| ||</a:t>
            </a:r>
            <a:r>
              <a:rPr lang="en-US" sz="2800" b="1"/>
              <a:t>u</a:t>
            </a:r>
            <a:r>
              <a:rPr lang="en-US" sz="2800"/>
              <a:t>||.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A vector whose length is one is called a </a:t>
            </a:r>
            <a:r>
              <a:rPr lang="en-US" sz="2800" b="1"/>
              <a:t>unit vector. </a:t>
            </a:r>
            <a:r>
              <a:rPr lang="en-US" sz="2800"/>
              <a:t>Given any non-zero vector </a:t>
            </a:r>
            <a:r>
              <a:rPr lang="en-US" sz="2800" b="1"/>
              <a:t>u, </a:t>
            </a:r>
            <a:r>
              <a:rPr lang="en-US" sz="2800"/>
              <a:t>the</a:t>
            </a:r>
            <a:r>
              <a:rPr lang="en-US" sz="2800" b="1"/>
              <a:t> </a:t>
            </a:r>
            <a:r>
              <a:rPr lang="en-US" sz="2800"/>
              <a:t> vector </a:t>
            </a:r>
            <a:r>
              <a:rPr lang="en-US" sz="2800" b="1"/>
              <a:t>u/ </a:t>
            </a:r>
            <a:r>
              <a:rPr lang="en-US" sz="2800"/>
              <a:t>||</a:t>
            </a:r>
            <a:r>
              <a:rPr lang="en-US" sz="2800" b="1"/>
              <a:t>u</a:t>
            </a:r>
            <a:r>
              <a:rPr lang="en-US" sz="2800"/>
              <a:t>|| has norm one – this step is called </a:t>
            </a:r>
            <a:r>
              <a:rPr lang="en-US" sz="2800" b="1"/>
              <a:t>normalizing. </a:t>
            </a: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b="1"/>
              <a:t>distance</a:t>
            </a:r>
            <a:r>
              <a:rPr lang="en-US" sz="2800"/>
              <a:t> between any two vectors </a:t>
            </a:r>
            <a:r>
              <a:rPr lang="en-US" sz="2800" b="1"/>
              <a:t>u</a:t>
            </a:r>
            <a:r>
              <a:rPr lang="en-US" sz="2800"/>
              <a:t> and </a:t>
            </a:r>
            <a:r>
              <a:rPr lang="en-US" sz="2800" b="1"/>
              <a:t>v </a:t>
            </a:r>
            <a:r>
              <a:rPr lang="en-US" sz="2800"/>
              <a:t>in V is defined as dist (</a:t>
            </a:r>
            <a:r>
              <a:rPr lang="en-US" sz="2800" b="1"/>
              <a:t>u</a:t>
            </a:r>
            <a:r>
              <a:rPr lang="en-US" sz="2800">
                <a:sym typeface="Symbol" pitchFamily="18" charset="2"/>
              </a:rPr>
              <a:t>,</a:t>
            </a:r>
            <a:r>
              <a:rPr lang="en-US" sz="2800" b="1"/>
              <a:t>v</a:t>
            </a:r>
            <a:r>
              <a:rPr lang="en-US" sz="2800"/>
              <a:t>) = ||</a:t>
            </a:r>
            <a:r>
              <a:rPr lang="en-US" sz="2800" b="1"/>
              <a:t>u </a:t>
            </a:r>
            <a:r>
              <a:rPr lang="en-US" sz="2800" b="1">
                <a:sym typeface="Symbol" pitchFamily="18" charset="2"/>
              </a:rPr>
              <a:t> </a:t>
            </a:r>
            <a:r>
              <a:rPr lang="en-US" sz="2800" b="1"/>
              <a:t>v</a:t>
            </a:r>
            <a:r>
              <a:rPr lang="en-US" sz="2800"/>
              <a:t>||.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 sz="3600" b="1"/>
              <a:t>Orthogonality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/>
              <a:t>Definition</a:t>
            </a:r>
            <a:r>
              <a:rPr lang="en-US" sz="2400" dirty="0"/>
              <a:t>: Two vectors </a:t>
            </a:r>
            <a:r>
              <a:rPr lang="en-US" sz="2400" b="1" dirty="0"/>
              <a:t>u</a:t>
            </a:r>
            <a:r>
              <a:rPr lang="en-US" sz="2400" dirty="0"/>
              <a:t>, </a:t>
            </a:r>
            <a:r>
              <a:rPr lang="en-US" sz="2400" b="1" dirty="0"/>
              <a:t>v</a:t>
            </a:r>
            <a:r>
              <a:rPr lang="en-US" sz="2400" dirty="0"/>
              <a:t> in V are said to be </a:t>
            </a:r>
            <a:r>
              <a:rPr lang="en-US" sz="2400" b="1" dirty="0"/>
              <a:t>orthogonal</a:t>
            </a:r>
            <a:r>
              <a:rPr lang="en-US" sz="2400" dirty="0"/>
              <a:t> to each other if &lt;</a:t>
            </a:r>
            <a:r>
              <a:rPr lang="en-US" sz="2400" b="1" dirty="0" err="1"/>
              <a:t>u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v</a:t>
            </a:r>
            <a:r>
              <a:rPr lang="en-US" sz="2400" dirty="0"/>
              <a:t>&gt; </a:t>
            </a:r>
            <a:r>
              <a:rPr lang="en-US" sz="2400" b="1" dirty="0"/>
              <a:t>= </a:t>
            </a:r>
            <a:r>
              <a:rPr lang="en-US" sz="2400" dirty="0"/>
              <a:t>0. (NB:</a:t>
            </a:r>
            <a:r>
              <a:rPr lang="en-US" sz="2400" b="1" dirty="0"/>
              <a:t> </a:t>
            </a:r>
            <a:r>
              <a:rPr lang="en-US" sz="2400" dirty="0"/>
              <a:t>the zero vector is orthogonal  to every </a:t>
            </a:r>
            <a:r>
              <a:rPr lang="en-US" sz="2400" dirty="0" smtClean="0"/>
              <a:t>vector – </a:t>
            </a:r>
            <a:r>
              <a:rPr lang="en-US" sz="2400" i="1" dirty="0" smtClean="0"/>
              <a:t>exercise !</a:t>
            </a:r>
            <a:r>
              <a:rPr lang="en-US" sz="2400" dirty="0" smtClean="0"/>
              <a:t>); </a:t>
            </a:r>
            <a:r>
              <a:rPr lang="en-US" sz="2400" dirty="0"/>
              <a:t>the notation for </a:t>
            </a:r>
            <a:r>
              <a:rPr lang="en-US" sz="2400" dirty="0" err="1"/>
              <a:t>orthogonality</a:t>
            </a:r>
            <a:r>
              <a:rPr lang="en-US" sz="2400" dirty="0"/>
              <a:t> is: </a:t>
            </a:r>
            <a:r>
              <a:rPr lang="en-US" sz="2400" b="1" dirty="0"/>
              <a:t>u </a:t>
            </a:r>
            <a:r>
              <a:rPr lang="en-US" sz="2400" dirty="0">
                <a:sym typeface="Symbol" pitchFamily="18" charset="2"/>
              </a:rPr>
              <a:t></a:t>
            </a:r>
            <a:r>
              <a:rPr lang="en-US" sz="2400" b="1" dirty="0"/>
              <a:t>v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/>
              <a:t>Definition</a:t>
            </a:r>
            <a:r>
              <a:rPr lang="en-US" sz="2400" dirty="0"/>
              <a:t>: A set of vectors {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b="1" dirty="0"/>
              <a:t>,u</a:t>
            </a:r>
            <a:r>
              <a:rPr lang="en-US" sz="2400" b="1" baseline="-25000" dirty="0"/>
              <a:t>2</a:t>
            </a:r>
            <a:r>
              <a:rPr lang="en-US" sz="2400" b="1" dirty="0"/>
              <a:t>,….,u</a:t>
            </a:r>
            <a:r>
              <a:rPr lang="en-US" sz="2400" b="1" baseline="-25000" dirty="0"/>
              <a:t>p</a:t>
            </a:r>
            <a:r>
              <a:rPr lang="en-US" sz="2400" dirty="0"/>
              <a:t>} is said to be an </a:t>
            </a:r>
            <a:r>
              <a:rPr lang="en-US" sz="2400" b="1" dirty="0"/>
              <a:t>orthogonal set</a:t>
            </a:r>
            <a:r>
              <a:rPr lang="en-US" sz="2400" dirty="0"/>
              <a:t> if any two distinct vectors in the set are orthogonal to each other, in other words if &lt;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i</a:t>
            </a:r>
            <a:r>
              <a:rPr lang="en-US" sz="2400" b="1" baseline="-25000" dirty="0"/>
              <a:t> 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b="1" dirty="0"/>
              <a:t> </a:t>
            </a:r>
            <a:r>
              <a:rPr lang="en-US" sz="2400" dirty="0"/>
              <a:t>&gt; </a:t>
            </a:r>
            <a:r>
              <a:rPr lang="en-US" sz="2400" b="1" dirty="0"/>
              <a:t>= </a:t>
            </a:r>
            <a:r>
              <a:rPr lang="en-US" sz="2400" dirty="0"/>
              <a:t>0 whenever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 j</a:t>
            </a:r>
            <a:r>
              <a:rPr lang="en-US" sz="2400" dirty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/>
              <a:t>Proposition </a:t>
            </a:r>
            <a:r>
              <a:rPr lang="en-US" sz="2400" b="1" dirty="0" smtClean="0"/>
              <a:t>46</a:t>
            </a:r>
            <a:r>
              <a:rPr lang="en-US" sz="2400" dirty="0" smtClean="0"/>
              <a:t>: </a:t>
            </a:r>
            <a:r>
              <a:rPr lang="en-US" sz="2400" dirty="0"/>
              <a:t>An orthogonal set of </a:t>
            </a:r>
            <a:r>
              <a:rPr lang="en-US" sz="2400" u="sng" dirty="0"/>
              <a:t>nonzero</a:t>
            </a:r>
            <a:r>
              <a:rPr lang="en-US" sz="2400" dirty="0"/>
              <a:t> vectors in V is linearly independent.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/>
              <a:t>Proof: </a:t>
            </a:r>
            <a:r>
              <a:rPr lang="en-US" sz="2400" dirty="0"/>
              <a:t>Suppose S = {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b="1" dirty="0"/>
              <a:t>,u</a:t>
            </a:r>
            <a:r>
              <a:rPr lang="en-US" sz="2400" b="1" baseline="-25000" dirty="0"/>
              <a:t>2</a:t>
            </a:r>
            <a:r>
              <a:rPr lang="en-US" sz="2400" b="1" dirty="0"/>
              <a:t>,….,u</a:t>
            </a:r>
            <a:r>
              <a:rPr lang="en-US" sz="2400" b="1" baseline="-25000" dirty="0"/>
              <a:t>p</a:t>
            </a:r>
            <a:r>
              <a:rPr lang="en-US" sz="2400" dirty="0"/>
              <a:t>} is an orthogonal set of nonzero vectors and suppose c</a:t>
            </a:r>
            <a:r>
              <a:rPr lang="en-US" sz="2400" baseline="-25000" dirty="0"/>
              <a:t>1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dirty="0"/>
              <a:t>+</a:t>
            </a:r>
            <a:r>
              <a:rPr lang="en-US" sz="2400" b="1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b="1" dirty="0"/>
              <a:t>u</a:t>
            </a:r>
            <a:r>
              <a:rPr lang="en-US" sz="2400" b="1" baseline="-25000" dirty="0"/>
              <a:t>2 </a:t>
            </a:r>
            <a:r>
              <a:rPr lang="en-US" sz="2400" dirty="0"/>
              <a:t>+ ….</a:t>
            </a:r>
            <a:r>
              <a:rPr lang="en-US" sz="2400" b="1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p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. Taking the inner product with 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/>
              <a:t>, we get: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/>
              <a:t>       </a:t>
            </a: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/>
              <a:t>&gt; +</a:t>
            </a:r>
            <a:r>
              <a:rPr lang="en-US" sz="2400" b="1" baseline="-25000" dirty="0"/>
              <a:t> </a:t>
            </a:r>
            <a:r>
              <a:rPr lang="en-US" sz="2400" b="1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2 </a:t>
            </a:r>
            <a:r>
              <a:rPr lang="en-US" sz="2400" dirty="0"/>
              <a:t>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2</a:t>
            </a:r>
            <a:r>
              <a:rPr lang="en-US" sz="2400" dirty="0"/>
              <a:t>&gt; + ….</a:t>
            </a:r>
            <a:r>
              <a:rPr lang="en-US" sz="2400" b="1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p </a:t>
            </a:r>
            <a:r>
              <a:rPr lang="en-US" sz="2400" dirty="0"/>
              <a:t>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p</a:t>
            </a:r>
            <a:r>
              <a:rPr lang="en-US" sz="2400" dirty="0"/>
              <a:t>&gt; = 0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Since 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i</a:t>
            </a:r>
            <a:r>
              <a:rPr lang="en-US" sz="2400" dirty="0"/>
              <a:t>&gt; </a:t>
            </a:r>
            <a:r>
              <a:rPr lang="en-US" sz="2400" b="1" dirty="0"/>
              <a:t>= </a:t>
            </a:r>
            <a:r>
              <a:rPr lang="en-US" sz="2400" dirty="0"/>
              <a:t>0 for </a:t>
            </a:r>
            <a:r>
              <a:rPr lang="en-US" sz="2400" dirty="0" err="1"/>
              <a:t>i</a:t>
            </a:r>
            <a:r>
              <a:rPr lang="en-US" sz="2400" dirty="0"/>
              <a:t> = 2,…p, this forces c</a:t>
            </a:r>
            <a:r>
              <a:rPr lang="en-US" sz="2400" baseline="-25000" dirty="0"/>
              <a:t>1 </a:t>
            </a:r>
            <a:r>
              <a:rPr lang="en-US" sz="2400" dirty="0"/>
              <a:t>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/>
              <a:t>&gt;  = 0, and since &lt;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/>
              <a:t>u</a:t>
            </a:r>
            <a:r>
              <a:rPr lang="en-US" sz="2400" b="1" baseline="-25000" dirty="0"/>
              <a:t>1</a:t>
            </a:r>
            <a:r>
              <a:rPr lang="en-US" sz="2400" dirty="0"/>
              <a:t>&gt;  &gt; 0,</a:t>
            </a:r>
            <a:r>
              <a:rPr lang="en-US" sz="2400" b="1" baseline="-25000" dirty="0"/>
              <a:t> </a:t>
            </a:r>
            <a:r>
              <a:rPr lang="en-US" sz="2400" dirty="0"/>
              <a:t> we get c</a:t>
            </a:r>
            <a:r>
              <a:rPr lang="en-US" sz="2400" baseline="-25000" dirty="0"/>
              <a:t>1</a:t>
            </a:r>
            <a:r>
              <a:rPr lang="en-US" sz="2400" dirty="0"/>
              <a:t> = 0.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Similarly, c</a:t>
            </a:r>
            <a:r>
              <a:rPr lang="en-US" sz="2400" baseline="-25000" dirty="0"/>
              <a:t>2</a:t>
            </a:r>
            <a:r>
              <a:rPr lang="en-US" sz="2400" b="1" dirty="0"/>
              <a:t> </a:t>
            </a:r>
            <a:r>
              <a:rPr lang="en-US" sz="2400" dirty="0"/>
              <a:t>= </a:t>
            </a:r>
            <a:r>
              <a:rPr lang="en-US" sz="2400" b="1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3 </a:t>
            </a:r>
            <a:r>
              <a:rPr lang="en-US" sz="2400" dirty="0"/>
              <a:t>= ….</a:t>
            </a:r>
            <a:r>
              <a:rPr lang="en-US" sz="2400" b="1" dirty="0"/>
              <a:t> = </a:t>
            </a:r>
            <a:r>
              <a:rPr lang="en-US" sz="2400" dirty="0"/>
              <a:t>c</a:t>
            </a:r>
            <a:r>
              <a:rPr lang="en-US" sz="2400" baseline="-25000" dirty="0"/>
              <a:t>p</a:t>
            </a:r>
            <a:r>
              <a:rPr lang="en-US" sz="2400" dirty="0"/>
              <a:t> = 0.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Hence the set S is linearly independent, as was to be proved.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Orthogonality - 2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 marL="609600" indent="-609600"/>
            <a:r>
              <a:rPr lang="en-US" b="1" dirty="0"/>
              <a:t>Definition</a:t>
            </a:r>
            <a:r>
              <a:rPr lang="en-US" dirty="0"/>
              <a:t>: If W is a subspace of V, then a vector</a:t>
            </a:r>
            <a:r>
              <a:rPr lang="en-US" b="1" dirty="0"/>
              <a:t> v</a:t>
            </a:r>
            <a:r>
              <a:rPr lang="en-US" dirty="0"/>
              <a:t> is said to be </a:t>
            </a:r>
            <a:r>
              <a:rPr lang="en-US" b="1" dirty="0"/>
              <a:t>orthogonal to W</a:t>
            </a:r>
            <a:r>
              <a:rPr lang="en-US" dirty="0"/>
              <a:t> if </a:t>
            </a:r>
            <a:r>
              <a:rPr lang="en-US" b="1" dirty="0"/>
              <a:t>v</a:t>
            </a:r>
            <a:r>
              <a:rPr lang="en-US" dirty="0"/>
              <a:t> is orthogonal to every vector in W. The set of all vectors orthogonal to W is called the </a:t>
            </a:r>
            <a:r>
              <a:rPr lang="en-US" b="1" dirty="0"/>
              <a:t>orthogonal complement</a:t>
            </a:r>
            <a:r>
              <a:rPr lang="en-US" dirty="0"/>
              <a:t> of W, written W</a:t>
            </a:r>
            <a:r>
              <a:rPr lang="en-US" baseline="30000" dirty="0">
                <a:sym typeface="Symbol" pitchFamily="18" charset="2"/>
              </a:rPr>
              <a:t></a:t>
            </a:r>
            <a:r>
              <a:rPr lang="en-US" dirty="0"/>
              <a:t>.</a:t>
            </a:r>
          </a:p>
          <a:p>
            <a:pPr marL="609600" indent="-609600"/>
            <a:r>
              <a:rPr lang="en-US" b="1" dirty="0"/>
              <a:t>Proposition </a:t>
            </a:r>
            <a:r>
              <a:rPr lang="en-US" b="1" dirty="0" smtClean="0"/>
              <a:t>47</a:t>
            </a:r>
            <a:r>
              <a:rPr lang="en-US" dirty="0" smtClean="0"/>
              <a:t>: </a:t>
            </a:r>
            <a:r>
              <a:rPr lang="en-US" dirty="0"/>
              <a:t>a) </a:t>
            </a:r>
            <a:r>
              <a:rPr lang="en-US" b="1" dirty="0"/>
              <a:t>v </a:t>
            </a:r>
            <a:r>
              <a:rPr lang="en-US" dirty="0"/>
              <a:t>belongs to W</a:t>
            </a:r>
            <a:r>
              <a:rPr lang="en-US" baseline="30000" dirty="0">
                <a:sym typeface="Symbol" pitchFamily="18" charset="2"/>
              </a:rPr>
              <a:t></a:t>
            </a:r>
            <a:r>
              <a:rPr lang="en-US" dirty="0"/>
              <a:t> if and only if </a:t>
            </a:r>
            <a:r>
              <a:rPr lang="en-US" b="1" dirty="0"/>
              <a:t>v</a:t>
            </a:r>
            <a:r>
              <a:rPr lang="en-US" dirty="0"/>
              <a:t> is orthogonal to every vector in a spanning set for W.</a:t>
            </a:r>
          </a:p>
          <a:p>
            <a:pPr marL="990600" lvl="1" indent="-533400">
              <a:buFontTx/>
              <a:buAutoNum type="alphaLcParenR" startAt="2"/>
            </a:pPr>
            <a:r>
              <a:rPr lang="en-US" sz="3200" dirty="0"/>
              <a:t>W</a:t>
            </a:r>
            <a:r>
              <a:rPr lang="en-US" sz="3200" baseline="30000" dirty="0">
                <a:sym typeface="Symbol" pitchFamily="18" charset="2"/>
              </a:rPr>
              <a:t></a:t>
            </a:r>
            <a:r>
              <a:rPr lang="en-US" sz="3200" dirty="0"/>
              <a:t> is a subspace of V</a:t>
            </a:r>
            <a:r>
              <a:rPr lang="en-US" sz="3200" baseline="30000" dirty="0"/>
              <a:t> </a:t>
            </a:r>
            <a:r>
              <a:rPr lang="en-US" sz="3200" dirty="0"/>
              <a:t>and W </a:t>
            </a:r>
            <a:r>
              <a:rPr lang="en-US" sz="3200" dirty="0">
                <a:sym typeface="Symbol" pitchFamily="18" charset="2"/>
              </a:rPr>
              <a:t> </a:t>
            </a:r>
            <a:r>
              <a:rPr lang="en-US" sz="3200" dirty="0"/>
              <a:t>W</a:t>
            </a:r>
            <a:r>
              <a:rPr lang="en-US" sz="3200" baseline="30000" dirty="0">
                <a:sym typeface="Symbol" pitchFamily="18" charset="2"/>
              </a:rPr>
              <a:t></a:t>
            </a:r>
            <a:r>
              <a:rPr lang="en-US" sz="3200" dirty="0"/>
              <a:t> = {</a:t>
            </a:r>
            <a:r>
              <a:rPr lang="en-US" sz="3200" b="1" dirty="0"/>
              <a:t>0</a:t>
            </a:r>
            <a:r>
              <a:rPr lang="en-US" sz="32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/>
              <a:t>Orthogonal </a:t>
            </a:r>
            <a:r>
              <a:rPr lang="en-US" sz="3600" b="1" dirty="0" smtClean="0"/>
              <a:t>Bases - 1</a:t>
            </a:r>
            <a:endParaRPr lang="en-US" sz="3600" b="1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/>
              <a:t>Definition: </a:t>
            </a:r>
            <a:r>
              <a:rPr lang="en-US" sz="2800" dirty="0"/>
              <a:t> </a:t>
            </a:r>
            <a:r>
              <a:rPr lang="en-US" sz="2800" b="1" dirty="0"/>
              <a:t> </a:t>
            </a:r>
            <a:r>
              <a:rPr lang="en-US" sz="2800" dirty="0"/>
              <a:t>An orthogonal basis for a subspace W is a basis which is also an orthogonal set.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/>
              <a:t>Proposition </a:t>
            </a:r>
            <a:r>
              <a:rPr lang="en-US" sz="2800" b="1" dirty="0" smtClean="0"/>
              <a:t>48</a:t>
            </a:r>
            <a:r>
              <a:rPr lang="en-US" sz="2800" dirty="0" smtClean="0"/>
              <a:t>: </a:t>
            </a:r>
            <a:r>
              <a:rPr lang="en-US" sz="2800" dirty="0"/>
              <a:t>Let {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,u</a:t>
            </a:r>
            <a:r>
              <a:rPr lang="en-US" sz="2800" b="1" baseline="-25000" dirty="0"/>
              <a:t>2</a:t>
            </a:r>
            <a:r>
              <a:rPr lang="en-US" sz="2800" b="1" dirty="0"/>
              <a:t>,….,u</a:t>
            </a:r>
            <a:r>
              <a:rPr lang="en-US" sz="2800" b="1" baseline="-25000" dirty="0"/>
              <a:t>p</a:t>
            </a:r>
            <a:r>
              <a:rPr lang="en-US" sz="2800" dirty="0"/>
              <a:t>} be an orthogonal basis for a subspace W. Then if </a:t>
            </a:r>
            <a:r>
              <a:rPr lang="en-US" sz="2800" b="1" dirty="0"/>
              <a:t>y</a:t>
            </a:r>
            <a:r>
              <a:rPr lang="en-US" sz="2800" dirty="0"/>
              <a:t> = c</a:t>
            </a:r>
            <a:r>
              <a:rPr lang="en-US" sz="2800" baseline="-25000" dirty="0"/>
              <a:t>1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 + </a:t>
            </a:r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b="1" dirty="0"/>
              <a:t>u</a:t>
            </a:r>
            <a:r>
              <a:rPr lang="en-US" sz="2800" b="1" baseline="-25000" dirty="0"/>
              <a:t>2 </a:t>
            </a:r>
            <a:r>
              <a:rPr lang="en-US" sz="2800" b="1" dirty="0"/>
              <a:t>+ …. </a:t>
            </a:r>
            <a:r>
              <a:rPr lang="en-US" sz="2800" dirty="0" err="1"/>
              <a:t>c</a:t>
            </a:r>
            <a:r>
              <a:rPr lang="en-US" sz="2800" baseline="-25000" dirty="0" err="1"/>
              <a:t>p</a:t>
            </a:r>
            <a:r>
              <a:rPr lang="en-US" sz="2800" b="1" dirty="0" err="1"/>
              <a:t>u</a:t>
            </a:r>
            <a:r>
              <a:rPr lang="en-US" sz="2800" b="1" baseline="-25000" dirty="0" err="1"/>
              <a:t>p</a:t>
            </a:r>
            <a:r>
              <a:rPr lang="en-US" sz="2800" dirty="0"/>
              <a:t> is any vector in W, we have: 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 = </a:t>
            </a:r>
            <a:r>
              <a:rPr lang="en-US" sz="2400" dirty="0"/>
              <a:t>&lt;</a:t>
            </a:r>
            <a:r>
              <a:rPr lang="en-US" sz="2400" b="1" dirty="0" err="1"/>
              <a:t>y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/>
              <a:t>&gt; </a:t>
            </a:r>
            <a:r>
              <a:rPr lang="en-US" sz="2800" dirty="0"/>
              <a:t>/ </a:t>
            </a:r>
            <a:r>
              <a:rPr lang="en-US" sz="2400" dirty="0"/>
              <a:t>&lt;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/>
              <a:t>&gt; </a:t>
            </a:r>
            <a:r>
              <a:rPr lang="en-US" sz="2800" dirty="0"/>
              <a:t>for j = 1,….,p.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 1: </a:t>
            </a:r>
            <a:r>
              <a:rPr lang="en-US" sz="2800" dirty="0" smtClean="0"/>
              <a:t>The above result shows that it is easy to find the coordinates relative to an </a:t>
            </a:r>
            <a:r>
              <a:rPr lang="en-US" sz="2800" i="1" dirty="0" smtClean="0"/>
              <a:t>orthogonal</a:t>
            </a:r>
            <a:r>
              <a:rPr lang="en-US" sz="2800" dirty="0" smtClean="0"/>
              <a:t> basis, i.e. it is only needed to take an inner product and divide by the inner product of the basis vector with itself. (</a:t>
            </a:r>
            <a:r>
              <a:rPr lang="en-US" sz="2800" i="1" dirty="0" smtClean="0"/>
              <a:t>Recall that the norm or length of a vector </a:t>
            </a:r>
            <a:r>
              <a:rPr lang="en-US" sz="2800" b="1" i="1" dirty="0" smtClean="0"/>
              <a:t>u</a:t>
            </a:r>
            <a:r>
              <a:rPr lang="en-US" sz="2800" i="1" dirty="0" smtClean="0"/>
              <a:t>, i.e. ||</a:t>
            </a:r>
            <a:r>
              <a:rPr lang="en-US" sz="2800" b="1" i="1" dirty="0" smtClean="0"/>
              <a:t>u</a:t>
            </a:r>
            <a:r>
              <a:rPr lang="en-US" sz="2800" i="1" dirty="0" smtClean="0"/>
              <a:t>|| = </a:t>
            </a:r>
            <a:r>
              <a:rPr lang="en-US" sz="2800" i="1" dirty="0" smtClean="0">
                <a:sym typeface="Symbol" pitchFamily="18" charset="2"/>
              </a:rPr>
              <a:t> </a:t>
            </a:r>
            <a:r>
              <a:rPr lang="en-US" sz="2800" b="1" i="1" dirty="0" err="1" smtClean="0"/>
              <a:t>u</a:t>
            </a:r>
            <a:r>
              <a:rPr lang="en-US" sz="2800" i="1" dirty="0" err="1" smtClean="0"/>
              <a:t>,</a:t>
            </a:r>
            <a:r>
              <a:rPr lang="en-US" sz="2800" b="1" i="1" dirty="0" err="1" smtClean="0"/>
              <a:t>u</a:t>
            </a:r>
            <a:r>
              <a:rPr lang="en-US" sz="2800" i="1" dirty="0" smtClean="0">
                <a:sym typeface="Symbol" pitchFamily="18" charset="2"/>
              </a:rPr>
              <a:t></a:t>
            </a:r>
            <a:r>
              <a:rPr lang="en-US" sz="2800" dirty="0" smtClean="0">
                <a:sym typeface="Symbol" pitchFamily="18" charset="2"/>
              </a:rPr>
              <a:t>.) </a:t>
            </a:r>
            <a:r>
              <a:rPr lang="en-US" sz="2800" dirty="0" smtClean="0"/>
              <a:t> If it is an </a:t>
            </a:r>
            <a:r>
              <a:rPr lang="en-US" sz="2800" i="1" dirty="0" err="1" smtClean="0"/>
              <a:t>orthonormal</a:t>
            </a:r>
            <a:r>
              <a:rPr lang="en-US" sz="2800" dirty="0" smtClean="0"/>
              <a:t> basis, then the length of each basis vector is 1, and even the step of division is avoided. 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 2</a:t>
            </a:r>
            <a:r>
              <a:rPr lang="en-US" sz="2800" dirty="0" smtClean="0"/>
              <a:t>: Proof of this proposition is in the notes. </a:t>
            </a:r>
            <a:endParaRPr lang="en-US" sz="2800" dirty="0"/>
          </a:p>
          <a:p>
            <a:pPr marL="609600" indent="-609600"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Orthogonal </a:t>
            </a:r>
            <a:r>
              <a:rPr lang="en-US" sz="3600" b="1" dirty="0" smtClean="0"/>
              <a:t>Decomposition</a:t>
            </a:r>
            <a:endParaRPr lang="en-US" sz="3600" b="1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Theorem 6 </a:t>
            </a:r>
            <a:r>
              <a:rPr lang="en-US" sz="2800" b="1" dirty="0"/>
              <a:t>(Orthogonal Decomposition Theorem): </a:t>
            </a:r>
            <a:r>
              <a:rPr lang="en-US" sz="2800" dirty="0"/>
              <a:t>Let W be any finite-dimensional subspace of V. Then each vector </a:t>
            </a:r>
            <a:r>
              <a:rPr lang="en-US" sz="2800" b="1" dirty="0"/>
              <a:t>y </a:t>
            </a:r>
            <a:r>
              <a:rPr lang="en-US" sz="2800" dirty="0"/>
              <a:t>in V can be written </a:t>
            </a:r>
            <a:r>
              <a:rPr lang="en-US" sz="2800" i="1" dirty="0"/>
              <a:t>uniquely</a:t>
            </a:r>
            <a:r>
              <a:rPr lang="en-US" sz="2800" dirty="0"/>
              <a:t> in the form </a:t>
            </a:r>
            <a:r>
              <a:rPr lang="en-US" sz="2800" b="1" dirty="0"/>
              <a:t>y</a:t>
            </a:r>
            <a:r>
              <a:rPr lang="en-US" sz="2800" dirty="0"/>
              <a:t> = </a:t>
            </a:r>
            <a:r>
              <a:rPr lang="en-US" sz="2800" b="1" dirty="0"/>
              <a:t>y^</a:t>
            </a:r>
            <a:r>
              <a:rPr lang="en-US" sz="2800" dirty="0"/>
              <a:t> + </a:t>
            </a:r>
            <a:r>
              <a:rPr lang="en-US" sz="2800" b="1" dirty="0"/>
              <a:t>z</a:t>
            </a:r>
            <a:r>
              <a:rPr lang="en-US" sz="2800" dirty="0"/>
              <a:t>, where </a:t>
            </a:r>
            <a:r>
              <a:rPr lang="en-US" sz="2800" b="1" dirty="0"/>
              <a:t>y^</a:t>
            </a:r>
            <a:r>
              <a:rPr lang="en-US" sz="2800" dirty="0"/>
              <a:t> is in W, and </a:t>
            </a:r>
            <a:r>
              <a:rPr lang="en-US" sz="2800" b="1" dirty="0"/>
              <a:t>z</a:t>
            </a:r>
            <a:r>
              <a:rPr lang="en-US" sz="2800" dirty="0"/>
              <a:t> is in </a:t>
            </a:r>
            <a:r>
              <a:rPr lang="en-US" dirty="0"/>
              <a:t>W</a:t>
            </a:r>
            <a:r>
              <a:rPr lang="en-US" baseline="30000" dirty="0">
                <a:sym typeface="Symbol" pitchFamily="18" charset="2"/>
              </a:rPr>
              <a:t></a:t>
            </a:r>
            <a:r>
              <a:rPr lang="en-US" sz="2800" dirty="0"/>
              <a:t>. In fact, if {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,u</a:t>
            </a:r>
            <a:r>
              <a:rPr lang="en-US" sz="2800" b="1" baseline="-25000" dirty="0"/>
              <a:t>2</a:t>
            </a:r>
            <a:r>
              <a:rPr lang="en-US" sz="2800" b="1" dirty="0"/>
              <a:t>,….,u</a:t>
            </a:r>
            <a:r>
              <a:rPr lang="en-US" sz="2800" b="1" baseline="-25000" dirty="0"/>
              <a:t>p</a:t>
            </a:r>
            <a:r>
              <a:rPr lang="en-US" sz="2800" dirty="0"/>
              <a:t>} is any orthogonal basis of W, then </a:t>
            </a:r>
            <a:r>
              <a:rPr lang="en-US" sz="2800" b="1" dirty="0"/>
              <a:t>y^</a:t>
            </a:r>
            <a:r>
              <a:rPr lang="en-US" sz="2800" dirty="0"/>
              <a:t> = c</a:t>
            </a:r>
            <a:r>
              <a:rPr lang="en-US" sz="2800" baseline="-25000" dirty="0"/>
              <a:t>1</a:t>
            </a:r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r>
              <a:rPr lang="en-US" sz="2800" b="1" dirty="0"/>
              <a:t> + </a:t>
            </a:r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b="1" dirty="0"/>
              <a:t>u</a:t>
            </a:r>
            <a:r>
              <a:rPr lang="en-US" sz="2800" b="1" baseline="-25000" dirty="0"/>
              <a:t>2 </a:t>
            </a:r>
            <a:r>
              <a:rPr lang="en-US" sz="2800" b="1" dirty="0"/>
              <a:t>+ …. </a:t>
            </a:r>
            <a:r>
              <a:rPr lang="en-US" sz="2800" dirty="0" err="1"/>
              <a:t>c</a:t>
            </a:r>
            <a:r>
              <a:rPr lang="en-US" sz="2800" baseline="-25000" dirty="0" err="1"/>
              <a:t>p</a:t>
            </a:r>
            <a:r>
              <a:rPr lang="en-US" sz="2800" b="1" dirty="0" err="1"/>
              <a:t>u</a:t>
            </a:r>
            <a:r>
              <a:rPr lang="en-US" sz="2800" b="1" baseline="-25000" dirty="0" err="1"/>
              <a:t>p</a:t>
            </a:r>
            <a:r>
              <a:rPr lang="en-US" sz="2800" dirty="0"/>
              <a:t> with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 = </a:t>
            </a:r>
            <a:r>
              <a:rPr lang="en-US" sz="2400" dirty="0"/>
              <a:t>&lt;</a:t>
            </a:r>
            <a:r>
              <a:rPr lang="en-US" sz="2400" b="1" dirty="0" err="1"/>
              <a:t>y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/>
              <a:t>&gt; </a:t>
            </a:r>
            <a:r>
              <a:rPr lang="en-US" sz="2800" dirty="0"/>
              <a:t>/ </a:t>
            </a:r>
            <a:r>
              <a:rPr lang="en-US" sz="2400" dirty="0"/>
              <a:t>&lt;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 err="1">
                <a:sym typeface="Symbol" pitchFamily="18" charset="2"/>
              </a:rPr>
              <a:t>,</a:t>
            </a:r>
            <a:r>
              <a:rPr lang="en-US" sz="2400" b="1" dirty="0" err="1"/>
              <a:t>u</a:t>
            </a:r>
            <a:r>
              <a:rPr lang="en-US" sz="2400" b="1" baseline="-25000" dirty="0" err="1"/>
              <a:t>j</a:t>
            </a:r>
            <a:r>
              <a:rPr lang="en-US" sz="2400" dirty="0"/>
              <a:t>&gt; </a:t>
            </a:r>
            <a:r>
              <a:rPr lang="en-US" sz="2800" dirty="0"/>
              <a:t>for j = 1,….,p, and </a:t>
            </a:r>
            <a:r>
              <a:rPr lang="en-US" sz="2800" b="1" dirty="0"/>
              <a:t>z = y </a:t>
            </a:r>
            <a:r>
              <a:rPr lang="en-US" sz="2800" dirty="0"/>
              <a:t> </a:t>
            </a:r>
            <a:r>
              <a:rPr lang="en-US" sz="2800" b="1" dirty="0">
                <a:sym typeface="Symbol" pitchFamily="18" charset="2"/>
              </a:rPr>
              <a:t> </a:t>
            </a:r>
            <a:r>
              <a:rPr lang="en-US" sz="2800" b="1" dirty="0"/>
              <a:t>y</a:t>
            </a:r>
            <a:r>
              <a:rPr lang="en-US" sz="2800" b="1" dirty="0" smtClean="0"/>
              <a:t>^</a:t>
            </a:r>
            <a:r>
              <a:rPr lang="en-US" sz="2800" dirty="0" smtClean="0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Theorem 6 (Alternative Statement): </a:t>
            </a:r>
            <a:r>
              <a:rPr lang="en-US" sz="2800" b="1" baseline="-25000" dirty="0" smtClean="0"/>
              <a:t> </a:t>
            </a:r>
            <a:r>
              <a:rPr lang="en-US" sz="2800" dirty="0" smtClean="0"/>
              <a:t>Given any finite-dimensional subspace W of V, then we can express V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= W + 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/>
              <a:t>, with W </a:t>
            </a:r>
            <a:r>
              <a:rPr lang="en-US" sz="2800" dirty="0" smtClean="0">
                <a:sym typeface="Symbol" pitchFamily="18" charset="2"/>
              </a:rPr>
              <a:t> </a:t>
            </a:r>
            <a:r>
              <a:rPr lang="en-US" sz="2800" dirty="0" smtClean="0"/>
              <a:t>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/>
              <a:t> = {</a:t>
            </a:r>
            <a:r>
              <a:rPr lang="en-US" sz="2800" b="1" dirty="0" smtClean="0"/>
              <a:t>0</a:t>
            </a:r>
            <a:r>
              <a:rPr lang="en-US" sz="2800" dirty="0" smtClean="0"/>
              <a:t>}, i.e. V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= W </a:t>
            </a:r>
            <a:r>
              <a:rPr lang="en-US" sz="2800" dirty="0" smtClean="0">
                <a:sym typeface="Symbol" pitchFamily="18" charset="2"/>
              </a:rPr>
              <a:t></a:t>
            </a:r>
            <a:r>
              <a:rPr lang="en-US" sz="2800" dirty="0" smtClean="0"/>
              <a:t> 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>
                <a:sym typeface="Symbol" pitchFamily="18" charset="2"/>
              </a:rPr>
              <a:t>.</a:t>
            </a:r>
            <a:endParaRPr lang="en-US" sz="2800" dirty="0" smtClean="0"/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 1</a:t>
            </a:r>
            <a:r>
              <a:rPr lang="en-US" sz="2800" dirty="0" smtClean="0"/>
              <a:t>: Hence, every vector can be </a:t>
            </a:r>
            <a:r>
              <a:rPr lang="en-US" sz="2800" i="1" dirty="0" smtClean="0"/>
              <a:t>uniquely</a:t>
            </a:r>
            <a:r>
              <a:rPr lang="en-US" sz="2800" dirty="0" smtClean="0"/>
              <a:t> expressed as the sum of a vector in W and a vector in W</a:t>
            </a:r>
            <a:r>
              <a:rPr lang="en-US" sz="2800" baseline="30000" dirty="0" smtClean="0">
                <a:sym typeface="Symbol" pitchFamily="18" charset="2"/>
              </a:rPr>
              <a:t></a:t>
            </a:r>
            <a:r>
              <a:rPr lang="en-US" sz="2800" dirty="0" smtClean="0"/>
              <a:t> , i.e. as the sum of two vectors </a:t>
            </a:r>
            <a:r>
              <a:rPr lang="en-US" sz="2800" i="1" dirty="0" smtClean="0"/>
              <a:t>which are orthogonal to each other</a:t>
            </a:r>
            <a:r>
              <a:rPr lang="en-US" sz="2800" dirty="0" smtClean="0"/>
              <a:t> !!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/>
              <a:t>Remark 2:</a:t>
            </a:r>
            <a:r>
              <a:rPr lang="en-US" sz="2800" dirty="0" smtClean="0"/>
              <a:t> see the notes for a proof of this result.</a:t>
            </a:r>
            <a:endParaRPr lang="en-US" sz="2800" dirty="0"/>
          </a:p>
          <a:p>
            <a:pPr marL="609600" indent="-609600">
              <a:lnSpc>
                <a:spcPct val="90000"/>
              </a:lnSpc>
            </a:pP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1918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Inner Products </vt:lpstr>
      <vt:lpstr>Standard Example of an Inner Product</vt:lpstr>
      <vt:lpstr>Another Example of  an  Inner Product Space</vt:lpstr>
      <vt:lpstr>Yet Another Example of an    Inner Product Space</vt:lpstr>
      <vt:lpstr>Length and Distance in  Inner Product Spaces</vt:lpstr>
      <vt:lpstr>Orthogonality</vt:lpstr>
      <vt:lpstr>Orthogonality - 2</vt:lpstr>
      <vt:lpstr>Orthogonal Bases - 1</vt:lpstr>
      <vt:lpstr>Orthogonal Decomposition</vt:lpstr>
      <vt:lpstr>Orthogonal Decomposition - 2</vt:lpstr>
      <vt:lpstr>Orthogonal Bases - 2</vt:lpstr>
      <vt:lpstr>Obtaining an Orthogonal Basis</vt:lpstr>
      <vt:lpstr>Some Other Results Related to Orthogonality</vt:lpstr>
      <vt:lpstr>Some Additional Results for  Inner Product Spaces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353</cp:revision>
  <dcterms:created xsi:type="dcterms:W3CDTF">2001-08-16T03:34:40Z</dcterms:created>
  <dcterms:modified xsi:type="dcterms:W3CDTF">2016-11-09T14:59:30Z</dcterms:modified>
</cp:coreProperties>
</file>