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375" r:id="rId2"/>
    <p:sldId id="392" r:id="rId3"/>
    <p:sldId id="393" r:id="rId4"/>
    <p:sldId id="394" r:id="rId5"/>
    <p:sldId id="395" r:id="rId6"/>
    <p:sldId id="396" r:id="rId7"/>
    <p:sldId id="400" r:id="rId8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2" d="100"/>
          <a:sy n="62" d="100"/>
        </p:scale>
        <p:origin x="-1440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14A32D-2C4A-4EDA-97F4-37A43416A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563E4-D20A-4AF3-A892-1782AC5734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FF8F2-4C85-4124-9C86-EF87C548DF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7914B-0F69-4360-ADC8-288F7C84BA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BAE50-4A4A-4ACA-8DF7-F04C1E5E6A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DF899-0845-4D3E-AF0A-146F4171CD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7ADB1-B7F7-49B0-893F-D5F0CB71DD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2AB39-3CF6-4C7C-A12F-DCA46055D0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C6769-A92D-464E-BF17-1938B9FC0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E2F99-FFCC-48FC-8BA7-0E61983F61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57F1F-932B-456A-A834-E23DE60F96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3E9B9-49DA-4559-906A-C013DCBD0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A8C1D8-23ED-49F0-B346-B23F8D0EB6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66800"/>
          </a:xfrm>
        </p:spPr>
        <p:txBody>
          <a:bodyPr/>
          <a:lstStyle/>
          <a:p>
            <a:r>
              <a:rPr lang="en-US" sz="3200" b="1"/>
              <a:t> </a:t>
            </a:r>
            <a:r>
              <a:rPr lang="en-US" sz="3600" b="1"/>
              <a:t>Diagonalization of Symmetric Matrices - 1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029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/>
              <a:t>Definition: </a:t>
            </a:r>
            <a:r>
              <a:rPr lang="en-US" sz="2800" dirty="0"/>
              <a:t>A matrix A is said to be </a:t>
            </a:r>
            <a:r>
              <a:rPr lang="en-US" sz="2800" b="1" dirty="0"/>
              <a:t>symmetric</a:t>
            </a:r>
            <a:r>
              <a:rPr lang="en-US" sz="2800" dirty="0"/>
              <a:t> if A = A</a:t>
            </a:r>
            <a:r>
              <a:rPr lang="en-US" sz="2800" baseline="30000" dirty="0"/>
              <a:t>T</a:t>
            </a:r>
            <a:r>
              <a:rPr lang="en-US" sz="2800" dirty="0"/>
              <a:t>. </a:t>
            </a:r>
            <a:r>
              <a:rPr lang="en-US" sz="2800" dirty="0">
                <a:sym typeface="Symbol" pitchFamily="18" charset="2"/>
              </a:rPr>
              <a:t>A symmetric matrix is necessarily square. For the time being, we will restrict our interest to matrices and vectors with real entries only.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>
                <a:sym typeface="Symbol" pitchFamily="18" charset="2"/>
              </a:rPr>
              <a:t>Proposition </a:t>
            </a:r>
            <a:r>
              <a:rPr lang="en-US" sz="2800" b="1" dirty="0" smtClean="0">
                <a:sym typeface="Symbol" pitchFamily="18" charset="2"/>
              </a:rPr>
              <a:t>53:</a:t>
            </a: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If A is symmetric, then any two eigenvectors from </a:t>
            </a:r>
            <a:r>
              <a:rPr lang="en-US" sz="2800" i="1" dirty="0">
                <a:sym typeface="Symbol" pitchFamily="18" charset="2"/>
              </a:rPr>
              <a:t>different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eigenspaces</a:t>
            </a:r>
            <a:r>
              <a:rPr lang="en-US" sz="2800" dirty="0">
                <a:sym typeface="Symbol" pitchFamily="18" charset="2"/>
              </a:rPr>
              <a:t> (i.e. eigenvectors corresponding to different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) are </a:t>
            </a:r>
            <a:r>
              <a:rPr lang="en-US" sz="2800" b="1" dirty="0">
                <a:sym typeface="Symbol" pitchFamily="18" charset="2"/>
              </a:rPr>
              <a:t>orthogonal</a:t>
            </a:r>
            <a:r>
              <a:rPr lang="en-US" sz="2800" dirty="0">
                <a:sym typeface="Symbol" pitchFamily="18" charset="2"/>
              </a:rPr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>
                <a:sym typeface="Symbol" pitchFamily="18" charset="2"/>
              </a:rPr>
              <a:t>Note</a:t>
            </a:r>
            <a:r>
              <a:rPr lang="en-US" sz="2800" dirty="0">
                <a:sym typeface="Symbol" pitchFamily="18" charset="2"/>
              </a:rPr>
              <a:t>: Recall an earlier theorem for square matrices: Eigenvectors from different </a:t>
            </a:r>
            <a:r>
              <a:rPr lang="en-US" sz="2800" dirty="0" err="1">
                <a:sym typeface="Symbol" pitchFamily="18" charset="2"/>
              </a:rPr>
              <a:t>eigenspaces</a:t>
            </a:r>
            <a:r>
              <a:rPr lang="en-US" sz="2800" dirty="0">
                <a:sym typeface="Symbol" pitchFamily="18" charset="2"/>
              </a:rPr>
              <a:t> (i.e. corresponding to different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) are linearly independent. For symmetric matrices</a:t>
            </a:r>
            <a:r>
              <a:rPr lang="en-US" sz="2800" dirty="0" smtClean="0">
                <a:sym typeface="Symbol" pitchFamily="18" charset="2"/>
              </a:rPr>
              <a:t>, we </a:t>
            </a:r>
            <a:r>
              <a:rPr lang="en-US" sz="2800" dirty="0">
                <a:sym typeface="Symbol" pitchFamily="18" charset="2"/>
              </a:rPr>
              <a:t>get the stronger result above.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en-US" sz="3200" b="1"/>
              <a:t> </a:t>
            </a:r>
            <a:r>
              <a:rPr lang="en-US" sz="3600" b="1"/>
              <a:t>Diagonalization of Symmetric Matrices - 2</a:t>
            </a:r>
          </a:p>
        </p:txBody>
      </p:sp>
      <p:sp>
        <p:nvSpPr>
          <p:cNvPr id="1884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/>
            <a:r>
              <a:rPr lang="en-US" sz="2800" b="1" dirty="0"/>
              <a:t>Proof of Proposition </a:t>
            </a:r>
            <a:r>
              <a:rPr lang="en-US" sz="2800" b="1" dirty="0" smtClean="0"/>
              <a:t>53: </a:t>
            </a:r>
            <a:r>
              <a:rPr lang="en-US" sz="2800" dirty="0"/>
              <a:t>Let 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/>
              <a:t> be eigenvectors corresponding to different </a:t>
            </a:r>
            <a:r>
              <a:rPr lang="en-US" sz="2800" dirty="0" err="1"/>
              <a:t>eigenvalues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and 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. Then:  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dirty="0">
                <a:cs typeface="Times New Roman" pitchFamily="18" charset="0"/>
              </a:rPr>
              <a:t>·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) = (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dirty="0">
                <a:cs typeface="Times New Roman" pitchFamily="18" charset="0"/>
              </a:rPr>
              <a:t>·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= (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baseline="30000" dirty="0">
                <a:sym typeface="Symbol" pitchFamily="18" charset="2"/>
              </a:rPr>
              <a:t>T </a:t>
            </a:r>
            <a:r>
              <a:rPr lang="en-US" sz="2800" b="1" dirty="0"/>
              <a:t>u</a:t>
            </a:r>
            <a:r>
              <a:rPr lang="en-US" sz="2800" b="1" baseline="-25000" dirty="0"/>
              <a:t>2             </a:t>
            </a:r>
            <a:r>
              <a:rPr lang="en-US" sz="2800" dirty="0"/>
              <a:t>(definition of dot product)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= (A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baseline="30000" dirty="0">
                <a:sym typeface="Symbol" pitchFamily="18" charset="2"/>
              </a:rPr>
              <a:t>T 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          (since 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 is an eigenvector)  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= 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dirty="0">
                <a:sym typeface="Symbol" pitchFamily="18" charset="2"/>
              </a:rPr>
              <a:t>A</a:t>
            </a:r>
            <a:r>
              <a:rPr lang="en-US" sz="2800" baseline="30000" dirty="0">
                <a:sym typeface="Symbol" pitchFamily="18" charset="2"/>
              </a:rPr>
              <a:t>T 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= 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dirty="0">
                <a:sym typeface="Symbol" pitchFamily="18" charset="2"/>
              </a:rPr>
              <a:t>A</a:t>
            </a:r>
            <a:r>
              <a:rPr lang="en-US" sz="2800" b="1" dirty="0"/>
              <a:t>u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            (since A is symmetric)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= 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dirty="0">
                <a:sym typeface="Symbol" pitchFamily="18" charset="2"/>
              </a:rPr>
              <a:t>(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)         (since 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 is an eigenvector)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= (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dirty="0">
                <a:cs typeface="Times New Roman" pitchFamily="18" charset="0"/>
              </a:rPr>
              <a:t>·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)         </a:t>
            </a:r>
            <a:r>
              <a:rPr lang="en-US" sz="2800" dirty="0"/>
              <a:t>(definition of dot product)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= </a:t>
            </a:r>
            <a:r>
              <a:rPr lang="en-US" sz="2800" baseline="-25000" dirty="0">
                <a:sym typeface="Symbol" pitchFamily="18" charset="2"/>
              </a:rPr>
              <a:t>2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dirty="0">
                <a:cs typeface="Times New Roman" pitchFamily="18" charset="0"/>
              </a:rPr>
              <a:t>·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) </a:t>
            </a:r>
            <a:endParaRPr lang="en-US" sz="2800" b="1" dirty="0"/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Since 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 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we must have 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dirty="0">
                <a:cs typeface="Times New Roman" pitchFamily="18" charset="0"/>
              </a:rPr>
              <a:t>·</a:t>
            </a:r>
            <a:r>
              <a:rPr lang="en-US" sz="2800" b="1" dirty="0"/>
              <a:t>u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= 0, as desired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sz="3200" b="1"/>
              <a:t> Orthogonal Matrices</a:t>
            </a:r>
            <a:endParaRPr lang="en-US" sz="3600" b="1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/>
              <a:t>Definition: </a:t>
            </a:r>
            <a:r>
              <a:rPr lang="en-US" sz="2800" dirty="0"/>
              <a:t>A square matrix P is said to be </a:t>
            </a:r>
            <a:r>
              <a:rPr lang="en-US" sz="2800" b="1" dirty="0"/>
              <a:t>orthogonal </a:t>
            </a:r>
            <a:r>
              <a:rPr lang="en-US" sz="2800" dirty="0"/>
              <a:t>if its columns are </a:t>
            </a:r>
            <a:r>
              <a:rPr lang="en-US" sz="2800" u="sng" dirty="0" err="1"/>
              <a:t>orthonormal</a:t>
            </a:r>
            <a:r>
              <a:rPr lang="en-US" sz="2800" dirty="0"/>
              <a:t> (</a:t>
            </a:r>
            <a:r>
              <a:rPr lang="en-US" sz="2800" i="1" dirty="0"/>
              <a:t>please note this slight inconsistency in terminology</a:t>
            </a:r>
            <a:r>
              <a:rPr lang="en-US" sz="2800" dirty="0"/>
              <a:t>).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/>
              <a:t>Proposition </a:t>
            </a:r>
            <a:r>
              <a:rPr lang="en-US" sz="2800" b="1" dirty="0" smtClean="0"/>
              <a:t>54:</a:t>
            </a:r>
            <a:r>
              <a:rPr lang="en-US" sz="2800" dirty="0" smtClean="0"/>
              <a:t> </a:t>
            </a:r>
            <a:r>
              <a:rPr lang="en-US" sz="2800" dirty="0"/>
              <a:t>An orthogonal matrix is necessarily invertible and P</a:t>
            </a:r>
            <a:r>
              <a:rPr lang="en-US" sz="2800" baseline="30000" dirty="0">
                <a:sym typeface="Symbol" pitchFamily="18" charset="2"/>
              </a:rPr>
              <a:t></a:t>
            </a:r>
            <a:r>
              <a:rPr lang="en-US" sz="2800" baseline="30000" dirty="0"/>
              <a:t>1</a:t>
            </a:r>
            <a:r>
              <a:rPr lang="en-US" sz="2800" dirty="0"/>
              <a:t> = P</a:t>
            </a:r>
            <a:r>
              <a:rPr lang="en-US" sz="2800" baseline="30000" dirty="0"/>
              <a:t>T</a:t>
            </a:r>
            <a:r>
              <a:rPr lang="en-US" sz="2800" dirty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/>
              <a:t>Proof: </a:t>
            </a:r>
            <a:r>
              <a:rPr lang="en-US" sz="2800" dirty="0"/>
              <a:t>Suppose P = [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 v</a:t>
            </a:r>
            <a:r>
              <a:rPr lang="en-US" sz="2800" b="1" baseline="-25000" dirty="0"/>
              <a:t>2</a:t>
            </a:r>
            <a:r>
              <a:rPr lang="en-US" sz="2800" dirty="0"/>
              <a:t> …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dirty="0"/>
              <a:t>] with the </a:t>
            </a:r>
            <a:r>
              <a:rPr lang="en-US" sz="2800" b="1" dirty="0"/>
              <a:t>v</a:t>
            </a:r>
            <a:r>
              <a:rPr lang="en-US" sz="2800" b="1" baseline="-25000" dirty="0"/>
              <a:t>i</a:t>
            </a:r>
            <a:r>
              <a:rPr lang="en-US" sz="2800" dirty="0"/>
              <a:t> being </a:t>
            </a:r>
            <a:r>
              <a:rPr lang="en-US" sz="2800" dirty="0" err="1"/>
              <a:t>orthonormal</a:t>
            </a:r>
            <a:r>
              <a:rPr lang="en-US" sz="2800" dirty="0"/>
              <a:t> column vectors.</a:t>
            </a:r>
            <a:r>
              <a:rPr lang="en-US" sz="2800" b="1" dirty="0"/>
              <a:t> </a:t>
            </a:r>
            <a:r>
              <a:rPr lang="en-US" sz="2800" dirty="0"/>
              <a:t>Then: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       P</a:t>
            </a:r>
            <a:r>
              <a:rPr lang="en-US" sz="2800" baseline="30000" dirty="0"/>
              <a:t>T</a:t>
            </a:r>
            <a:r>
              <a:rPr lang="en-US" sz="2800" dirty="0"/>
              <a:t>P =  </a:t>
            </a:r>
            <a:r>
              <a:rPr lang="en-US" sz="2800" dirty="0">
                <a:sym typeface="Symbol" pitchFamily="18" charset="2"/>
              </a:rPr>
              <a:t> 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dirty="0">
                <a:sym typeface="Symbol" pitchFamily="18" charset="2"/>
              </a:rPr>
              <a:t> </a:t>
            </a:r>
            <a:r>
              <a:rPr lang="en-US" sz="2800" dirty="0"/>
              <a:t>[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 v</a:t>
            </a:r>
            <a:r>
              <a:rPr lang="en-US" sz="2800" b="1" baseline="-25000" dirty="0"/>
              <a:t>2</a:t>
            </a:r>
            <a:r>
              <a:rPr lang="en-US" sz="2800" dirty="0"/>
              <a:t> …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dirty="0"/>
              <a:t>]  = </a:t>
            </a:r>
            <a:r>
              <a:rPr lang="en-US" sz="2800" dirty="0">
                <a:sym typeface="Symbol" pitchFamily="18" charset="2"/>
              </a:rPr>
              <a:t>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b="1" dirty="0"/>
              <a:t>v</a:t>
            </a:r>
            <a:r>
              <a:rPr lang="en-US" sz="2800" b="1" baseline="-25000" dirty="0"/>
              <a:t>1  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 …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b="1" dirty="0"/>
              <a:t>v</a:t>
            </a:r>
            <a:r>
              <a:rPr lang="en-US" sz="2800" b="1" baseline="-25000" dirty="0"/>
              <a:t>n</a:t>
            </a:r>
            <a:r>
              <a:rPr lang="en-US" sz="2800" dirty="0">
                <a:sym typeface="Symbol" pitchFamily="18" charset="2"/>
              </a:rPr>
              <a:t> 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                  |  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dirty="0"/>
              <a:t>  |                          | 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b="1" dirty="0"/>
              <a:t>v</a:t>
            </a:r>
            <a:r>
              <a:rPr lang="en-US" sz="2800" b="1" baseline="-25000" dirty="0"/>
              <a:t>1  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 …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b="1" dirty="0"/>
              <a:t>v</a:t>
            </a:r>
            <a:r>
              <a:rPr lang="en-US" sz="2800" b="1" baseline="-25000" dirty="0"/>
              <a:t>n</a:t>
            </a:r>
            <a:r>
              <a:rPr lang="en-US" sz="2800" dirty="0">
                <a:sym typeface="Symbol" pitchFamily="18" charset="2"/>
              </a:rPr>
              <a:t> |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|   :     |                          |   :         :      …    :     |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 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baseline="30000" dirty="0" err="1">
                <a:sym typeface="Symbol" pitchFamily="18" charset="2"/>
              </a:rPr>
              <a:t>T</a:t>
            </a:r>
            <a:r>
              <a:rPr lang="en-US" sz="2800" dirty="0">
                <a:sym typeface="Symbol" pitchFamily="18" charset="2"/>
              </a:rPr>
              <a:t>                            </a:t>
            </a:r>
            <a:r>
              <a:rPr lang="en-US" sz="2800" b="1" dirty="0"/>
              <a:t>v</a:t>
            </a:r>
            <a:r>
              <a:rPr lang="en-US" sz="2800" b="1" baseline="-25000" dirty="0"/>
              <a:t>n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 v</a:t>
            </a:r>
            <a:r>
              <a:rPr lang="en-US" sz="2800" b="1" baseline="-25000" dirty="0"/>
              <a:t>n</a:t>
            </a:r>
            <a:r>
              <a:rPr lang="en-US" sz="2800" baseline="30000" dirty="0">
                <a:sym typeface="Symbol" pitchFamily="18" charset="2"/>
              </a:rPr>
              <a:t>T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 …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baseline="30000" dirty="0" err="1">
                <a:sym typeface="Symbol" pitchFamily="18" charset="2"/>
              </a:rPr>
              <a:t>T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baseline="30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</a:t>
            </a:r>
          </a:p>
          <a:p>
            <a:pPr marL="609600" indent="-609600">
              <a:lnSpc>
                <a:spcPct val="95000"/>
              </a:lnSpc>
              <a:buFontTx/>
              <a:buNone/>
            </a:pPr>
            <a:r>
              <a:rPr lang="en-US" sz="2800" dirty="0"/>
              <a:t>      </a:t>
            </a:r>
          </a:p>
          <a:p>
            <a:pPr marL="609600" indent="-609600">
              <a:lnSpc>
                <a:spcPct val="95000"/>
              </a:lnSpc>
              <a:buFontTx/>
              <a:buNone/>
            </a:pPr>
            <a:r>
              <a:rPr lang="en-US" sz="2800" dirty="0"/>
              <a:t>       Since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i</a:t>
            </a:r>
            <a:r>
              <a:rPr lang="en-US" sz="2800" baseline="30000" dirty="0" err="1">
                <a:sym typeface="Symbol" pitchFamily="18" charset="2"/>
              </a:rPr>
              <a:t>T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j</a:t>
            </a:r>
            <a:r>
              <a:rPr lang="en-US" sz="2800" dirty="0"/>
              <a:t> =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i</a:t>
            </a:r>
            <a:r>
              <a:rPr lang="en-US" sz="2800" dirty="0" err="1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j</a:t>
            </a:r>
            <a:r>
              <a:rPr lang="en-US" sz="2800" dirty="0"/>
              <a:t> = </a:t>
            </a:r>
            <a:r>
              <a:rPr lang="en-US" sz="2800" dirty="0">
                <a:sym typeface="Symbol" pitchFamily="18" charset="2"/>
              </a:rPr>
              <a:t>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baseline="-25000" dirty="0" err="1"/>
              <a:t>j</a:t>
            </a:r>
            <a:r>
              <a:rPr lang="en-US" sz="2800" dirty="0"/>
              <a:t> (</a:t>
            </a:r>
            <a:r>
              <a:rPr lang="en-US" sz="2800" dirty="0" err="1"/>
              <a:t>Kronecker</a:t>
            </a:r>
            <a:r>
              <a:rPr lang="en-US" sz="2800" dirty="0"/>
              <a:t> delta), we get that P</a:t>
            </a:r>
            <a:r>
              <a:rPr lang="en-US" sz="2800" baseline="30000" dirty="0"/>
              <a:t>T</a:t>
            </a:r>
            <a:r>
              <a:rPr lang="en-US" sz="2800" dirty="0"/>
              <a:t>P is the identity matrix – hence the result. 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sz="3200" b="1"/>
              <a:t> </a:t>
            </a:r>
            <a:r>
              <a:rPr lang="en-US" sz="3600" b="1"/>
              <a:t>Diagonalization of Symmetric Matrices - 3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Definition: </a:t>
            </a:r>
            <a:r>
              <a:rPr lang="en-US" sz="2800" dirty="0"/>
              <a:t>A square matrix A is said to be </a:t>
            </a:r>
            <a:r>
              <a:rPr lang="en-US" sz="2800" b="1" dirty="0"/>
              <a:t>orthogonally diagonalizable </a:t>
            </a:r>
            <a:r>
              <a:rPr lang="en-US" sz="2800" dirty="0"/>
              <a:t>if there is an orthogonal matrix P and a diagonal matrix D such that A = PDP</a:t>
            </a:r>
            <a:r>
              <a:rPr lang="en-US" sz="2800" baseline="30000" dirty="0">
                <a:sym typeface="Symbol" pitchFamily="18" charset="2"/>
              </a:rPr>
              <a:t></a:t>
            </a:r>
            <a:r>
              <a:rPr lang="en-US" sz="2800" baseline="30000" dirty="0"/>
              <a:t>1</a:t>
            </a:r>
            <a:r>
              <a:rPr lang="en-US" sz="2800" dirty="0"/>
              <a:t> = PDP</a:t>
            </a:r>
            <a:r>
              <a:rPr lang="en-US" sz="2800" baseline="30000" dirty="0"/>
              <a:t>T</a:t>
            </a:r>
            <a:r>
              <a:rPr lang="en-US" sz="2800" dirty="0">
                <a:sym typeface="Symbol" pitchFamily="18" charset="2"/>
              </a:rPr>
              <a:t>.  </a:t>
            </a:r>
          </a:p>
          <a:p>
            <a:pPr marL="609600" indent="-609600"/>
            <a:r>
              <a:rPr lang="en-US" sz="2800" b="1" dirty="0">
                <a:sym typeface="Symbol" pitchFamily="18" charset="2"/>
              </a:rPr>
              <a:t>Note</a:t>
            </a:r>
            <a:r>
              <a:rPr lang="en-US" sz="2800" dirty="0">
                <a:sym typeface="Symbol" pitchFamily="18" charset="2"/>
              </a:rPr>
              <a:t>: For an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matrix to be orthogonally diagonalizable, it should have n linearly independent and </a:t>
            </a:r>
            <a:r>
              <a:rPr lang="en-US" sz="2800" dirty="0" err="1">
                <a:sym typeface="Symbol" pitchFamily="18" charset="2"/>
              </a:rPr>
              <a:t>orthonormal</a:t>
            </a:r>
            <a:r>
              <a:rPr lang="en-US" sz="2800" dirty="0">
                <a:sym typeface="Symbol" pitchFamily="18" charset="2"/>
              </a:rPr>
              <a:t> eigenvectors. We see that this happens only in the following case:  </a:t>
            </a:r>
          </a:p>
          <a:p>
            <a:pPr marL="609600" indent="-609600"/>
            <a:r>
              <a:rPr lang="en-US" sz="2800" b="1" dirty="0">
                <a:sym typeface="Symbol" pitchFamily="18" charset="2"/>
              </a:rPr>
              <a:t>Proposition </a:t>
            </a:r>
            <a:r>
              <a:rPr lang="en-US" sz="2800" b="1" dirty="0" smtClean="0">
                <a:sym typeface="Symbol" pitchFamily="18" charset="2"/>
              </a:rPr>
              <a:t>55: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If an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matrix A is orthogonally diagonalizable, then A is symmetric.</a:t>
            </a:r>
            <a:r>
              <a:rPr lang="en-US" sz="2400" dirty="0">
                <a:sym typeface="Symbol" pitchFamily="18" charset="2"/>
              </a:rPr>
              <a:t>  </a:t>
            </a:r>
          </a:p>
          <a:p>
            <a:pPr marL="609600" indent="-609600"/>
            <a:r>
              <a:rPr lang="en-US" sz="2400" b="1" dirty="0">
                <a:sym typeface="Symbol" pitchFamily="18" charset="2"/>
              </a:rPr>
              <a:t>Proof:</a:t>
            </a:r>
            <a:r>
              <a:rPr lang="en-US" sz="2400" dirty="0">
                <a:sym typeface="Symbol" pitchFamily="18" charset="2"/>
              </a:rPr>
              <a:t> Suppose </a:t>
            </a:r>
            <a:r>
              <a:rPr lang="en-US" sz="2400" dirty="0"/>
              <a:t>A = PDP</a:t>
            </a:r>
            <a:r>
              <a:rPr lang="en-US" sz="2400" baseline="30000" dirty="0">
                <a:sym typeface="Symbol" pitchFamily="18" charset="2"/>
              </a:rPr>
              <a:t></a:t>
            </a:r>
            <a:r>
              <a:rPr lang="en-US" sz="2400" baseline="30000" dirty="0"/>
              <a:t>1</a:t>
            </a:r>
            <a:r>
              <a:rPr lang="en-US" sz="2400" dirty="0"/>
              <a:t> = PDP</a:t>
            </a:r>
            <a:r>
              <a:rPr lang="en-US" sz="2400" baseline="30000" dirty="0"/>
              <a:t>T</a:t>
            </a:r>
            <a:r>
              <a:rPr lang="en-US" sz="2400" dirty="0">
                <a:sym typeface="Symbol" pitchFamily="18" charset="2"/>
              </a:rPr>
              <a:t> is orthogonally diagonalizable. Then A</a:t>
            </a:r>
            <a:r>
              <a:rPr lang="en-US" sz="2400" baseline="30000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 = (</a:t>
            </a:r>
            <a:r>
              <a:rPr lang="en-US" sz="2400" dirty="0"/>
              <a:t>PDP</a:t>
            </a:r>
            <a:r>
              <a:rPr lang="en-US" sz="2400" baseline="30000" dirty="0">
                <a:sym typeface="Symbol" pitchFamily="18" charset="2"/>
              </a:rPr>
              <a:t></a:t>
            </a:r>
            <a:r>
              <a:rPr lang="en-US" sz="2400" baseline="30000" dirty="0"/>
              <a:t>1</a:t>
            </a:r>
            <a:r>
              <a:rPr lang="en-US" sz="2400" dirty="0"/>
              <a:t>)</a:t>
            </a:r>
            <a:r>
              <a:rPr lang="en-US" sz="2400" baseline="30000" dirty="0"/>
              <a:t>T </a:t>
            </a:r>
            <a:r>
              <a:rPr lang="en-US" sz="2400" dirty="0">
                <a:sym typeface="Symbol" pitchFamily="18" charset="2"/>
              </a:rPr>
              <a:t>= (</a:t>
            </a:r>
            <a:r>
              <a:rPr lang="en-US" sz="2400" dirty="0"/>
              <a:t>PDP</a:t>
            </a:r>
            <a:r>
              <a:rPr lang="en-US" sz="2400" baseline="30000" dirty="0">
                <a:sym typeface="Symbol" pitchFamily="18" charset="2"/>
              </a:rPr>
              <a:t>T</a:t>
            </a:r>
            <a:r>
              <a:rPr lang="en-US" sz="2400" dirty="0"/>
              <a:t>)</a:t>
            </a:r>
            <a:r>
              <a:rPr lang="en-US" sz="2400" baseline="30000" dirty="0"/>
              <a:t>T </a:t>
            </a:r>
            <a:r>
              <a:rPr lang="en-US" sz="2400" dirty="0">
                <a:sym typeface="Symbol" pitchFamily="18" charset="2"/>
              </a:rPr>
              <a:t>= (</a:t>
            </a:r>
            <a:r>
              <a:rPr lang="en-US" sz="2400" dirty="0"/>
              <a:t>P</a:t>
            </a:r>
            <a:r>
              <a:rPr lang="en-US" sz="2400" baseline="30000" dirty="0"/>
              <a:t>T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D</a:t>
            </a:r>
            <a:r>
              <a:rPr lang="en-US" sz="2400" baseline="30000" dirty="0">
                <a:sym typeface="Symbol" pitchFamily="18" charset="2"/>
              </a:rPr>
              <a:t>T</a:t>
            </a:r>
            <a:r>
              <a:rPr lang="en-US" sz="2400" dirty="0"/>
              <a:t>P</a:t>
            </a:r>
            <a:r>
              <a:rPr lang="en-US" sz="2400" baseline="30000" dirty="0"/>
              <a:t>T </a:t>
            </a:r>
            <a:r>
              <a:rPr lang="en-US" sz="2400" dirty="0"/>
              <a:t>=</a:t>
            </a:r>
            <a:r>
              <a:rPr lang="en-US" sz="2400" baseline="30000" dirty="0"/>
              <a:t>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/>
              <a:t>PDP</a:t>
            </a:r>
            <a:r>
              <a:rPr lang="en-US" sz="2400" baseline="30000" dirty="0">
                <a:sym typeface="Symbol" pitchFamily="18" charset="2"/>
              </a:rPr>
              <a:t>T</a:t>
            </a:r>
            <a:r>
              <a:rPr lang="en-US" sz="2400" dirty="0"/>
              <a:t>), since D is a diagonal matrix.</a:t>
            </a:r>
          </a:p>
          <a:p>
            <a:pPr marL="609600" indent="-609600">
              <a:buFontTx/>
              <a:buNone/>
            </a:pPr>
            <a:r>
              <a:rPr lang="en-US" sz="2400" dirty="0"/>
              <a:t>        But PDP</a:t>
            </a:r>
            <a:r>
              <a:rPr lang="en-US" sz="2400" baseline="30000" dirty="0"/>
              <a:t>T </a:t>
            </a:r>
            <a:r>
              <a:rPr lang="en-US" sz="2400" dirty="0"/>
              <a:t>= A, so A</a:t>
            </a:r>
            <a:r>
              <a:rPr lang="en-US" sz="2400" baseline="30000" dirty="0"/>
              <a:t>T</a:t>
            </a:r>
            <a:r>
              <a:rPr lang="en-US" sz="2400" dirty="0"/>
              <a:t> = A, and so A is symmetric.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r>
              <a:rPr lang="en-US" sz="3200" b="1"/>
              <a:t> </a:t>
            </a:r>
            <a:r>
              <a:rPr lang="en-US" sz="3600" b="1"/>
              <a:t>Diagonalization of Symmetric Matrices - 4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800" b="1" dirty="0"/>
              <a:t>Definition: </a:t>
            </a:r>
            <a:r>
              <a:rPr lang="en-US" sz="2800" dirty="0"/>
              <a:t>The set of </a:t>
            </a:r>
            <a:r>
              <a:rPr lang="en-US" sz="2800" dirty="0" err="1"/>
              <a:t>eigenvalues</a:t>
            </a:r>
            <a:r>
              <a:rPr lang="en-US" sz="2800" dirty="0"/>
              <a:t> of a matrix A is called the </a:t>
            </a:r>
            <a:r>
              <a:rPr lang="en-US" sz="2800" b="1" dirty="0"/>
              <a:t>spectrum</a:t>
            </a:r>
            <a:r>
              <a:rPr lang="en-US" sz="2800" dirty="0"/>
              <a:t> of A. </a:t>
            </a:r>
          </a:p>
          <a:p>
            <a:pPr marL="609600" indent="-609600">
              <a:lnSpc>
                <a:spcPct val="80000"/>
              </a:lnSpc>
            </a:pPr>
            <a:r>
              <a:rPr lang="en-US" sz="2800" b="1" dirty="0"/>
              <a:t>Theorem </a:t>
            </a:r>
            <a:r>
              <a:rPr lang="en-US" sz="2800" b="1" dirty="0" smtClean="0"/>
              <a:t>9 </a:t>
            </a:r>
            <a:r>
              <a:rPr lang="en-US" sz="2800" b="1" dirty="0"/>
              <a:t>(Spectral Theorem for Symmetric Matrices)</a:t>
            </a:r>
            <a:r>
              <a:rPr lang="en-US" sz="2800" dirty="0"/>
              <a:t>: </a:t>
            </a:r>
            <a:r>
              <a:rPr lang="en-US" sz="2800" dirty="0">
                <a:sym typeface="Symbol" pitchFamily="18" charset="2"/>
              </a:rPr>
              <a:t>An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symmetric matrix A has the following properties: 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en-US" sz="2800" dirty="0">
                <a:sym typeface="Symbol" pitchFamily="18" charset="2"/>
              </a:rPr>
              <a:t>The </a:t>
            </a:r>
            <a:r>
              <a:rPr lang="en-US" sz="2800" dirty="0" err="1">
                <a:sym typeface="Symbol" pitchFamily="18" charset="2"/>
              </a:rPr>
              <a:t>eigenspaces</a:t>
            </a:r>
            <a:r>
              <a:rPr lang="en-US" sz="2800" dirty="0">
                <a:sym typeface="Symbol" pitchFamily="18" charset="2"/>
              </a:rPr>
              <a:t> are mutually orthogonal (i.e. eigenvectors corresponding to different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 are orthogonal) 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en-US" sz="2800" dirty="0">
                <a:sym typeface="Symbol" pitchFamily="18" charset="2"/>
              </a:rPr>
              <a:t>A has n real </a:t>
            </a:r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, counting </a:t>
            </a:r>
            <a:r>
              <a:rPr lang="en-US" sz="2800" dirty="0" smtClean="0">
                <a:sym typeface="Symbol" pitchFamily="18" charset="2"/>
              </a:rPr>
              <a:t>(algebraic) multiplicities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en-US" sz="2800" dirty="0">
                <a:sym typeface="Symbol" pitchFamily="18" charset="2"/>
              </a:rPr>
              <a:t>A is orthogonally diagonalizable 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r>
              <a:rPr lang="en-US" sz="2800" dirty="0">
                <a:sym typeface="Symbol" pitchFamily="18" charset="2"/>
              </a:rPr>
              <a:t>The dimension of the </a:t>
            </a:r>
            <a:r>
              <a:rPr lang="en-US" sz="2800" dirty="0" err="1">
                <a:sym typeface="Symbol" pitchFamily="18" charset="2"/>
              </a:rPr>
              <a:t>eigenspace</a:t>
            </a:r>
            <a:r>
              <a:rPr lang="en-US" sz="2800" dirty="0">
                <a:sym typeface="Symbol" pitchFamily="18" charset="2"/>
              </a:rPr>
              <a:t> for each </a:t>
            </a:r>
            <a:r>
              <a:rPr lang="en-US" sz="2800" dirty="0" err="1">
                <a:sym typeface="Symbol" pitchFamily="18" charset="2"/>
              </a:rPr>
              <a:t>eigenvalue</a:t>
            </a:r>
            <a:r>
              <a:rPr lang="en-US" sz="2800" dirty="0">
                <a:sym typeface="Symbol" pitchFamily="18" charset="2"/>
              </a:rPr>
              <a:t>  equals the multiplicity of  (as a root of the characteristic equation), i.e. the geometric multiplicity is equal to the algebraic multiplicity.</a:t>
            </a:r>
          </a:p>
          <a:p>
            <a:pPr marL="609600" indent="-609600">
              <a:lnSpc>
                <a:spcPct val="80000"/>
              </a:lnSpc>
              <a:buFontTx/>
              <a:buAutoNum type="alphaLcPeriod"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sz="3200" b="1"/>
              <a:t> </a:t>
            </a:r>
            <a:r>
              <a:rPr lang="en-US" sz="3600" b="1"/>
              <a:t>Remarks about the Spectral Theorem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buFontTx/>
              <a:buAutoNum type="alphaLcParenR"/>
            </a:pPr>
            <a:r>
              <a:rPr lang="en-US" sz="2400" dirty="0">
                <a:sym typeface="Symbol" pitchFamily="18" charset="2"/>
              </a:rPr>
              <a:t>The proof of Statement a. has already been given </a:t>
            </a:r>
            <a:r>
              <a:rPr lang="en-US" sz="2400" dirty="0" smtClean="0">
                <a:sym typeface="Symbol" pitchFamily="18" charset="2"/>
              </a:rPr>
              <a:t>above (Proposition 53)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buFontTx/>
              <a:buAutoNum type="alphaLcParenR" startAt="2"/>
            </a:pPr>
            <a:r>
              <a:rPr lang="en-US" sz="2400" dirty="0">
                <a:sym typeface="Symbol" pitchFamily="18" charset="2"/>
              </a:rPr>
              <a:t>It can be shown that for symmetric real matrices, every </a:t>
            </a:r>
            <a:r>
              <a:rPr lang="en-US" sz="2400" dirty="0" err="1">
                <a:sym typeface="Symbol" pitchFamily="18" charset="2"/>
              </a:rPr>
              <a:t>eigenvalue</a:t>
            </a:r>
            <a:r>
              <a:rPr lang="en-US" sz="2400" dirty="0">
                <a:sym typeface="Symbol" pitchFamily="18" charset="2"/>
              </a:rPr>
              <a:t> is real. The Statement b. follows. (</a:t>
            </a:r>
            <a:r>
              <a:rPr lang="en-US" sz="2400" i="1" dirty="0">
                <a:sym typeface="Symbol" pitchFamily="18" charset="2"/>
              </a:rPr>
              <a:t>Exercise: see questions 23 and 24 on page 341 of </a:t>
            </a:r>
            <a:r>
              <a:rPr lang="en-US" sz="2400" i="1" dirty="0" smtClean="0">
                <a:sym typeface="Symbol" pitchFamily="18" charset="2"/>
              </a:rPr>
              <a:t>Lay which contain hints.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buFontTx/>
              <a:buAutoNum type="alphaLcParenR" startAt="3"/>
            </a:pPr>
            <a:r>
              <a:rPr lang="en-US" sz="2400" dirty="0">
                <a:sym typeface="Symbol" pitchFamily="18" charset="2"/>
              </a:rPr>
              <a:t>The proof of Statement c. is difficult and will be omitted.</a:t>
            </a:r>
            <a:r>
              <a:rPr lang="en-US" sz="2400" i="1" dirty="0">
                <a:sym typeface="Symbol" pitchFamily="18" charset="2"/>
              </a:rPr>
              <a:t> However, taking Statement c. of the Spectral Theorem together with the result on an earlier slide (Proposition </a:t>
            </a:r>
            <a:r>
              <a:rPr lang="en-US" sz="2400" i="1" dirty="0" smtClean="0">
                <a:sym typeface="Symbol" pitchFamily="18" charset="2"/>
              </a:rPr>
              <a:t>53),  </a:t>
            </a:r>
            <a:r>
              <a:rPr lang="en-US" sz="2400" i="1" dirty="0">
                <a:sym typeface="Symbol" pitchFamily="18" charset="2"/>
              </a:rPr>
              <a:t>we have the result that A is orthogonally diagonalizable if and only if A is symmetric</a:t>
            </a:r>
          </a:p>
          <a:p>
            <a:pPr marL="609600" indent="-609600">
              <a:buFontTx/>
              <a:buAutoNum type="alphaLcParenR" startAt="3"/>
            </a:pPr>
            <a:r>
              <a:rPr lang="en-US" sz="2400" dirty="0">
                <a:sym typeface="Symbol" pitchFamily="18" charset="2"/>
              </a:rPr>
              <a:t>Statement d. follows from Statement c. by using the </a:t>
            </a:r>
            <a:r>
              <a:rPr lang="en-US" sz="2400" dirty="0" err="1">
                <a:sym typeface="Symbol" pitchFamily="18" charset="2"/>
              </a:rPr>
              <a:t>Diagonalization</a:t>
            </a:r>
            <a:r>
              <a:rPr lang="en-US" sz="2400" dirty="0">
                <a:sym typeface="Symbol" pitchFamily="18" charset="2"/>
              </a:rPr>
              <a:t> Theorem</a:t>
            </a:r>
          </a:p>
          <a:p>
            <a:pPr marL="609600" indent="-609600"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sz="3200" b="1"/>
              <a:t> The Spectral Theorem in Practice</a:t>
            </a:r>
            <a:r>
              <a:rPr lang="en-US" sz="3600" b="1"/>
              <a:t>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609600" indent="-609600"/>
            <a:r>
              <a:rPr lang="en-US" sz="2800" dirty="0">
                <a:sym typeface="Symbol" pitchFamily="18" charset="2"/>
              </a:rPr>
              <a:t>	In numerical examples, we first factorize the characteristic polynomial. We will always get as many real roots (counting multiplicities) as the dimension of the </a:t>
            </a:r>
            <a:r>
              <a:rPr lang="en-US" sz="2800" dirty="0" smtClean="0">
                <a:sym typeface="Symbol" pitchFamily="18" charset="2"/>
              </a:rPr>
              <a:t>matrix, i.e. complex </a:t>
            </a:r>
            <a:r>
              <a:rPr lang="en-US" sz="2800" smtClean="0">
                <a:sym typeface="Symbol" pitchFamily="18" charset="2"/>
              </a:rPr>
              <a:t>roots will not occur. </a:t>
            </a:r>
            <a:endParaRPr lang="en-US" sz="2800" dirty="0">
              <a:sym typeface="Symbol" pitchFamily="18" charset="2"/>
            </a:endParaRPr>
          </a:p>
          <a:p>
            <a:pPr marL="609600" indent="-609600"/>
            <a:r>
              <a:rPr lang="en-US" sz="2800" dirty="0">
                <a:sym typeface="Symbol" pitchFamily="18" charset="2"/>
              </a:rPr>
              <a:t>While row reducing the matrix A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800" dirty="0">
                <a:sym typeface="Symbol" pitchFamily="18" charset="2"/>
              </a:rPr>
              <a:t>I for any </a:t>
            </a:r>
            <a:r>
              <a:rPr lang="en-US" sz="2800" dirty="0" err="1">
                <a:sym typeface="Symbol" pitchFamily="18" charset="2"/>
              </a:rPr>
              <a:t>eigenvalue</a:t>
            </a:r>
            <a:r>
              <a:rPr lang="en-US" sz="2800" dirty="0">
                <a:sym typeface="Symbol" pitchFamily="18" charset="2"/>
              </a:rPr>
              <a:t>  to solve the associated homogeneous system, we get as many  free variables as the </a:t>
            </a:r>
            <a:r>
              <a:rPr lang="en-US" sz="2800" dirty="0" smtClean="0">
                <a:sym typeface="Symbol" pitchFamily="18" charset="2"/>
              </a:rPr>
              <a:t>algebraic multiplicity </a:t>
            </a:r>
            <a:r>
              <a:rPr lang="en-US" sz="2800" dirty="0">
                <a:sym typeface="Symbol" pitchFamily="18" charset="2"/>
              </a:rPr>
              <a:t>of . Thus we get the desired number of basis vectors. </a:t>
            </a:r>
          </a:p>
          <a:p>
            <a:pPr marL="609600" indent="-609600"/>
            <a:r>
              <a:rPr lang="en-US" sz="2800" dirty="0">
                <a:sym typeface="Symbol" pitchFamily="18" charset="2"/>
              </a:rPr>
              <a:t>For each </a:t>
            </a:r>
            <a:r>
              <a:rPr lang="en-US" sz="2800" dirty="0" err="1">
                <a:sym typeface="Symbol" pitchFamily="18" charset="2"/>
              </a:rPr>
              <a:t>eigenspace</a:t>
            </a:r>
            <a:r>
              <a:rPr lang="en-US" sz="2800" dirty="0">
                <a:sym typeface="Symbol" pitchFamily="18" charset="2"/>
              </a:rPr>
              <a:t> of dimension greater than one, we obtain an orthogonal  basis by using the Gram-Schmidt process. </a:t>
            </a:r>
          </a:p>
          <a:p>
            <a:pPr marL="609600" indent="-609600"/>
            <a:r>
              <a:rPr lang="en-US" sz="2800" dirty="0">
                <a:sym typeface="Symbol" pitchFamily="18" charset="2"/>
              </a:rPr>
              <a:t>Finally we normalize all the basis vectors. </a:t>
            </a:r>
          </a:p>
          <a:p>
            <a:pPr marL="609600" indent="-609600">
              <a:buFontTx/>
              <a:buAutoNum type="alphaLcParenR" startAt="5"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769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 Diagonalization of Symmetric Matrices - 1</vt:lpstr>
      <vt:lpstr> Diagonalization of Symmetric Matrices - 2</vt:lpstr>
      <vt:lpstr> Orthogonal Matrices</vt:lpstr>
      <vt:lpstr> Diagonalization of Symmetric Matrices - 3</vt:lpstr>
      <vt:lpstr> Diagonalization of Symmetric Matrices - 4</vt:lpstr>
      <vt:lpstr> Remarks about the Spectral Theorem</vt:lpstr>
      <vt:lpstr> The Spectral Theorem in Practice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388</cp:revision>
  <dcterms:created xsi:type="dcterms:W3CDTF">2001-08-16T03:34:40Z</dcterms:created>
  <dcterms:modified xsi:type="dcterms:W3CDTF">2016-11-10T17:26:55Z</dcterms:modified>
</cp:coreProperties>
</file>