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64" r:id="rId4"/>
    <p:sldId id="268" r:id="rId5"/>
    <p:sldId id="265" r:id="rId6"/>
    <p:sldId id="289" r:id="rId7"/>
    <p:sldId id="290" r:id="rId8"/>
    <p:sldId id="266" r:id="rId9"/>
    <p:sldId id="292" r:id="rId10"/>
    <p:sldId id="316" r:id="rId11"/>
    <p:sldId id="296" r:id="rId12"/>
    <p:sldId id="269" r:id="rId13"/>
    <p:sldId id="270" r:id="rId14"/>
    <p:sldId id="271" r:id="rId15"/>
    <p:sldId id="307" r:id="rId16"/>
    <p:sldId id="294" r:id="rId17"/>
    <p:sldId id="272" r:id="rId18"/>
    <p:sldId id="317" r:id="rId19"/>
    <p:sldId id="298" r:id="rId20"/>
    <p:sldId id="273" r:id="rId21"/>
    <p:sldId id="299" r:id="rId22"/>
    <p:sldId id="274" r:id="rId23"/>
    <p:sldId id="309" r:id="rId24"/>
    <p:sldId id="310" r:id="rId25"/>
    <p:sldId id="278" r:id="rId26"/>
    <p:sldId id="318" r:id="rId27"/>
    <p:sldId id="279" r:id="rId28"/>
    <p:sldId id="280" r:id="rId29"/>
    <p:sldId id="302" r:id="rId30"/>
    <p:sldId id="275" r:id="rId31"/>
    <p:sldId id="304" r:id="rId32"/>
    <p:sldId id="305" r:id="rId33"/>
    <p:sldId id="276" r:id="rId34"/>
    <p:sldId id="281" r:id="rId35"/>
    <p:sldId id="320" r:id="rId36"/>
    <p:sldId id="282" r:id="rId37"/>
    <p:sldId id="312" r:id="rId38"/>
    <p:sldId id="283" r:id="rId39"/>
    <p:sldId id="31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9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7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0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7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9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885C-092C-4A98-9284-36AC0F6BFC31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1.pd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oleObject" Target="../embeddings/oleObject3.bin"/><Relationship Id="rId3" Type="http://schemas.openxmlformats.org/officeDocument/2006/relationships/image" Target="../media/image27.pdf"/><Relationship Id="rId7" Type="http://schemas.openxmlformats.org/officeDocument/2006/relationships/image" Target="../media/image31.pdf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29.pdf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Amplitude Modulation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most of the </a:t>
            </a:r>
            <a:r>
              <a:rPr lang="en-IN" dirty="0" err="1" smtClean="0"/>
              <a:t>analog</a:t>
            </a:r>
            <a:r>
              <a:rPr lang="en-IN" dirty="0" smtClean="0"/>
              <a:t> amplitude </a:t>
            </a:r>
            <a:r>
              <a:rPr lang="en-IN" dirty="0"/>
              <a:t>modulation schemes considered, the message modulates the I component.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exception is quadrature amplitude modulation, in which both I and Q components carry separate messages.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phase and frequency modulation, or angle modulation, the message directly modulates the phase θ(t) or its derivative, keeping the envelope e(t) unchanged.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6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Double-Sideband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Suppressed Carrier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DSB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70C0"/>
                </a:solidFill>
              </a:rPr>
              <a:t>SC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message m(t) </a:t>
            </a:r>
            <a:r>
              <a:rPr lang="en-IN" dirty="0"/>
              <a:t>modulates the I component of the </a:t>
            </a:r>
            <a:r>
              <a:rPr lang="en-IN" dirty="0" err="1"/>
              <a:t>passband</a:t>
            </a:r>
            <a:r>
              <a:rPr lang="en-IN" dirty="0"/>
              <a:t> transmitted signal </a:t>
            </a:r>
            <a:r>
              <a:rPr lang="en-IN" dirty="0" smtClean="0"/>
              <a:t>u(t) </a:t>
            </a:r>
            <a:r>
              <a:rPr lang="en-IN" dirty="0"/>
              <a:t>as follows:</a:t>
            </a:r>
          </a:p>
          <a:p>
            <a:r>
              <a:rPr lang="en-IN" dirty="0" err="1"/>
              <a:t>u</a:t>
            </a:r>
            <a:r>
              <a:rPr lang="en-IN" baseline="-25000" dirty="0" err="1"/>
              <a:t>DSB</a:t>
            </a:r>
            <a:r>
              <a:rPr lang="en-IN" dirty="0"/>
              <a:t>(t) = Am(t) </a:t>
            </a:r>
            <a:r>
              <a:rPr lang="en-IN" dirty="0" err="1"/>
              <a:t>cos</a:t>
            </a:r>
            <a:r>
              <a:rPr lang="en-IN" dirty="0"/>
              <a:t>(2</a:t>
            </a:r>
            <a:r>
              <a:rPr lang="el-GR" dirty="0"/>
              <a:t>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Taking </a:t>
            </a:r>
            <a:r>
              <a:rPr lang="en-IN" dirty="0"/>
              <a:t>Fourier transforms, we have</a:t>
            </a:r>
          </a:p>
          <a:p>
            <a:r>
              <a:rPr lang="en-IN" dirty="0"/>
              <a:t>U</a:t>
            </a:r>
            <a:r>
              <a:rPr lang="en-IN" baseline="-25000" dirty="0"/>
              <a:t>DSB</a:t>
            </a:r>
            <a:r>
              <a:rPr lang="en-IN" dirty="0"/>
              <a:t>(f) </a:t>
            </a:r>
            <a:r>
              <a:rPr lang="en-IN" dirty="0" smtClean="0"/>
              <a:t>=A/2 (</a:t>
            </a:r>
            <a:r>
              <a:rPr lang="en-IN" dirty="0"/>
              <a:t>M(f − f</a:t>
            </a:r>
            <a:r>
              <a:rPr lang="en-IN" baseline="-25000" dirty="0"/>
              <a:t>c</a:t>
            </a:r>
            <a:r>
              <a:rPr lang="en-IN" dirty="0"/>
              <a:t>) +M(f + f</a:t>
            </a:r>
            <a:r>
              <a:rPr lang="en-IN" baseline="-25000" dirty="0"/>
              <a:t>c</a:t>
            </a:r>
            <a:r>
              <a:rPr lang="en-IN" dirty="0"/>
              <a:t>))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49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844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DSB-SC signal </a:t>
            </a:r>
            <a:r>
              <a:rPr lang="en-IN" sz="4000" dirty="0" smtClean="0"/>
              <a:t>Am(t</a:t>
            </a:r>
            <a:r>
              <a:rPr lang="en-IN" sz="4000" dirty="0"/>
              <a:t>) cos(2</a:t>
            </a:r>
            <a:r>
              <a:rPr lang="el-GR" sz="4000" dirty="0"/>
              <a:t>π</a:t>
            </a:r>
            <a:r>
              <a:rPr lang="en-IN" sz="4000" dirty="0" err="1" smtClean="0"/>
              <a:t>f</a:t>
            </a:r>
            <a:r>
              <a:rPr lang="en-IN" sz="4000" baseline="-25000" dirty="0" err="1" smtClean="0"/>
              <a:t>c</a:t>
            </a:r>
            <a:r>
              <a:rPr lang="en-IN" sz="4000" dirty="0" err="1" smtClean="0"/>
              <a:t>t</a:t>
            </a:r>
            <a:r>
              <a:rPr lang="en-IN" sz="4000" dirty="0" smtClean="0"/>
              <a:t>) </a:t>
            </a:r>
            <a:r>
              <a:rPr lang="en-US" sz="4000" dirty="0"/>
              <a:t>for </a:t>
            </a:r>
            <a:r>
              <a:rPr lang="en-US" sz="4000" dirty="0" smtClean="0"/>
              <a:t>m(t)=</a:t>
            </a:r>
            <a:r>
              <a:rPr lang="en-IN" sz="4000" dirty="0"/>
              <a:t> </a:t>
            </a:r>
            <a:r>
              <a:rPr lang="en-IN" sz="4000" dirty="0" smtClean="0"/>
              <a:t>A</a:t>
            </a:r>
            <a:r>
              <a:rPr lang="en-IN" sz="4000" baseline="-25000" dirty="0" smtClean="0"/>
              <a:t>m</a:t>
            </a:r>
            <a:r>
              <a:rPr lang="en-IN" sz="4000" dirty="0" smtClean="0"/>
              <a:t> cos(2</a:t>
            </a:r>
            <a:r>
              <a:rPr lang="el-GR" sz="4000" dirty="0"/>
              <a:t>π</a:t>
            </a:r>
            <a:r>
              <a:rPr lang="en-IN" sz="4000" dirty="0" err="1" smtClean="0"/>
              <a:t>f</a:t>
            </a:r>
            <a:r>
              <a:rPr lang="en-IN" sz="4000" baseline="-25000" dirty="0" err="1" smtClean="0"/>
              <a:t>m</a:t>
            </a:r>
            <a:r>
              <a:rPr lang="en-IN" sz="4000" dirty="0" err="1" smtClean="0"/>
              <a:t>t</a:t>
            </a:r>
            <a:r>
              <a:rPr lang="en-IN" sz="4000" dirty="0"/>
              <a:t>) 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324" y="2147888"/>
            <a:ext cx="7132318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800" y="1817688"/>
            <a:ext cx="5256879" cy="41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12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more interesting example</a:t>
            </a:r>
            <a:endParaRPr lang="en-US" dirty="0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820" y="1125917"/>
            <a:ext cx="4688840" cy="594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8927" y="3024779"/>
            <a:ext cx="43737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Consider the finite-energy message. Since the time domain message m(t) is real-valued, its spectrum exhibits conjugate symmetry.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85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 spectrum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67" y="1398484"/>
            <a:ext cx="10121905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DSB-SC Spectrum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message bandwidth is denoted by B. </a:t>
            </a:r>
            <a:r>
              <a:rPr lang="en-IN" dirty="0">
                <a:solidFill>
                  <a:srgbClr val="FF0000"/>
                </a:solidFill>
              </a:rPr>
              <a:t>The bandwidth of the DSB-SC signal is 2B</a:t>
            </a:r>
            <a:r>
              <a:rPr lang="en-IN" dirty="0"/>
              <a:t>, which is </a:t>
            </a:r>
            <a:r>
              <a:rPr lang="en-IN" dirty="0">
                <a:solidFill>
                  <a:srgbClr val="FF0000"/>
                </a:solidFill>
              </a:rPr>
              <a:t>twice the message bandwidth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shape of the signal in the </a:t>
            </a:r>
            <a:r>
              <a:rPr lang="en-IN" u="sng" dirty="0"/>
              <a:t>USB (i.e., U</a:t>
            </a:r>
            <a:r>
              <a:rPr lang="en-IN" u="sng" baseline="-25000" dirty="0"/>
              <a:t>p</a:t>
            </a:r>
            <a:r>
              <a:rPr lang="en-IN" u="sng" dirty="0"/>
              <a:t>(f) for f</a:t>
            </a:r>
            <a:r>
              <a:rPr lang="en-IN" u="sng" baseline="-25000" dirty="0"/>
              <a:t>c</a:t>
            </a:r>
            <a:r>
              <a:rPr lang="en-IN" u="sng" dirty="0"/>
              <a:t> &lt; f ≤ f</a:t>
            </a:r>
            <a:r>
              <a:rPr lang="en-IN" u="sng" baseline="-25000" dirty="0"/>
              <a:t>c</a:t>
            </a:r>
            <a:r>
              <a:rPr lang="en-IN" u="sng" dirty="0"/>
              <a:t> + B) </a:t>
            </a:r>
            <a:r>
              <a:rPr lang="en-IN" dirty="0"/>
              <a:t>is the same as that of the message for positive frequencies (i.e., M(f), f &gt; 0).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shape of the signal in the </a:t>
            </a:r>
            <a:r>
              <a:rPr lang="en-IN" u="sng" dirty="0"/>
              <a:t>LSB (i.e., U</a:t>
            </a:r>
            <a:r>
              <a:rPr lang="en-IN" u="sng" baseline="-25000" dirty="0"/>
              <a:t>p</a:t>
            </a:r>
            <a:r>
              <a:rPr lang="en-IN" u="sng" dirty="0"/>
              <a:t>(f) for f</a:t>
            </a:r>
            <a:r>
              <a:rPr lang="en-IN" u="sng" baseline="-25000" dirty="0"/>
              <a:t>c</a:t>
            </a:r>
            <a:r>
              <a:rPr lang="en-IN" u="sng" dirty="0"/>
              <a:t> − B ≤ f &lt; f</a:t>
            </a:r>
            <a:r>
              <a:rPr lang="en-IN" u="sng" baseline="-25000" dirty="0"/>
              <a:t>c</a:t>
            </a:r>
            <a:r>
              <a:rPr lang="en-IN" u="sng" dirty="0"/>
              <a:t>) </a:t>
            </a:r>
            <a:r>
              <a:rPr lang="en-IN" dirty="0"/>
              <a:t>is the same as that of the message for negative frequencies (i.e., M(f), f &lt; 0).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58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22" y="-284812"/>
            <a:ext cx="10515600" cy="1325563"/>
          </a:xfrm>
        </p:spPr>
        <p:txBody>
          <a:bodyPr/>
          <a:lstStyle/>
          <a:p>
            <a:r>
              <a:rPr lang="en-IN" dirty="0" smtClean="0"/>
              <a:t>Sideband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1040751"/>
            <a:ext cx="10515600" cy="622091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Since </a:t>
            </a:r>
            <a:r>
              <a:rPr lang="en-IN" dirty="0"/>
              <a:t>m(t) is real-valued, we have M(−f) = M</a:t>
            </a:r>
            <a:r>
              <a:rPr lang="en-IN" baseline="30000" dirty="0"/>
              <a:t>∗</a:t>
            </a:r>
            <a:r>
              <a:rPr lang="en-IN" dirty="0"/>
              <a:t>(f</a:t>
            </a:r>
            <a:r>
              <a:rPr lang="en-IN" dirty="0" smtClean="0"/>
              <a:t>)</a:t>
            </a:r>
          </a:p>
          <a:p>
            <a:r>
              <a:rPr lang="en-IN" dirty="0" smtClean="0"/>
              <a:t>Then, Re(M(f)) is even and </a:t>
            </a:r>
            <a:r>
              <a:rPr lang="en-IN" dirty="0" err="1" smtClean="0"/>
              <a:t>Im</a:t>
            </a:r>
            <a:r>
              <a:rPr lang="en-IN" dirty="0" smtClean="0"/>
              <a:t>(M(f)) is odd.</a:t>
            </a:r>
          </a:p>
          <a:p>
            <a:endParaRPr lang="en-IN" dirty="0"/>
          </a:p>
          <a:p>
            <a:r>
              <a:rPr lang="en-IN" dirty="0" smtClean="0"/>
              <a:t>Thus</a:t>
            </a:r>
            <a:r>
              <a:rPr lang="en-IN" dirty="0"/>
              <a:t>, the USB </a:t>
            </a:r>
            <a:r>
              <a:rPr lang="en-IN" dirty="0" smtClean="0"/>
              <a:t>and LSB </a:t>
            </a:r>
            <a:r>
              <a:rPr lang="en-IN" dirty="0"/>
              <a:t>of u(t) </a:t>
            </a:r>
            <a:r>
              <a:rPr lang="en-IN" i="1" dirty="0"/>
              <a:t>each </a:t>
            </a:r>
            <a:r>
              <a:rPr lang="en-IN" dirty="0"/>
              <a:t>contain enough information to reconstruct the message.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term </a:t>
            </a:r>
            <a:r>
              <a:rPr lang="en-IN" dirty="0">
                <a:solidFill>
                  <a:srgbClr val="FF0000"/>
                </a:solidFill>
              </a:rPr>
              <a:t>DSB</a:t>
            </a:r>
            <a:r>
              <a:rPr lang="en-IN" dirty="0"/>
              <a:t> refers </a:t>
            </a:r>
            <a:r>
              <a:rPr lang="en-IN" dirty="0" smtClean="0"/>
              <a:t>to the </a:t>
            </a:r>
            <a:r>
              <a:rPr lang="en-IN" dirty="0"/>
              <a:t>fact that </a:t>
            </a:r>
            <a:r>
              <a:rPr lang="en-IN" dirty="0">
                <a:solidFill>
                  <a:srgbClr val="FF0000"/>
                </a:solidFill>
              </a:rPr>
              <a:t>we are sending both sidebands</a:t>
            </a:r>
            <a:r>
              <a:rPr lang="en-IN" dirty="0"/>
              <a:t>. Doing this, of course, is wasteful of spectrum. </a:t>
            </a:r>
            <a:r>
              <a:rPr lang="en-IN" dirty="0" smtClean="0"/>
              <a:t>This motivates </a:t>
            </a:r>
            <a:r>
              <a:rPr lang="en-IN" dirty="0"/>
              <a:t>single sideband (SSB) and vestigial sideband (VSB) </a:t>
            </a:r>
            <a:r>
              <a:rPr lang="en-IN" dirty="0" smtClean="0"/>
              <a:t>modulation.</a:t>
            </a:r>
          </a:p>
          <a:p>
            <a:endParaRPr lang="en-IN" dirty="0" smtClean="0"/>
          </a:p>
          <a:p>
            <a:r>
              <a:rPr lang="en-IN" dirty="0"/>
              <a:t>The term </a:t>
            </a:r>
            <a:r>
              <a:rPr lang="en-IN" i="1" dirty="0">
                <a:solidFill>
                  <a:srgbClr val="FF0000"/>
                </a:solidFill>
              </a:rPr>
              <a:t>suppressed carrier </a:t>
            </a:r>
            <a:r>
              <a:rPr lang="en-IN" dirty="0"/>
              <a:t>is employed because, for a message with </a:t>
            </a:r>
            <a:r>
              <a:rPr lang="en-IN" dirty="0">
                <a:solidFill>
                  <a:srgbClr val="FF0000"/>
                </a:solidFill>
              </a:rPr>
              <a:t>no DC component</a:t>
            </a:r>
            <a:r>
              <a:rPr lang="en-IN" dirty="0"/>
              <a:t>, the transmitted signal does not have a discrete component at the carrier frequency (i.e., U</a:t>
            </a:r>
            <a:r>
              <a:rPr lang="en-IN" baseline="-25000" dirty="0"/>
              <a:t>p</a:t>
            </a:r>
            <a:r>
              <a:rPr lang="en-IN" dirty="0"/>
              <a:t>(f) does not have impulses at ±f</a:t>
            </a:r>
            <a:r>
              <a:rPr lang="en-IN" baseline="-25000" dirty="0"/>
              <a:t>c</a:t>
            </a:r>
            <a:r>
              <a:rPr lang="en-IN" dirty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27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0"/>
            <a:ext cx="8229600" cy="1143000"/>
          </a:xfrm>
        </p:spPr>
        <p:txBody>
          <a:bodyPr/>
          <a:lstStyle/>
          <a:p>
            <a:r>
              <a:rPr lang="en-US" dirty="0" smtClean="0"/>
              <a:t>Demodulation of DSB-SC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8661400" cy="2197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2027" y="3860917"/>
            <a:ext cx="671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 </a:t>
            </a:r>
            <a:r>
              <a:rPr lang="en-US" sz="2400" dirty="0" smtClean="0"/>
              <a:t>down-converter </a:t>
            </a:r>
            <a:r>
              <a:rPr lang="en-US" sz="2400" dirty="0"/>
              <a:t>to recover I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the presence of </a:t>
            </a:r>
            <a:r>
              <a:rPr lang="en-US" sz="2400" dirty="0" smtClean="0">
                <a:solidFill>
                  <a:srgbClr val="FF0000"/>
                </a:solidFill>
              </a:rPr>
              <a:t>carrier </a:t>
            </a:r>
            <a:r>
              <a:rPr lang="en-US" sz="2400" dirty="0">
                <a:solidFill>
                  <a:srgbClr val="FF0000"/>
                </a:solidFill>
              </a:rPr>
              <a:t>phase </a:t>
            </a:r>
            <a:r>
              <a:rPr lang="en-US" sz="2400" dirty="0" smtClean="0">
                <a:solidFill>
                  <a:srgbClr val="FF0000"/>
                </a:solidFill>
              </a:rPr>
              <a:t>offset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02" y="5235555"/>
            <a:ext cx="4632808" cy="7127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2878" y="5311100"/>
            <a:ext cx="339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Passband</a:t>
            </a:r>
            <a:r>
              <a:rPr lang="en-US" dirty="0"/>
              <a:t> received signal, with</a:t>
            </a:r>
          </a:p>
          <a:p>
            <a:r>
              <a:rPr lang="en-US" dirty="0"/>
              <a:t>phase offset </a:t>
            </a:r>
            <a:r>
              <a:rPr lang="en-US" dirty="0" err="1"/>
              <a:t>wrt</a:t>
            </a:r>
            <a:r>
              <a:rPr lang="en-US" dirty="0"/>
              <a:t> local carrier at RX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236" y="2241868"/>
            <a:ext cx="692332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60" y="3312543"/>
            <a:ext cx="3152854" cy="552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9184" y="4259957"/>
            <a:ext cx="10318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component extracted by </a:t>
            </a:r>
            <a:r>
              <a:rPr lang="en-US" sz="2800" dirty="0" smtClean="0"/>
              <a:t>down-converter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Message </a:t>
            </a:r>
            <a:r>
              <a:rPr lang="en-US" sz="2800" dirty="0">
                <a:solidFill>
                  <a:srgbClr val="FF0000"/>
                </a:solidFill>
              </a:rPr>
              <a:t>gets attenuated </a:t>
            </a:r>
            <a:r>
              <a:rPr lang="en-US" sz="2800" dirty="0"/>
              <a:t>due to phase </a:t>
            </a:r>
            <a:r>
              <a:rPr lang="en-US" sz="2800" dirty="0" smtClean="0"/>
              <a:t>offset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7" y="1690688"/>
            <a:ext cx="11817773" cy="640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9192" y="2713220"/>
            <a:ext cx="683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output of the demodulator after LPF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444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Mismatch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4030" cy="4440264"/>
          </a:xfrm>
        </p:spPr>
        <p:txBody>
          <a:bodyPr>
            <a:normAutofit/>
          </a:bodyPr>
          <a:lstStyle/>
          <a:p>
            <a:r>
              <a:rPr lang="en-IN" dirty="0" err="1"/>
              <a:t>θ</a:t>
            </a:r>
            <a:r>
              <a:rPr lang="en-IN" baseline="-25000" dirty="0" err="1"/>
              <a:t>r</a:t>
            </a:r>
            <a:r>
              <a:rPr lang="en-IN" dirty="0"/>
              <a:t> is the phase of the received carrier relative to the local copy of the carrier </a:t>
            </a:r>
            <a:r>
              <a:rPr lang="en-IN" dirty="0" smtClean="0"/>
              <a:t>produced by </a:t>
            </a:r>
            <a:r>
              <a:rPr lang="en-IN" dirty="0"/>
              <a:t>the receiver’s local oscillator (</a:t>
            </a:r>
            <a:r>
              <a:rPr lang="en-IN" dirty="0" smtClean="0"/>
              <a:t>LO). </a:t>
            </a:r>
          </a:p>
          <a:p>
            <a:r>
              <a:rPr lang="en-IN" dirty="0" smtClean="0"/>
              <a:t>For the </a:t>
            </a:r>
            <a:r>
              <a:rPr lang="en-IN" dirty="0"/>
              <a:t>demodulator to work well, we must have </a:t>
            </a:r>
            <a:r>
              <a:rPr lang="en-IN" dirty="0" err="1"/>
              <a:t>θ</a:t>
            </a:r>
            <a:r>
              <a:rPr lang="en-IN" baseline="-25000" dirty="0" err="1"/>
              <a:t>r</a:t>
            </a:r>
            <a:r>
              <a:rPr lang="en-IN" dirty="0"/>
              <a:t> as close to zero as possible</a:t>
            </a:r>
            <a:r>
              <a:rPr lang="en-IN" dirty="0" smtClean="0"/>
              <a:t>; that </a:t>
            </a:r>
            <a:r>
              <a:rPr lang="en-IN" dirty="0"/>
              <a:t>is, the carrier produced by the LO must be </a:t>
            </a:r>
            <a:r>
              <a:rPr lang="en-IN" i="1" dirty="0"/>
              <a:t>coherent </a:t>
            </a:r>
            <a:r>
              <a:rPr lang="en-IN" dirty="0"/>
              <a:t>with the received carrier. </a:t>
            </a:r>
            <a:r>
              <a:rPr lang="en-IN" dirty="0" smtClean="0"/>
              <a:t>The signal </a:t>
            </a:r>
            <a:r>
              <a:rPr lang="en-IN" dirty="0"/>
              <a:t>gets significantly attenuated as the phase mismatch increases, and </a:t>
            </a:r>
            <a:r>
              <a:rPr lang="en-IN" dirty="0" smtClean="0"/>
              <a:t>gets completely </a:t>
            </a:r>
            <a:r>
              <a:rPr lang="en-IN" dirty="0"/>
              <a:t>wiped out for </a:t>
            </a:r>
            <a:r>
              <a:rPr lang="en-IN" dirty="0" err="1"/>
              <a:t>θ</a:t>
            </a:r>
            <a:r>
              <a:rPr lang="en-IN" baseline="-25000" dirty="0" err="1"/>
              <a:t>r</a:t>
            </a:r>
            <a:r>
              <a:rPr lang="en-IN" dirty="0"/>
              <a:t> = </a:t>
            </a:r>
            <a:r>
              <a:rPr lang="en-IN" dirty="0" smtClean="0">
                <a:latin typeface="Symbol" panose="05050102010706020507" pitchFamily="18" charset="2"/>
              </a:rPr>
              <a:t>p</a:t>
            </a:r>
            <a:r>
              <a:rPr lang="en-IN" dirty="0" smtClean="0"/>
              <a:t>/2 .</a:t>
            </a:r>
          </a:p>
          <a:p>
            <a:endParaRPr lang="en-IN" dirty="0"/>
          </a:p>
          <a:p>
            <a:r>
              <a:rPr lang="en-IN" dirty="0" smtClean="0"/>
              <a:t>Phase synchronization is absolutely essential for coherent demodulation!</a:t>
            </a:r>
          </a:p>
        </p:txBody>
      </p:sp>
    </p:spTree>
    <p:extLst>
      <p:ext uri="{BB962C8B-B14F-4D97-AF65-F5344CB8AC3E}">
        <p14:creationId xmlns:p14="http://schemas.microsoft.com/office/powerpoint/2010/main" val="391293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carrier modulation?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Baseband communication without carrier modulation cannot be transmitted over radio links but are suitable for transmission over a pair of wires, coaxial cable, optical fibers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Ex: Local telephone communication, long distance PCM over optical fiber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Carrier Modulation: (suitable for radio communication)</a:t>
                </a:r>
              </a:p>
              <a:p>
                <a:pPr lvl="1"/>
                <a:r>
                  <a:rPr lang="en-US" sz="2000" dirty="0" smtClean="0">
                    <a:solidFill>
                      <a:srgbClr val="FF0000"/>
                    </a:solidFill>
                  </a:rPr>
                  <a:t> The vast spectrum available can be efficiently utilized (FDM technique)</a:t>
                </a:r>
              </a:p>
              <a:p>
                <a:pPr lvl="1"/>
                <a:r>
                  <a:rPr lang="en-IN" dirty="0"/>
                  <a:t>The frequency allows reasonably sized </a:t>
                </a:r>
                <a:r>
                  <a:rPr lang="en-IN" dirty="0" smtClean="0"/>
                  <a:t>antennas 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IN" dirty="0"/>
                  <a:t>The selected frequencies are within the frequencies allocated to you by the government for your application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8610600" cy="1371600"/>
          </a:xfrm>
        </p:spPr>
        <p:txBody>
          <a:bodyPr/>
          <a:lstStyle/>
          <a:p>
            <a:r>
              <a:rPr lang="en-US" dirty="0" smtClean="0"/>
              <a:t>Sidestepping Sync.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2" y="1610519"/>
            <a:ext cx="8666018" cy="4582463"/>
          </a:xfrm>
        </p:spPr>
        <p:txBody>
          <a:bodyPr>
            <a:normAutofit/>
          </a:bodyPr>
          <a:lstStyle/>
          <a:p>
            <a:r>
              <a:rPr lang="en-US" dirty="0" smtClean="0"/>
              <a:t>The envelope (or magnitude of complex envelope) does not depend on carrier phase</a:t>
            </a:r>
          </a:p>
          <a:p>
            <a:r>
              <a:rPr lang="en-US" dirty="0" smtClean="0"/>
              <a:t>Suppose we can extract the envelope of a </a:t>
            </a:r>
            <a:r>
              <a:rPr lang="en-US" dirty="0" err="1" smtClean="0"/>
              <a:t>passband</a:t>
            </a:r>
            <a:r>
              <a:rPr lang="en-US" dirty="0" smtClean="0"/>
              <a:t> signal (using a simple circuit)</a:t>
            </a:r>
          </a:p>
          <a:p>
            <a:pPr lvl="1"/>
            <a:r>
              <a:rPr lang="en-US" dirty="0" smtClean="0"/>
              <a:t>Does not require carrier sync</a:t>
            </a:r>
          </a:p>
          <a:p>
            <a:r>
              <a:rPr lang="en-US" dirty="0" smtClean="0"/>
              <a:t>Can we recover the message?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78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DSB-SC waveform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75" y="1446211"/>
            <a:ext cx="6208199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78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does the envelope tell us?</a:t>
            </a:r>
            <a:endParaRPr lang="en-US" dirty="0"/>
          </a:p>
        </p:txBody>
      </p:sp>
      <p:pic>
        <p:nvPicPr>
          <p:cNvPr id="5" name="Picture 4" descr="c3_DSB_envelope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74336" y="1594871"/>
            <a:ext cx="3730095" cy="2926329"/>
          </a:xfrm>
          <a:prstGeom prst="rect">
            <a:avLst/>
          </a:prstGeom>
        </p:spPr>
      </p:pic>
      <p:pic>
        <p:nvPicPr>
          <p:cNvPr id="6" name="Picture 5" descr="AM_envelope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525276" y="1594871"/>
            <a:ext cx="3685525" cy="2940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1068" y="4944533"/>
            <a:ext cx="40267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DSB signal</a:t>
            </a:r>
          </a:p>
          <a:p>
            <a:r>
              <a:rPr lang="en-US" sz="2200" dirty="0"/>
              <a:t>Envelope = message magnitude </a:t>
            </a:r>
          </a:p>
          <a:p>
            <a:r>
              <a:rPr lang="en-US" sz="2200" dirty="0"/>
              <a:t> </a:t>
            </a:r>
            <a:r>
              <a:rPr lang="en-US" sz="2200" dirty="0" err="1">
                <a:sym typeface="Wingdings"/>
              </a:rPr>
              <a:t></a:t>
            </a:r>
            <a:r>
              <a:rPr lang="en-US" sz="2200" dirty="0">
                <a:sym typeface="Wingdings"/>
              </a:rPr>
              <a:t> Envelope detection l</a:t>
            </a:r>
            <a:r>
              <a:rPr lang="en-US" sz="2200" dirty="0"/>
              <a:t>oses info </a:t>
            </a:r>
          </a:p>
          <a:p>
            <a:r>
              <a:rPr lang="en-US" sz="2200" dirty="0"/>
              <a:t> in message 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6817" y="4944533"/>
            <a:ext cx="46474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DSB signal + strong carrier component</a:t>
            </a:r>
          </a:p>
          <a:p>
            <a:r>
              <a:rPr lang="en-US" sz="2200" dirty="0"/>
              <a:t>Envelope = message + DC</a:t>
            </a:r>
          </a:p>
          <a:p>
            <a:pPr>
              <a:buFont typeface="Wingdings" charset="2"/>
              <a:buChar char="è"/>
            </a:pPr>
            <a:r>
              <a:rPr lang="en-US" sz="2200" dirty="0">
                <a:sym typeface="Wingdings"/>
              </a:rPr>
              <a:t>Envelope detector + DC block</a:t>
            </a:r>
          </a:p>
          <a:p>
            <a:r>
              <a:rPr lang="en-US" sz="2200" dirty="0">
                <a:sym typeface="Wingdings"/>
              </a:rPr>
              <a:t>  recovers message info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4369" y="955974"/>
            <a:ext cx="511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sinusoidal message waveform</a:t>
            </a:r>
          </a:p>
        </p:txBody>
      </p:sp>
    </p:spTree>
    <p:extLst>
      <p:ext uri="{BB962C8B-B14F-4D97-AF65-F5344CB8AC3E}">
        <p14:creationId xmlns:p14="http://schemas.microsoft.com/office/powerpoint/2010/main" val="34478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 Modulation (AM)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conventional AM, we add a large carrier component to a DSB-SC signal, so that the </a:t>
            </a:r>
            <a:r>
              <a:rPr lang="en-IN" dirty="0" smtClean="0"/>
              <a:t>pass-band transmitted </a:t>
            </a:r>
            <a:r>
              <a:rPr lang="en-IN" dirty="0"/>
              <a:t>signal is of the form: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dirty="0" err="1" smtClean="0"/>
              <a:t>u</a:t>
            </a:r>
            <a:r>
              <a:rPr lang="en-IN" baseline="-25000" dirty="0" err="1" smtClean="0"/>
              <a:t>AM</a:t>
            </a:r>
            <a:r>
              <a:rPr lang="en-IN" dirty="0" smtClean="0"/>
              <a:t>(t</a:t>
            </a:r>
            <a:r>
              <a:rPr lang="en-IN" dirty="0"/>
              <a:t>) = </a:t>
            </a:r>
            <a:r>
              <a:rPr lang="en-IN" dirty="0" smtClean="0"/>
              <a:t>A m(t</a:t>
            </a:r>
            <a:r>
              <a:rPr lang="en-IN" dirty="0"/>
              <a:t>) cos(2</a:t>
            </a:r>
            <a:r>
              <a:rPr lang="el-GR" dirty="0"/>
              <a:t>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) +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baseline="-25000" dirty="0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cos</a:t>
            </a:r>
            <a:r>
              <a:rPr lang="en-IN" dirty="0">
                <a:solidFill>
                  <a:srgbClr val="FF0000"/>
                </a:solidFill>
              </a:rPr>
              <a:t>(2</a:t>
            </a:r>
            <a:r>
              <a:rPr lang="el-GR" dirty="0">
                <a:solidFill>
                  <a:srgbClr val="FF0000"/>
                </a:solidFill>
              </a:rPr>
              <a:t>π</a:t>
            </a:r>
            <a:r>
              <a:rPr lang="en-IN" dirty="0" err="1">
                <a:solidFill>
                  <a:srgbClr val="FF0000"/>
                </a:solidFill>
              </a:rPr>
              <a:t>f</a:t>
            </a:r>
            <a:r>
              <a:rPr lang="en-IN" baseline="-25000" dirty="0" err="1">
                <a:solidFill>
                  <a:srgbClr val="FF0000"/>
                </a:solidFill>
              </a:rPr>
              <a:t>c</a:t>
            </a:r>
            <a:r>
              <a:rPr lang="en-IN" dirty="0" err="1">
                <a:solidFill>
                  <a:srgbClr val="FF0000"/>
                </a:solidFill>
              </a:rPr>
              <a:t>t</a:t>
            </a:r>
            <a:r>
              <a:rPr lang="en-IN" dirty="0">
                <a:solidFill>
                  <a:srgbClr val="FF0000"/>
                </a:solidFill>
              </a:rPr>
              <a:t>)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Taking </a:t>
            </a:r>
            <a:r>
              <a:rPr lang="en-IN" dirty="0"/>
              <a:t>the Fourier transform,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U</a:t>
            </a:r>
            <a:r>
              <a:rPr lang="en-IN" baseline="-25000" dirty="0" smtClean="0"/>
              <a:t>AM</a:t>
            </a:r>
            <a:r>
              <a:rPr lang="en-IN" dirty="0" smtClean="0"/>
              <a:t>(f</a:t>
            </a:r>
            <a:r>
              <a:rPr lang="en-IN" dirty="0"/>
              <a:t>) </a:t>
            </a:r>
            <a:r>
              <a:rPr lang="en-IN" dirty="0" smtClean="0"/>
              <a:t>= A/2(M(f </a:t>
            </a:r>
            <a:r>
              <a:rPr lang="en-IN" dirty="0"/>
              <a:t>− f</a:t>
            </a:r>
            <a:r>
              <a:rPr lang="en-IN" baseline="-25000" dirty="0"/>
              <a:t>c</a:t>
            </a:r>
            <a:r>
              <a:rPr lang="en-IN" dirty="0"/>
              <a:t>) +M(f + </a:t>
            </a:r>
            <a:r>
              <a:rPr lang="en-IN" dirty="0" smtClean="0"/>
              <a:t>f</a:t>
            </a:r>
            <a:r>
              <a:rPr lang="en-IN" baseline="-25000" dirty="0"/>
              <a:t>c</a:t>
            </a:r>
            <a:r>
              <a:rPr lang="en-IN" dirty="0" smtClean="0"/>
              <a:t>)) + A</a:t>
            </a:r>
            <a:r>
              <a:rPr lang="en-IN" baseline="-25000" dirty="0" smtClean="0"/>
              <a:t>c</a:t>
            </a:r>
            <a:r>
              <a:rPr lang="en-IN" dirty="0" smtClean="0"/>
              <a:t>/2</a:t>
            </a:r>
            <a:r>
              <a:rPr lang="el-GR" dirty="0" smtClean="0"/>
              <a:t>(δ(</a:t>
            </a:r>
            <a:r>
              <a:rPr lang="en-IN" dirty="0"/>
              <a:t>f − </a:t>
            </a:r>
            <a:r>
              <a:rPr lang="en-IN" dirty="0" smtClean="0"/>
              <a:t>f</a:t>
            </a:r>
            <a:r>
              <a:rPr lang="en-IN" baseline="-25000" dirty="0"/>
              <a:t>c</a:t>
            </a:r>
            <a:r>
              <a:rPr lang="en-IN" dirty="0" smtClean="0"/>
              <a:t>) </a:t>
            </a:r>
            <a:r>
              <a:rPr lang="en-IN" dirty="0"/>
              <a:t>+ </a:t>
            </a:r>
            <a:r>
              <a:rPr lang="el-GR" dirty="0"/>
              <a:t>δ(</a:t>
            </a:r>
            <a:r>
              <a:rPr lang="en-IN" dirty="0"/>
              <a:t>f + </a:t>
            </a:r>
            <a:r>
              <a:rPr lang="en-IN" dirty="0" smtClean="0"/>
              <a:t>f</a:t>
            </a:r>
            <a:r>
              <a:rPr lang="en-IN" baseline="-25000" dirty="0"/>
              <a:t>c</a:t>
            </a:r>
            <a:r>
              <a:rPr lang="en-IN" dirty="0" smtClean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addition to the USB and LSB due to the message modulation, we also have impulses at ±f</a:t>
            </a:r>
            <a:r>
              <a:rPr lang="en-IN" baseline="-25000" dirty="0"/>
              <a:t>c</a:t>
            </a:r>
            <a:r>
              <a:rPr lang="en-IN" dirty="0"/>
              <a:t> due to the unmodulated carrier.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key concept behind conventional AM is that, by making A</a:t>
            </a:r>
            <a:r>
              <a:rPr lang="en-IN" baseline="-25000" dirty="0"/>
              <a:t>c</a:t>
            </a:r>
            <a:r>
              <a:rPr lang="en-IN" dirty="0"/>
              <a:t> large enough, the message can be demodulated using a simple envelope detector.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21" y="4298976"/>
            <a:ext cx="10279779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1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868" y="-103529"/>
            <a:ext cx="10515600" cy="1325563"/>
          </a:xfrm>
        </p:spPr>
        <p:txBody>
          <a:bodyPr/>
          <a:lstStyle/>
          <a:p>
            <a:r>
              <a:rPr lang="en-US" dirty="0" smtClean="0"/>
              <a:t>Conventional AM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8" y="1574800"/>
            <a:ext cx="5041901" cy="66040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2489347"/>
            <a:ext cx="6234521" cy="626435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3653214"/>
            <a:ext cx="2463800" cy="609600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881009"/>
            <a:ext cx="7645401" cy="66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4982" y="1247704"/>
            <a:ext cx="485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strong carrier </a:t>
            </a:r>
            <a:r>
              <a:rPr lang="en-US" b="1" dirty="0" smtClean="0"/>
              <a:t>component  </a:t>
            </a:r>
            <a:r>
              <a:rPr lang="en-US" b="1" dirty="0"/>
              <a:t>to DSB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243" y="2279179"/>
            <a:ext cx="148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 spectrum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243" y="3468548"/>
            <a:ext cx="231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Envelope of AM signal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43" y="4622691"/>
            <a:ext cx="559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Condition needed for envelope to preserve message info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0834" y="6014486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be expressed in terms of </a:t>
            </a:r>
            <a:r>
              <a:rPr lang="en-US" b="1" dirty="0">
                <a:solidFill>
                  <a:srgbClr val="FF0000"/>
                </a:solidFill>
              </a:rPr>
              <a:t>modulation index</a:t>
            </a:r>
          </a:p>
        </p:txBody>
      </p:sp>
    </p:spTree>
    <p:extLst>
      <p:ext uri="{BB962C8B-B14F-4D97-AF65-F5344CB8AC3E}">
        <p14:creationId xmlns:p14="http://schemas.microsoft.com/office/powerpoint/2010/main" val="401899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41" y="0"/>
            <a:ext cx="9123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35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73232" y="-195430"/>
                <a:ext cx="8465922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Modulation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73232" y="-195430"/>
                <a:ext cx="8465922" cy="1143000"/>
              </a:xfrm>
              <a:blipFill>
                <a:blip r:embed="rId2"/>
                <a:stretch>
                  <a:fillRect l="-2952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63" y="2329838"/>
            <a:ext cx="3839800" cy="191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2823" y="1978683"/>
            <a:ext cx="8319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Convenient to normalize message so largest negative swing is 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364" y="4394792"/>
            <a:ext cx="11399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AM signal expressed in terms of modulation index and normalized message</a:t>
            </a:r>
          </a:p>
        </p:txBody>
      </p:sp>
      <p:pic>
        <p:nvPicPr>
          <p:cNvPr id="7" name="Picture 6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56" y="1186525"/>
            <a:ext cx="3681573" cy="9231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2468" y="1417638"/>
            <a:ext cx="501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Should be smaller than </a:t>
            </a:r>
            <a:r>
              <a:rPr lang="en-US" b="1" dirty="0" smtClean="0"/>
              <a:t>one for envelope detection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728" y="5234192"/>
            <a:ext cx="821131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919" y="-193314"/>
            <a:ext cx="8229600" cy="1143000"/>
          </a:xfrm>
        </p:spPr>
        <p:txBody>
          <a:bodyPr/>
          <a:lstStyle/>
          <a:p>
            <a:r>
              <a:rPr lang="en-US" dirty="0" smtClean="0"/>
              <a:t>Effect of modulation 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3218" y="949687"/>
            <a:ext cx="3798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Example of sinusoidal message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0862" y="3879334"/>
            <a:ext cx="2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Envelope = message +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7144" y="387933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Envelope = message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8876" y="5356627"/>
            <a:ext cx="284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 info not preserved</a:t>
            </a:r>
          </a:p>
          <a:p>
            <a:r>
              <a:rPr lang="en-US" b="1" dirty="0"/>
              <a:t> in envelope</a:t>
            </a:r>
          </a:p>
        </p:txBody>
      </p:sp>
      <p:pic>
        <p:nvPicPr>
          <p:cNvPr id="10" name="Picture 9" descr="c3_AM_half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09128" y="1380574"/>
            <a:ext cx="3115374" cy="2435303"/>
          </a:xfrm>
          <a:prstGeom prst="rect">
            <a:avLst/>
          </a:prstGeom>
        </p:spPr>
      </p:pic>
      <p:pic>
        <p:nvPicPr>
          <p:cNvPr id="11" name="Picture 10" descr="c3_AM_one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6075720" y="1431726"/>
            <a:ext cx="3131117" cy="2447608"/>
          </a:xfrm>
          <a:prstGeom prst="rect">
            <a:avLst/>
          </a:prstGeom>
        </p:spPr>
      </p:pic>
      <p:pic>
        <p:nvPicPr>
          <p:cNvPr id="12" name="Picture 11" descr="c3_AM_one_and_half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684705" y="4399322"/>
            <a:ext cx="2902438" cy="226885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048302" y="2443616"/>
          <a:ext cx="1272807" cy="35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9" imgW="635000" imgH="177800" progId="Equation.3">
                  <p:embed/>
                </p:oleObj>
              </mc:Choice>
              <mc:Fallback>
                <p:oleObj name="Equation" r:id="rId9" imgW="635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02" y="2443616"/>
                        <a:ext cx="1272807" cy="356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486276" y="5824539"/>
          <a:ext cx="12477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11" imgW="622300" imgH="177800" progId="Equation.3">
                  <p:embed/>
                </p:oleObj>
              </mc:Choice>
              <mc:Fallback>
                <p:oleObj name="Equation" r:id="rId11" imgW="622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5824539"/>
                        <a:ext cx="124777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7391401" y="2747964"/>
          <a:ext cx="9937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3" imgW="495300" imgH="177800" progId="Equation.3">
                  <p:embed/>
                </p:oleObj>
              </mc:Choice>
              <mc:Fallback>
                <p:oleObj name="Equation" r:id="rId13" imgW="495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2747964"/>
                        <a:ext cx="99377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4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Demodulation of Conventional 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received </a:t>
            </a:r>
            <a:r>
              <a:rPr lang="en-IN" dirty="0"/>
              <a:t>signal is given </a:t>
            </a:r>
            <a:r>
              <a:rPr lang="en-IN" dirty="0" smtClean="0"/>
              <a:t>by </a:t>
            </a:r>
            <a:endParaRPr lang="en-IN" dirty="0"/>
          </a:p>
          <a:p>
            <a:r>
              <a:rPr lang="fr-FR" dirty="0" err="1"/>
              <a:t>y</a:t>
            </a:r>
            <a:r>
              <a:rPr lang="fr-FR" baseline="-25000" dirty="0" err="1"/>
              <a:t>p</a:t>
            </a:r>
            <a:r>
              <a:rPr lang="fr-FR" dirty="0"/>
              <a:t>(t) = B (1 + </a:t>
            </a:r>
            <a:r>
              <a:rPr lang="fr-FR" dirty="0" err="1"/>
              <a:t>a</a:t>
            </a:r>
            <a:r>
              <a:rPr lang="fr-FR" baseline="-25000" dirty="0" err="1"/>
              <a:t>mod</a:t>
            </a:r>
            <a:r>
              <a:rPr lang="fr-FR" dirty="0" err="1"/>
              <a:t>m</a:t>
            </a:r>
            <a:r>
              <a:rPr lang="fr-FR" baseline="-25000" dirty="0" err="1"/>
              <a:t>n</a:t>
            </a:r>
            <a:r>
              <a:rPr lang="fr-FR" dirty="0"/>
              <a:t>(t)) cos(2π</a:t>
            </a:r>
            <a:r>
              <a:rPr lang="fr-FR" dirty="0" err="1"/>
              <a:t>f</a:t>
            </a:r>
            <a:r>
              <a:rPr lang="fr-FR" baseline="-25000" dirty="0" err="1"/>
              <a:t>c</a:t>
            </a:r>
            <a:r>
              <a:rPr lang="fr-FR" dirty="0" err="1"/>
              <a:t>t</a:t>
            </a:r>
            <a:r>
              <a:rPr lang="fr-FR" dirty="0"/>
              <a:t> + </a:t>
            </a:r>
            <a:r>
              <a:rPr lang="fr-FR" dirty="0" err="1"/>
              <a:t>θ</a:t>
            </a:r>
            <a:r>
              <a:rPr lang="fr-FR" baseline="-25000" dirty="0" err="1"/>
              <a:t>r</a:t>
            </a:r>
            <a:r>
              <a:rPr lang="fr-FR" dirty="0"/>
              <a:t>) </a:t>
            </a:r>
          </a:p>
          <a:p>
            <a:r>
              <a:rPr lang="en-IN" dirty="0" smtClean="0"/>
              <a:t>where </a:t>
            </a:r>
            <a:r>
              <a:rPr lang="en-IN" dirty="0" err="1"/>
              <a:t>θ</a:t>
            </a:r>
            <a:r>
              <a:rPr lang="en-IN" baseline="-25000" dirty="0" err="1"/>
              <a:t>r</a:t>
            </a:r>
            <a:r>
              <a:rPr lang="en-IN" dirty="0"/>
              <a:t> is a phase offset which is unknown </a:t>
            </a:r>
            <a:r>
              <a:rPr lang="en-IN" i="1" dirty="0"/>
              <a:t>a </a:t>
            </a:r>
            <a:r>
              <a:rPr lang="en-IN" i="1" dirty="0" smtClean="0"/>
              <a:t>priori</a:t>
            </a:r>
            <a:r>
              <a:rPr lang="en-IN" dirty="0" smtClean="0"/>
              <a:t>. As </a:t>
            </a:r>
            <a:r>
              <a:rPr lang="en-IN" dirty="0"/>
              <a:t>long as </a:t>
            </a:r>
            <a:r>
              <a:rPr lang="en-IN" dirty="0" err="1"/>
              <a:t>a</a:t>
            </a:r>
            <a:r>
              <a:rPr lang="en-IN" baseline="-25000" dirty="0" err="1"/>
              <a:t>mod</a:t>
            </a:r>
            <a:r>
              <a:rPr lang="en-IN" dirty="0"/>
              <a:t> ≤ 1, we can recover the message without knowing </a:t>
            </a:r>
            <a:r>
              <a:rPr lang="en-IN" dirty="0" err="1"/>
              <a:t>θ</a:t>
            </a:r>
            <a:r>
              <a:rPr lang="en-IN" baseline="-25000" dirty="0" err="1"/>
              <a:t>r</a:t>
            </a:r>
            <a:r>
              <a:rPr lang="en-IN" dirty="0"/>
              <a:t> using </a:t>
            </a:r>
            <a:r>
              <a:rPr lang="en-IN" dirty="0" smtClean="0"/>
              <a:t>envelope detection</a:t>
            </a:r>
            <a:r>
              <a:rPr lang="en-IN" dirty="0"/>
              <a:t>, since the envelope is still just a scaled and DC-shifted version of the message.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envelope detector is shown next. The </a:t>
            </a:r>
            <a:r>
              <a:rPr lang="en-IN" dirty="0"/>
              <a:t>diode </a:t>
            </a:r>
            <a:r>
              <a:rPr lang="en-IN" dirty="0" smtClean="0"/>
              <a:t>(ideal</a:t>
            </a:r>
            <a:r>
              <a:rPr lang="en-IN" dirty="0"/>
              <a:t>) conducts in only the forward direction, when the input voltage v</a:t>
            </a:r>
            <a:r>
              <a:rPr lang="en-IN" baseline="-25000" dirty="0"/>
              <a:t>in</a:t>
            </a:r>
            <a:r>
              <a:rPr lang="en-IN" dirty="0"/>
              <a:t>(t) of the </a:t>
            </a:r>
            <a:r>
              <a:rPr lang="en-IN" dirty="0" err="1" smtClean="0"/>
              <a:t>passband</a:t>
            </a:r>
            <a:r>
              <a:rPr lang="en-IN" dirty="0" smtClean="0"/>
              <a:t> signal </a:t>
            </a:r>
            <a:r>
              <a:rPr lang="en-IN" dirty="0"/>
              <a:t>is larger than the output voltage </a:t>
            </a:r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(t) across the RC filter. When this happens, </a:t>
            </a:r>
            <a:r>
              <a:rPr lang="en-IN" dirty="0" smtClean="0"/>
              <a:t>the output </a:t>
            </a:r>
            <a:r>
              <a:rPr lang="en-IN" dirty="0"/>
              <a:t>voltage becomes equal to the input voltage </a:t>
            </a:r>
            <a:r>
              <a:rPr lang="en-IN" dirty="0" smtClean="0"/>
              <a:t>instantaneously. </a:t>
            </a:r>
          </a:p>
          <a:p>
            <a:r>
              <a:rPr lang="en-IN" dirty="0" smtClean="0"/>
              <a:t>When </a:t>
            </a:r>
            <a:r>
              <a:rPr lang="en-IN" dirty="0"/>
              <a:t>the input voltage </a:t>
            </a:r>
            <a:r>
              <a:rPr lang="en-IN" dirty="0" smtClean="0"/>
              <a:t>is smaller </a:t>
            </a:r>
            <a:r>
              <a:rPr lang="en-IN" dirty="0"/>
              <a:t>than the output voltage, the diode does not conduct, and the capacitor starts </a:t>
            </a:r>
            <a:r>
              <a:rPr lang="en-IN" dirty="0" smtClean="0"/>
              <a:t>discharging through </a:t>
            </a:r>
            <a:r>
              <a:rPr lang="en-IN" dirty="0"/>
              <a:t>the resistor with time constant RC. </a:t>
            </a:r>
          </a:p>
        </p:txBody>
      </p:sp>
    </p:spTree>
    <p:extLst>
      <p:ext uri="{BB962C8B-B14F-4D97-AF65-F5344CB8AC3E}">
        <p14:creationId xmlns:p14="http://schemas.microsoft.com/office/powerpoint/2010/main" val="271272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communication techniques: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bother?</a:t>
            </a:r>
          </a:p>
          <a:p>
            <a:pPr lvl="1"/>
            <a:r>
              <a:rPr lang="en-US" dirty="0" smtClean="0"/>
              <a:t>After all, the world is going digital</a:t>
            </a:r>
          </a:p>
          <a:p>
            <a:pPr lvl="1"/>
            <a:r>
              <a:rPr lang="en-US" dirty="0" smtClean="0"/>
              <a:t>Modern communication </a:t>
            </a:r>
            <a:r>
              <a:rPr lang="en-US" i="1" dirty="0" smtClean="0"/>
              <a:t>system designers </a:t>
            </a:r>
            <a:r>
              <a:rPr lang="en-US" dirty="0" smtClean="0"/>
              <a:t>focused mainly on DSP algorithms for digital communication.</a:t>
            </a:r>
          </a:p>
          <a:p>
            <a:r>
              <a:rPr lang="en-US" dirty="0" smtClean="0"/>
              <a:t>But need to understand the underlying physical analog signals</a:t>
            </a:r>
          </a:p>
          <a:p>
            <a:pPr lvl="1"/>
            <a:r>
              <a:rPr lang="en-US" dirty="0" smtClean="0"/>
              <a:t>Establishes common language with </a:t>
            </a:r>
            <a:r>
              <a:rPr lang="en-US" i="1" dirty="0" smtClean="0"/>
              <a:t>circuit designers</a:t>
            </a:r>
          </a:p>
          <a:p>
            <a:pPr lvl="1"/>
            <a:r>
              <a:rPr lang="en-US" dirty="0" smtClean="0"/>
              <a:t>Analog-centric techniques become critical when pushing the limits of carrier frequency, bandwidth and/or power consumption</a:t>
            </a:r>
          </a:p>
          <a:p>
            <a:r>
              <a:rPr lang="en-US" dirty="0" smtClean="0"/>
              <a:t> Focus of these techniques is on baseband to </a:t>
            </a:r>
            <a:r>
              <a:rPr lang="en-US" dirty="0" err="1" smtClean="0"/>
              <a:t>passband</a:t>
            </a:r>
            <a:r>
              <a:rPr lang="en-US" dirty="0" smtClean="0"/>
              <a:t> conversion, and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40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envelope detection?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417638"/>
            <a:ext cx="82677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4047068"/>
            <a:ext cx="8520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Positive carrier cycle </a:t>
            </a:r>
            <a:r>
              <a:rPr lang="en-US" sz="2200" dirty="0" err="1">
                <a:sym typeface="Wingdings"/>
              </a:rPr>
              <a:t></a:t>
            </a:r>
            <a:r>
              <a:rPr lang="en-US" sz="2200" dirty="0">
                <a:sym typeface="Wingdings"/>
              </a:rPr>
              <a:t> capacitor charges up (reaches value of envelope)</a:t>
            </a:r>
          </a:p>
          <a:p>
            <a:r>
              <a:rPr lang="en-US" sz="2200" dirty="0">
                <a:sym typeface="Wingdings"/>
              </a:rPr>
              <a:t>Negative carrier cycle </a:t>
            </a:r>
            <a:r>
              <a:rPr lang="en-US" sz="2200" dirty="0" err="1">
                <a:sym typeface="Wingdings"/>
              </a:rPr>
              <a:t></a:t>
            </a:r>
            <a:r>
              <a:rPr lang="en-US" sz="2200" dirty="0">
                <a:sym typeface="Wingdings"/>
              </a:rPr>
              <a:t> capacitor discharges with RC time constant</a:t>
            </a:r>
          </a:p>
        </p:txBody>
      </p:sp>
    </p:spTree>
    <p:extLst>
      <p:ext uri="{BB962C8B-B14F-4D97-AF65-F5344CB8AC3E}">
        <p14:creationId xmlns:p14="http://schemas.microsoft.com/office/powerpoint/2010/main" val="3818932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Envelope Detection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capacitor </a:t>
            </a:r>
            <a:r>
              <a:rPr lang="en-IN" dirty="0"/>
              <a:t>gets charged at each carrier peak, and discharges between peaks</a:t>
            </a:r>
            <a:r>
              <a:rPr lang="en-IN" dirty="0" smtClean="0"/>
              <a:t>. The </a:t>
            </a:r>
            <a:r>
              <a:rPr lang="en-IN" dirty="0"/>
              <a:t>time interval between successive charging episodes is therefore approximately equal to </a:t>
            </a:r>
            <a:r>
              <a:rPr lang="en-IN" dirty="0" smtClean="0"/>
              <a:t>1/fc, the </a:t>
            </a:r>
            <a:r>
              <a:rPr lang="en-IN" dirty="0"/>
              <a:t>time between successive carrier peaks.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factor by which the output voltage is </a:t>
            </a:r>
            <a:r>
              <a:rPr lang="en-IN" dirty="0" smtClean="0"/>
              <a:t>reduced during </a:t>
            </a:r>
            <a:r>
              <a:rPr lang="en-IN" dirty="0"/>
              <a:t>this period due to capacitor discharge is </a:t>
            </a:r>
            <a:r>
              <a:rPr lang="en-IN" dirty="0" err="1" smtClean="0"/>
              <a:t>exp</a:t>
            </a:r>
            <a:r>
              <a:rPr lang="en-IN" dirty="0" smtClean="0"/>
              <a:t>(</a:t>
            </a:r>
            <a:r>
              <a:rPr lang="en-IN" dirty="0"/>
              <a:t>−1/(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RC</a:t>
            </a:r>
            <a:r>
              <a:rPr lang="en-IN" dirty="0"/>
              <a:t>)). This must be close to one </a:t>
            </a:r>
            <a:r>
              <a:rPr lang="en-IN" dirty="0" smtClean="0"/>
              <a:t>in order </a:t>
            </a:r>
            <a:r>
              <a:rPr lang="en-IN" dirty="0"/>
              <a:t>for the voltage to follow the envelope, rather than the variations in the sinusoidal carrier.</a:t>
            </a:r>
          </a:p>
          <a:p>
            <a:r>
              <a:rPr lang="en-IN" dirty="0" smtClean="0"/>
              <a:t>The </a:t>
            </a:r>
            <a:r>
              <a:rPr lang="en-IN" dirty="0"/>
              <a:t>decay in the envelope detector </a:t>
            </a:r>
            <a:r>
              <a:rPr lang="en-IN" dirty="0" smtClean="0"/>
              <a:t>output must </a:t>
            </a:r>
            <a:r>
              <a:rPr lang="en-IN" dirty="0"/>
              <a:t>be fast enough (i.e., the RC time constant must be small enough) so that it can </a:t>
            </a:r>
            <a:r>
              <a:rPr lang="en-IN" dirty="0" smtClean="0"/>
              <a:t>follow changes </a:t>
            </a:r>
            <a:r>
              <a:rPr lang="en-IN" dirty="0"/>
              <a:t>in the envelope. Since the time constant for envelope variations is inversely </a:t>
            </a:r>
            <a:r>
              <a:rPr lang="en-IN" dirty="0" smtClean="0"/>
              <a:t>proportional to </a:t>
            </a:r>
            <a:r>
              <a:rPr lang="en-IN" dirty="0"/>
              <a:t>the message bandwidth B, we must have RC ≪ 1/B. Combining these two conditions </a:t>
            </a:r>
            <a:r>
              <a:rPr lang="en-IN" dirty="0" smtClean="0"/>
              <a:t>for envelope </a:t>
            </a:r>
            <a:r>
              <a:rPr lang="en-IN" dirty="0"/>
              <a:t>detection to work well, we have</a:t>
            </a:r>
          </a:p>
          <a:p>
            <a:pPr algn="ctr"/>
            <a:r>
              <a:rPr lang="en-IN" dirty="0" smtClean="0"/>
              <a:t>1/fc </a:t>
            </a:r>
            <a:r>
              <a:rPr lang="en-IN" dirty="0"/>
              <a:t>≪ RC </a:t>
            </a:r>
            <a:r>
              <a:rPr lang="en-IN" dirty="0" smtClean="0"/>
              <a:t>≪1/B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697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Envelope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requires that fc ≫ B (carrier frequency much larger than message bandwidth). E. g., the carrier frequencies in broadcast AM radio are over 500 KHz, whereas the message bandwidth is limited to 5 KHz.</a:t>
            </a:r>
          </a:p>
          <a:p>
            <a:r>
              <a:rPr lang="en-IN" dirty="0"/>
              <a:t>The RC time constant for an envelope detector should be chosen so that</a:t>
            </a:r>
          </a:p>
          <a:p>
            <a:r>
              <a:rPr lang="el-GR" dirty="0"/>
              <a:t>2 μ</a:t>
            </a:r>
            <a:r>
              <a:rPr lang="en-IN" dirty="0"/>
              <a:t>s ≪ RC ≪ 200 </a:t>
            </a:r>
            <a:r>
              <a:rPr lang="el-GR" dirty="0"/>
              <a:t>μ</a:t>
            </a:r>
            <a:r>
              <a:rPr lang="en-IN" dirty="0"/>
              <a:t>s</a:t>
            </a:r>
          </a:p>
          <a:p>
            <a:r>
              <a:rPr lang="en-IN" dirty="0"/>
              <a:t>For RC = 20μs, for example, with R = 50 ohms, and C = 400 </a:t>
            </a:r>
            <a:r>
              <a:rPr lang="en-IN" dirty="0" err="1"/>
              <a:t>nF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425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Envelope detector operation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66" y="1143001"/>
            <a:ext cx="6887535" cy="41133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1201" y="5256389"/>
            <a:ext cx="7433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Positive carrier cycle </a:t>
            </a: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capacitor charges up (reaches value of envelope)</a:t>
            </a:r>
          </a:p>
          <a:p>
            <a:r>
              <a:rPr lang="en-US" dirty="0">
                <a:sym typeface="Wingdings"/>
              </a:rPr>
              <a:t>Negative carrier cycle </a:t>
            </a: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capacitor discharges with RC time constant</a:t>
            </a:r>
          </a:p>
          <a:p>
            <a:r>
              <a:rPr lang="en-US" dirty="0">
                <a:sym typeface="Wingdings"/>
              </a:rPr>
              <a:t>Should not discharge too fast during negative cycle</a:t>
            </a:r>
          </a:p>
          <a:p>
            <a:r>
              <a:rPr lang="en-US" dirty="0">
                <a:sym typeface="Wingdings"/>
              </a:rPr>
              <a:t>Should react fast enough to follow variations in envelope</a:t>
            </a:r>
          </a:p>
          <a:p>
            <a:r>
              <a:rPr lang="en-US" dirty="0">
                <a:sym typeface="Wingdings"/>
              </a:rPr>
              <a:t>     (which depend on message bandwidth B)</a:t>
            </a: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636" y="5933269"/>
            <a:ext cx="1588293" cy="7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19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Power efficiency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590675"/>
            <a:ext cx="4851400" cy="85090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441575"/>
            <a:ext cx="6324600" cy="850900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429000"/>
            <a:ext cx="7112000" cy="952500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436" y="4791075"/>
            <a:ext cx="4902200" cy="800100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2288" y="5591175"/>
            <a:ext cx="2362200" cy="1003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8201" y="1221343"/>
            <a:ext cx="20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of AM signal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28095" y="2181307"/>
            <a:ext cx="1601365" cy="1111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2806" y="1996641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(DC component of</a:t>
            </a:r>
          </a:p>
          <a:p>
            <a:r>
              <a:rPr lang="en-US" b="1" dirty="0"/>
              <a:t> </a:t>
            </a:r>
            <a:r>
              <a:rPr lang="en-US" b="1" dirty="0" err="1"/>
              <a:t>passband</a:t>
            </a:r>
            <a:r>
              <a:rPr lang="en-US" b="1" dirty="0"/>
              <a:t> signal at </a:t>
            </a:r>
            <a:r>
              <a:rPr lang="en-US" i="1" dirty="0"/>
              <a:t>2f</a:t>
            </a:r>
            <a:r>
              <a:rPr lang="en-US" i="1" baseline="-25000" dirty="0"/>
              <a:t>c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08200" y="4381500"/>
            <a:ext cx="509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of message bearing component of AM signal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8201" y="595027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efficiency</a:t>
            </a:r>
          </a:p>
        </p:txBody>
      </p:sp>
    </p:spTree>
    <p:extLst>
      <p:ext uri="{BB962C8B-B14F-4D97-AF65-F5344CB8AC3E}">
        <p14:creationId xmlns:p14="http://schemas.microsoft.com/office/powerpoint/2010/main" val="302993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Problem 3.1 </a:t>
            </a:r>
            <a:r>
              <a:rPr lang="en-IN" dirty="0" smtClean="0"/>
              <a:t>Figure shows </a:t>
            </a:r>
            <a:r>
              <a:rPr lang="en-IN" dirty="0"/>
              <a:t>a signal obtained after amplitude modulation by a </a:t>
            </a:r>
            <a:r>
              <a:rPr lang="en-IN" dirty="0" smtClean="0"/>
              <a:t>sinusoidal message</a:t>
            </a:r>
            <a:r>
              <a:rPr lang="en-IN" dirty="0"/>
              <a:t>. The carrier frequency is difficult to determine from the figure, and is not needed </a:t>
            </a:r>
            <a:r>
              <a:rPr lang="en-IN" dirty="0" smtClean="0"/>
              <a:t>for answering </a:t>
            </a:r>
            <a:r>
              <a:rPr lang="en-IN" dirty="0"/>
              <a:t>the questions below.</a:t>
            </a:r>
          </a:p>
          <a:p>
            <a:pPr marL="0" indent="0">
              <a:buNone/>
            </a:pPr>
            <a:r>
              <a:rPr lang="en-IN" dirty="0"/>
              <a:t>(a) Find the modulation index.</a:t>
            </a:r>
          </a:p>
          <a:p>
            <a:pPr marL="0" indent="0">
              <a:buNone/>
            </a:pPr>
            <a:r>
              <a:rPr lang="en-IN" dirty="0"/>
              <a:t>(b) Find the signal power.</a:t>
            </a:r>
          </a:p>
          <a:p>
            <a:pPr marL="0" indent="0">
              <a:buNone/>
            </a:pPr>
            <a:r>
              <a:rPr lang="en-IN" dirty="0"/>
              <a:t>(c) Find the bandwidth of the AM signal.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146" y="1199213"/>
            <a:ext cx="6017945" cy="497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10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power efficiency computation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2" y="1863622"/>
            <a:ext cx="11327895" cy="12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1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power efficiency computation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1" y="3429000"/>
            <a:ext cx="780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minimum of message and then normalize by its magnitude to get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endParaRPr lang="en-US" dirty="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241801" y="4025901"/>
          <a:ext cx="30972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3" imgW="1384300" imgH="177800" progId="Equation.3">
                  <p:embed/>
                </p:oleObj>
              </mc:Choice>
              <mc:Fallback>
                <p:oleObj name="Equation" r:id="rId3" imgW="1384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1" y="4025901"/>
                        <a:ext cx="309721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1201" y="4026693"/>
            <a:ext cx="209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Suffices to minimize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4642151"/>
            <a:ext cx="61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minimize numerically (over a period) or analytically to get 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097213" y="5192713"/>
          <a:ext cx="50847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5" imgW="2273300" imgH="177800" progId="Equation.3">
                  <p:embed/>
                </p:oleObj>
              </mc:Choice>
              <mc:Fallback>
                <p:oleObj name="Equation" r:id="rId5" imgW="2273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192713"/>
                        <a:ext cx="5084762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287588" y="5724525"/>
          <a:ext cx="6165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7" imgW="2755900" imgH="393700" progId="Equation.3">
                  <p:embed/>
                </p:oleObj>
              </mc:Choice>
              <mc:Fallback>
                <p:oleObj name="Equation" r:id="rId7" imgW="275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5724525"/>
                        <a:ext cx="61658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65674" y="6027916"/>
            <a:ext cx="43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5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efficiency computation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3013075" y="1417638"/>
          <a:ext cx="6165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2755900" imgH="393700" progId="Equation.3">
                  <p:embed/>
                </p:oleObj>
              </mc:Choice>
              <mc:Fallback>
                <p:oleObj name="Equation" r:id="rId3" imgW="275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417638"/>
                        <a:ext cx="61658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13" y="2435083"/>
            <a:ext cx="7369175" cy="764211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064" y="3429001"/>
            <a:ext cx="3097709" cy="11042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3520" y="3693121"/>
            <a:ext cx="245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=0.24 for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mod</a:t>
            </a:r>
            <a:r>
              <a:rPr lang="en-US" sz="2400" dirty="0"/>
              <a:t>=0.7</a:t>
            </a:r>
          </a:p>
        </p:txBody>
      </p:sp>
    </p:spTree>
    <p:extLst>
      <p:ext uri="{BB962C8B-B14F-4D97-AF65-F5344CB8AC3E}">
        <p14:creationId xmlns:p14="http://schemas.microsoft.com/office/powerpoint/2010/main" val="62752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99" y="2223701"/>
            <a:ext cx="9962401" cy="31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3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Amplitude modulation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4727" y="1290710"/>
            <a:ext cx="8756073" cy="4763726"/>
          </a:xfrm>
        </p:spPr>
        <p:txBody>
          <a:bodyPr>
            <a:normAutofit/>
          </a:bodyPr>
          <a:lstStyle/>
          <a:p>
            <a:r>
              <a:rPr lang="en-US" dirty="0" smtClean="0"/>
              <a:t>DSB: encode info in I component</a:t>
            </a:r>
          </a:p>
          <a:p>
            <a:pPr lvl="1"/>
            <a:r>
              <a:rPr lang="en-US" dirty="0" smtClean="0"/>
              <a:t>Uses twice the bandwidth it really needs</a:t>
            </a:r>
          </a:p>
          <a:p>
            <a:pPr lvl="1"/>
            <a:r>
              <a:rPr lang="en-US" dirty="0" smtClean="0"/>
              <a:t>Requires carrier sync for demodulation</a:t>
            </a:r>
          </a:p>
          <a:p>
            <a:r>
              <a:rPr lang="en-US" dirty="0" smtClean="0"/>
              <a:t>Conventional AM</a:t>
            </a:r>
          </a:p>
          <a:p>
            <a:pPr lvl="1"/>
            <a:r>
              <a:rPr lang="en-US" dirty="0" smtClean="0"/>
              <a:t>Modifies DSB to eliminate carrier sync requirement at the expense of power efficiency</a:t>
            </a:r>
          </a:p>
          <a:p>
            <a:r>
              <a:rPr lang="en-US" dirty="0" smtClean="0"/>
              <a:t>SSB/VSB</a:t>
            </a:r>
          </a:p>
          <a:p>
            <a:pPr lvl="1"/>
            <a:r>
              <a:rPr lang="en-US" dirty="0" smtClean="0"/>
              <a:t>More efficient bandwidth usage than DSB</a:t>
            </a:r>
          </a:p>
          <a:p>
            <a:pPr lvl="1"/>
            <a:r>
              <a:rPr lang="en-US" dirty="0" smtClean="0"/>
              <a:t>Requires carrier sync for demodulation</a:t>
            </a:r>
          </a:p>
          <a:p>
            <a:pPr lvl="1"/>
            <a:r>
              <a:rPr lang="en-US" dirty="0" smtClean="0"/>
              <a:t>Can be modified to eliminate carrier sync requirement at the expense of power 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509" y="1690688"/>
            <a:ext cx="8686800" cy="4708525"/>
          </a:xfrm>
        </p:spPr>
        <p:txBody>
          <a:bodyPr/>
          <a:lstStyle/>
          <a:p>
            <a:r>
              <a:rPr lang="en-US" dirty="0" smtClean="0"/>
              <a:t>Two ways of encoding info in complex envelope</a:t>
            </a:r>
          </a:p>
          <a:p>
            <a:pPr lvl="1"/>
            <a:r>
              <a:rPr lang="en-US" dirty="0" smtClean="0"/>
              <a:t>I and Q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a</a:t>
            </a:r>
            <a:r>
              <a:rPr lang="en-US" dirty="0" smtClean="0"/>
              <a:t>mplitude modulation (several variants)</a:t>
            </a:r>
          </a:p>
          <a:p>
            <a:pPr lvl="1"/>
            <a:r>
              <a:rPr lang="en-US" dirty="0" smtClean="0"/>
              <a:t>Envelope and phase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angle modulation (constant envelope)</a:t>
            </a:r>
            <a:endParaRPr lang="en-US" dirty="0" smtClean="0"/>
          </a:p>
          <a:p>
            <a:r>
              <a:rPr lang="en-US" dirty="0" smtClean="0"/>
              <a:t>Up/down conversion</a:t>
            </a:r>
          </a:p>
          <a:p>
            <a:pPr lvl="1"/>
            <a:r>
              <a:rPr lang="en-US" dirty="0" smtClean="0"/>
              <a:t>Multiple stages or single stage (</a:t>
            </a:r>
            <a:r>
              <a:rPr lang="en-US" dirty="0" err="1" smtClean="0"/>
              <a:t>superheterodyne</a:t>
            </a:r>
            <a:r>
              <a:rPr lang="en-US" dirty="0" smtClean="0"/>
              <a:t> or direct conversion)</a:t>
            </a:r>
          </a:p>
          <a:p>
            <a:r>
              <a:rPr lang="en-US" dirty="0" smtClean="0"/>
              <a:t>Phase locked loop</a:t>
            </a:r>
          </a:p>
          <a:p>
            <a:pPr lvl="1"/>
            <a:r>
              <a:rPr lang="en-US" dirty="0" smtClean="0"/>
              <a:t>Feedback-based synchronization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Message Signal</a:t>
            </a:r>
            <a:r>
              <a:rPr lang="en-IN" dirty="0"/>
              <a:t>: </a:t>
            </a:r>
            <a:r>
              <a:rPr lang="en-IN" dirty="0" smtClean="0"/>
              <a:t>The </a:t>
            </a:r>
            <a:r>
              <a:rPr lang="en-IN" dirty="0" err="1"/>
              <a:t>analog</a:t>
            </a:r>
            <a:r>
              <a:rPr lang="en-IN" dirty="0"/>
              <a:t> baseband message signal </a:t>
            </a:r>
            <a:r>
              <a:rPr lang="en-IN" dirty="0" smtClean="0"/>
              <a:t>is denoted </a:t>
            </a:r>
            <a:r>
              <a:rPr lang="en-IN" dirty="0"/>
              <a:t>by m(t). </a:t>
            </a:r>
            <a:r>
              <a:rPr lang="en-IN" dirty="0" smtClean="0"/>
              <a:t>Any </a:t>
            </a:r>
            <a:r>
              <a:rPr lang="en-IN" dirty="0"/>
              <a:t>message we would encounter in </a:t>
            </a:r>
            <a:r>
              <a:rPr lang="en-IN" dirty="0" smtClean="0"/>
              <a:t>practice would </a:t>
            </a:r>
            <a:r>
              <a:rPr lang="en-IN" dirty="0"/>
              <a:t>have </a:t>
            </a:r>
            <a:r>
              <a:rPr lang="en-IN" u="sng" dirty="0"/>
              <a:t>finite energy </a:t>
            </a:r>
            <a:r>
              <a:rPr lang="en-IN" dirty="0" smtClean="0"/>
              <a:t>(time-limited signal). </a:t>
            </a:r>
          </a:p>
          <a:p>
            <a:r>
              <a:rPr lang="en-IN" dirty="0" smtClean="0"/>
              <a:t>When modelling transmissions </a:t>
            </a:r>
            <a:r>
              <a:rPr lang="en-IN" dirty="0"/>
              <a:t>over long time intervals, it is useful to think of messages as </a:t>
            </a:r>
            <a:r>
              <a:rPr lang="en-IN" u="sng" dirty="0"/>
              <a:t>finite power </a:t>
            </a:r>
            <a:r>
              <a:rPr lang="en-IN" u="sng" dirty="0" smtClean="0"/>
              <a:t>signals spanning </a:t>
            </a:r>
            <a:r>
              <a:rPr lang="en-IN" u="sng" dirty="0"/>
              <a:t>an infinite time interval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we consider physical message signals, the time domain signal is </a:t>
            </a:r>
            <a:r>
              <a:rPr lang="en-IN" dirty="0" smtClean="0"/>
              <a:t>real valued, so </a:t>
            </a:r>
            <a:r>
              <a:rPr lang="en-IN" dirty="0"/>
              <a:t>that its Fourier transform (defined for a finite energy signal) is conjugate symmetric:</a:t>
            </a:r>
          </a:p>
          <a:p>
            <a:pPr lvl="2"/>
            <a:r>
              <a:rPr lang="en-IN" dirty="0"/>
              <a:t>M(f) = M</a:t>
            </a:r>
            <a:r>
              <a:rPr lang="en-IN" baseline="30000" dirty="0"/>
              <a:t>∗</a:t>
            </a:r>
            <a:r>
              <a:rPr lang="en-IN" dirty="0"/>
              <a:t>(−f).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8661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Finite-power sinusoidal message </a:t>
            </a:r>
            <a:r>
              <a:rPr lang="en-IN" dirty="0"/>
              <a:t>signal, </a:t>
            </a:r>
            <a:endParaRPr lang="en-IN" dirty="0" smtClean="0"/>
          </a:p>
          <a:p>
            <a:r>
              <a:rPr lang="en-IN" dirty="0" smtClean="0"/>
              <a:t>m(t</a:t>
            </a:r>
            <a:r>
              <a:rPr lang="en-IN" dirty="0"/>
              <a:t>) = A</a:t>
            </a:r>
            <a:r>
              <a:rPr lang="en-IN" baseline="-25000" dirty="0"/>
              <a:t>m</a:t>
            </a:r>
            <a:r>
              <a:rPr lang="en-IN" dirty="0"/>
              <a:t> </a:t>
            </a:r>
            <a:r>
              <a:rPr lang="en-IN" dirty="0" smtClean="0"/>
              <a:t>cos(2π</a:t>
            </a:r>
            <a:r>
              <a:rPr lang="en-IN" dirty="0" err="1" smtClean="0"/>
              <a:t>f</a:t>
            </a:r>
            <a:r>
              <a:rPr lang="en-IN" baseline="-25000" dirty="0" err="1" smtClean="0"/>
              <a:t>m</a:t>
            </a:r>
            <a:r>
              <a:rPr lang="en-IN" dirty="0" err="1" smtClean="0"/>
              <a:t>t</a:t>
            </a:r>
            <a:r>
              <a:rPr lang="en-IN" dirty="0" smtClean="0"/>
              <a:t>), </a:t>
            </a:r>
            <a:r>
              <a:rPr lang="en-IN" dirty="0"/>
              <a:t>whose spectrum consists of impulses at ±</a:t>
            </a:r>
            <a:r>
              <a:rPr lang="en-IN" dirty="0" err="1" smtClean="0"/>
              <a:t>f</a:t>
            </a:r>
            <a:r>
              <a:rPr lang="en-IN" baseline="-25000" dirty="0" err="1" smtClean="0"/>
              <a:t>m</a:t>
            </a:r>
            <a:r>
              <a:rPr lang="en-IN" dirty="0" smtClean="0"/>
              <a:t>: </a:t>
            </a:r>
          </a:p>
          <a:p>
            <a:r>
              <a:rPr lang="en-IN" dirty="0" smtClean="0"/>
              <a:t>M(f</a:t>
            </a:r>
            <a:r>
              <a:rPr lang="en-IN" dirty="0"/>
              <a:t>) </a:t>
            </a:r>
            <a:r>
              <a:rPr lang="en-IN" dirty="0" smtClean="0"/>
              <a:t>= (A</a:t>
            </a:r>
            <a:r>
              <a:rPr lang="en-IN" baseline="-25000" dirty="0" smtClean="0"/>
              <a:t>m</a:t>
            </a:r>
            <a:r>
              <a:rPr lang="en-IN" dirty="0" smtClean="0"/>
              <a:t>/2) </a:t>
            </a:r>
            <a:r>
              <a:rPr lang="en-IN" dirty="0"/>
              <a:t>(δ(f − </a:t>
            </a:r>
            <a:r>
              <a:rPr lang="en-IN" dirty="0" err="1"/>
              <a:t>f</a:t>
            </a:r>
            <a:r>
              <a:rPr lang="en-IN" baseline="-25000" dirty="0" err="1"/>
              <a:t>m</a:t>
            </a:r>
            <a:r>
              <a:rPr lang="en-IN" dirty="0"/>
              <a:t>) + δ(f + </a:t>
            </a:r>
            <a:r>
              <a:rPr lang="en-IN" dirty="0" err="1"/>
              <a:t>f</a:t>
            </a:r>
            <a:r>
              <a:rPr lang="en-IN" baseline="-25000" dirty="0" err="1"/>
              <a:t>m</a:t>
            </a:r>
            <a:r>
              <a:rPr lang="en-IN" dirty="0"/>
              <a:t>)).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DC value of m(t)</a:t>
            </a:r>
          </a:p>
          <a:p>
            <a:endParaRPr lang="en-IN" dirty="0"/>
          </a:p>
          <a:p>
            <a:r>
              <a:rPr lang="en-IN" dirty="0"/>
              <a:t>Power of m(t)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32" y="5013291"/>
            <a:ext cx="303847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32" y="3782945"/>
            <a:ext cx="286702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731" y="6330815"/>
            <a:ext cx="24098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sinusoidal message</a:t>
            </a:r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2" y="1690688"/>
            <a:ext cx="10604587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3"/>
            <a:ext cx="10515600" cy="1325563"/>
          </a:xfrm>
        </p:spPr>
        <p:txBody>
          <a:bodyPr/>
          <a:lstStyle/>
          <a:p>
            <a:r>
              <a:rPr lang="en-IN" dirty="0"/>
              <a:t>Transmitted Signal: </a:t>
            </a:r>
            <a:r>
              <a:rPr lang="en-IN" dirty="0" smtClean="0"/>
              <a:t>I and Q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5246557"/>
          </a:xfrm>
        </p:spPr>
        <p:txBody>
          <a:bodyPr>
            <a:normAutofit/>
          </a:bodyPr>
          <a:lstStyle/>
          <a:p>
            <a:r>
              <a:rPr lang="en-IN" dirty="0" smtClean="0"/>
              <a:t>When </a:t>
            </a:r>
            <a:r>
              <a:rPr lang="en-IN" dirty="0"/>
              <a:t>the signal transmitted over the channel is a passband </a:t>
            </a:r>
            <a:r>
              <a:rPr lang="en-IN" dirty="0" smtClean="0"/>
              <a:t>signal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</a:p>
          <a:p>
            <a:endParaRPr lang="en-IN" dirty="0"/>
          </a:p>
          <a:p>
            <a:pPr lvl="1"/>
            <a:endParaRPr lang="en-IN" dirty="0" smtClean="0"/>
          </a:p>
          <a:p>
            <a:pPr marL="457200" lvl="1" indent="0">
              <a:buNone/>
            </a:pPr>
            <a:endParaRPr lang="en-IN" sz="2600" dirty="0" smtClean="0"/>
          </a:p>
          <a:p>
            <a:pPr marL="457200" lvl="1" indent="0">
              <a:buNone/>
            </a:pPr>
            <a:r>
              <a:rPr lang="en-IN" sz="2600" dirty="0" smtClean="0"/>
              <a:t>where f</a:t>
            </a:r>
            <a:r>
              <a:rPr lang="en-IN" sz="2600" baseline="-25000" dirty="0"/>
              <a:t>c</a:t>
            </a:r>
            <a:r>
              <a:rPr lang="en-IN" sz="2600" dirty="0" smtClean="0"/>
              <a:t> </a:t>
            </a:r>
            <a:r>
              <a:rPr lang="en-IN" sz="2600" dirty="0"/>
              <a:t>is a carrier frequency, </a:t>
            </a:r>
            <a:r>
              <a:rPr lang="en-IN" sz="2600" dirty="0" err="1" smtClean="0"/>
              <a:t>u</a:t>
            </a:r>
            <a:r>
              <a:rPr lang="en-IN" sz="2600" baseline="-25000" dirty="0" err="1"/>
              <a:t>c</a:t>
            </a:r>
            <a:r>
              <a:rPr lang="en-IN" sz="2600" baseline="-25000" dirty="0"/>
              <a:t> </a:t>
            </a:r>
            <a:r>
              <a:rPr lang="en-IN" sz="2600" dirty="0" smtClean="0"/>
              <a:t>(</a:t>
            </a:r>
            <a:r>
              <a:rPr lang="en-IN" sz="2600" dirty="0"/>
              <a:t>t) is the </a:t>
            </a:r>
            <a:r>
              <a:rPr lang="en-IN" sz="2600" dirty="0" err="1"/>
              <a:t>i</a:t>
            </a:r>
            <a:r>
              <a:rPr lang="en-IN" sz="2600" dirty="0" err="1" smtClean="0"/>
              <a:t>nphase</a:t>
            </a:r>
            <a:r>
              <a:rPr lang="en-IN" sz="2600" dirty="0" smtClean="0"/>
              <a:t> (</a:t>
            </a:r>
            <a:r>
              <a:rPr lang="en-IN" sz="2600" dirty="0"/>
              <a:t>I</a:t>
            </a:r>
            <a:r>
              <a:rPr lang="en-IN" sz="2600" dirty="0" smtClean="0"/>
              <a:t>) </a:t>
            </a:r>
            <a:r>
              <a:rPr lang="en-IN" sz="2600" dirty="0"/>
              <a:t>component, u</a:t>
            </a:r>
            <a:r>
              <a:rPr lang="en-IN" sz="2600" baseline="-25000" dirty="0"/>
              <a:t>s</a:t>
            </a:r>
            <a:r>
              <a:rPr lang="en-IN" sz="2600" dirty="0"/>
              <a:t>(t) is the </a:t>
            </a:r>
            <a:r>
              <a:rPr lang="en-IN" sz="2600" dirty="0" smtClean="0"/>
              <a:t>quadrature (Q) </a:t>
            </a:r>
            <a:r>
              <a:rPr lang="en-IN" sz="2600" dirty="0"/>
              <a:t>component, e(t) ≥ 0 is </a:t>
            </a:r>
            <a:r>
              <a:rPr lang="en-IN" sz="2600" dirty="0" smtClean="0"/>
              <a:t>the envelope</a:t>
            </a:r>
            <a:r>
              <a:rPr lang="en-IN" sz="2600" dirty="0"/>
              <a:t>, and θ(t) is the phase. Modulation consist of encoding the message in </a:t>
            </a:r>
            <a:r>
              <a:rPr lang="en-IN" sz="2600" dirty="0" err="1" smtClean="0"/>
              <a:t>u</a:t>
            </a:r>
            <a:r>
              <a:rPr lang="en-IN" sz="2600" baseline="-25000" dirty="0" err="1" smtClean="0"/>
              <a:t>c</a:t>
            </a:r>
            <a:r>
              <a:rPr lang="en-IN" sz="2600" dirty="0" smtClean="0"/>
              <a:t>(t</a:t>
            </a:r>
            <a:r>
              <a:rPr lang="en-IN" sz="2600" dirty="0"/>
              <a:t>) and u</a:t>
            </a:r>
            <a:r>
              <a:rPr lang="en-IN" sz="2600" baseline="-25000" dirty="0"/>
              <a:t>s</a:t>
            </a:r>
            <a:r>
              <a:rPr lang="en-IN" sz="2600" dirty="0"/>
              <a:t>(t), </a:t>
            </a:r>
            <a:r>
              <a:rPr lang="en-IN" sz="2600" dirty="0" smtClean="0"/>
              <a:t>or equivalently</a:t>
            </a:r>
            <a:r>
              <a:rPr lang="en-IN" sz="2600" dirty="0"/>
              <a:t>, in e(t) and θ(t</a:t>
            </a:r>
            <a:r>
              <a:rPr lang="en-IN" sz="2600" dirty="0" smtClean="0"/>
              <a:t>), where </a:t>
            </a:r>
          </a:p>
          <a:p>
            <a:endParaRPr lang="en-IN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14" y="2110305"/>
            <a:ext cx="5728823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824045"/>
            <a:ext cx="3060192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139" y="5583992"/>
            <a:ext cx="58312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16836</TotalTime>
  <Words>1974</Words>
  <Application>Microsoft Office PowerPoint</Application>
  <PresentationFormat>Widescreen</PresentationFormat>
  <Paragraphs>185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Equation</vt:lpstr>
      <vt:lpstr>Amplitude Modulation</vt:lpstr>
      <vt:lpstr>Why carrier modulation?</vt:lpstr>
      <vt:lpstr>Analog communication techniques: why?</vt:lpstr>
      <vt:lpstr>Amplitude modulation</vt:lpstr>
      <vt:lpstr>Key concepts</vt:lpstr>
      <vt:lpstr>Terminology</vt:lpstr>
      <vt:lpstr>Terminology</vt:lpstr>
      <vt:lpstr>A sinusoidal message</vt:lpstr>
      <vt:lpstr>Transmitted Signal: I and Q Components</vt:lpstr>
      <vt:lpstr>PowerPoint Presentation</vt:lpstr>
      <vt:lpstr>Double-Sideband Suppressed Carrier (DSB-SC)</vt:lpstr>
      <vt:lpstr>DSB-SC signal Am(t) cos(2πfct) for m(t)= Am cos(2πfmt) </vt:lpstr>
      <vt:lpstr>A more interesting example</vt:lpstr>
      <vt:lpstr>DSB spectrum</vt:lpstr>
      <vt:lpstr>DSB-SC Spectrum </vt:lpstr>
      <vt:lpstr>Sideband Information</vt:lpstr>
      <vt:lpstr>Demodulation of DSB-SC</vt:lpstr>
      <vt:lpstr>PowerPoint Presentation</vt:lpstr>
      <vt:lpstr>Phase Mismatch Problem</vt:lpstr>
      <vt:lpstr>Sidestepping Sync. Requirement</vt:lpstr>
      <vt:lpstr>DSB-SC waveform</vt:lpstr>
      <vt:lpstr>What does the envelope tell us?</vt:lpstr>
      <vt:lpstr>Amplitude Modulation (AM)</vt:lpstr>
      <vt:lpstr>AM Signal</vt:lpstr>
      <vt:lpstr>Conventional AM</vt:lpstr>
      <vt:lpstr>PowerPoint Presentation</vt:lpstr>
      <vt:lpstr>Modulation Index, a_mod</vt:lpstr>
      <vt:lpstr>Effect of modulation index</vt:lpstr>
      <vt:lpstr>Demodulation of Conventional AM</vt:lpstr>
      <vt:lpstr>How do we do envelope detection?</vt:lpstr>
      <vt:lpstr>Envelope Detection </vt:lpstr>
      <vt:lpstr>Envelope Detector</vt:lpstr>
      <vt:lpstr>Envelope detector operation</vt:lpstr>
      <vt:lpstr>Power efficiency</vt:lpstr>
      <vt:lpstr>Example</vt:lpstr>
      <vt:lpstr>Example power efficiency computation</vt:lpstr>
      <vt:lpstr>Example power efficiency computation</vt:lpstr>
      <vt:lpstr>Power efficiency computation (contd)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Modulation</dc:title>
  <dc:creator>Jyotsna</dc:creator>
  <cp:lastModifiedBy>IIITB</cp:lastModifiedBy>
  <cp:revision>60</cp:revision>
  <dcterms:created xsi:type="dcterms:W3CDTF">2017-08-28T04:39:07Z</dcterms:created>
  <dcterms:modified xsi:type="dcterms:W3CDTF">2019-08-28T18:05:29Z</dcterms:modified>
</cp:coreProperties>
</file>