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57" r:id="rId4"/>
    <p:sldId id="258" r:id="rId5"/>
    <p:sldId id="273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263" r:id="rId17"/>
    <p:sldId id="265" r:id="rId18"/>
    <p:sldId id="266" r:id="rId19"/>
    <p:sldId id="308" r:id="rId20"/>
    <p:sldId id="309" r:id="rId21"/>
    <p:sldId id="314" r:id="rId22"/>
    <p:sldId id="315" r:id="rId23"/>
    <p:sldId id="310" r:id="rId24"/>
    <p:sldId id="316" r:id="rId25"/>
    <p:sldId id="311" r:id="rId26"/>
    <p:sldId id="312" r:id="rId27"/>
    <p:sldId id="313" r:id="rId28"/>
    <p:sldId id="294" r:id="rId29"/>
    <p:sldId id="292" r:id="rId30"/>
    <p:sldId id="293" r:id="rId31"/>
    <p:sldId id="317" r:id="rId32"/>
    <p:sldId id="318" r:id="rId33"/>
    <p:sldId id="319" r:id="rId34"/>
    <p:sldId id="32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15D9-6DA3-4FBB-A926-68A3983A99D9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7D01-BC84-463C-A050-29E7CC0E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60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15D9-6DA3-4FBB-A926-68A3983A99D9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7D01-BC84-463C-A050-29E7CC0E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09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15D9-6DA3-4FBB-A926-68A3983A99D9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7D01-BC84-463C-A050-29E7CC0E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10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15D9-6DA3-4FBB-A926-68A3983A99D9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7D01-BC84-463C-A050-29E7CC0E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75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15D9-6DA3-4FBB-A926-68A3983A99D9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7D01-BC84-463C-A050-29E7CC0E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28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15D9-6DA3-4FBB-A926-68A3983A99D9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7D01-BC84-463C-A050-29E7CC0E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01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15D9-6DA3-4FBB-A926-68A3983A99D9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7D01-BC84-463C-A050-29E7CC0E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17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15D9-6DA3-4FBB-A926-68A3983A99D9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7D01-BC84-463C-A050-29E7CC0E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24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15D9-6DA3-4FBB-A926-68A3983A99D9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7D01-BC84-463C-A050-29E7CC0E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08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15D9-6DA3-4FBB-A926-68A3983A99D9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7D01-BC84-463C-A050-29E7CC0E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77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15D9-6DA3-4FBB-A926-68A3983A99D9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7D01-BC84-463C-A050-29E7CC0E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07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015D9-6DA3-4FBB-A926-68A3983A99D9}" type="datetimeFigureOut">
              <a:rPr lang="en-IN" smtClean="0"/>
              <a:t>11-09-2019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17D01-BC84-463C-A050-29E7CC0E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95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Amplitude Modulation Contd.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 lnSpcReduction="10000"/>
              </a:bodyPr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Applying time convolution property and 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the Hilbert transform </a:t>
                </a:r>
                <a:r>
                  <a:rPr lang="en-US" dirty="0"/>
                  <a:t>of m(t)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928" b="-2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682" y="1642111"/>
            <a:ext cx="4085492" cy="1554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7987" y="3629818"/>
            <a:ext cx="2497015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6535" y="4153852"/>
            <a:ext cx="2919046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0006" y="4469170"/>
            <a:ext cx="2401824" cy="5486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2154" y="5760403"/>
            <a:ext cx="2899351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9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Hilbert Transform of m(t)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978" y="2981602"/>
            <a:ext cx="4031061" cy="1097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50950" y="1851203"/>
                <a:ext cx="9690100" cy="48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If m(t) is passed through a transfer function H(w), then o/p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1851203"/>
                <a:ext cx="9690100" cy="484941"/>
              </a:xfrm>
              <a:prstGeom prst="rect">
                <a:avLst/>
              </a:prstGeom>
              <a:blipFill>
                <a:blip r:embed="rId4"/>
                <a:stretch>
                  <a:fillRect l="-503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4590" y="4572772"/>
            <a:ext cx="54578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6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9800" y="406400"/>
                <a:ext cx="10515600" cy="6049963"/>
              </a:xfrm>
            </p:spPr>
            <p:txBody>
              <a:bodyPr/>
              <a:lstStyle/>
              <a:p>
                <a:r>
                  <a:rPr lang="en-US" dirty="0" smtClean="0"/>
                  <a:t>Thus, Hilbert transform is an ideal phase shifter that shifts the phase of every spectral component by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Now express the SSB signal in terms of m(t)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We see that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9800" y="406400"/>
                <a:ext cx="10515600" cy="6049963"/>
              </a:xfrm>
              <a:blipFill>
                <a:blip r:embed="rId2"/>
                <a:stretch>
                  <a:fillRect l="-1043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062" y="2828925"/>
            <a:ext cx="6022115" cy="3840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0534" y="2828925"/>
            <a:ext cx="5241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0534" y="3590925"/>
            <a:ext cx="689266" cy="333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60534" y="4501634"/>
            <a:ext cx="5241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60534" y="5109666"/>
            <a:ext cx="5241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43084" y="6008886"/>
            <a:ext cx="5241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05250" y="2771983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𝑈𝑆𝐵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50" y="2771983"/>
                <a:ext cx="762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30384" y="3547407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𝑈𝑆𝐵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84" y="3547407"/>
                <a:ext cx="762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41617" y="4309407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𝑈𝑆𝐵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617" y="4309407"/>
                <a:ext cx="762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90684" y="5069781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𝐿𝑆𝐵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684" y="5069781"/>
                <a:ext cx="762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24167" y="5864105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67" y="5864105"/>
                <a:ext cx="762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445000" y="5506898"/>
            <a:ext cx="304800" cy="3970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16400" y="5456674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00" y="5456674"/>
                <a:ext cx="762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60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591" y="2618491"/>
            <a:ext cx="6943725" cy="2962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84848"/>
            <a:ext cx="9334686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8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0250" y="1300955"/>
            <a:ext cx="574675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65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400" y="354013"/>
            <a:ext cx="10515600" cy="1325563"/>
          </a:xfrm>
        </p:spPr>
        <p:txBody>
          <a:bodyPr/>
          <a:lstStyle/>
          <a:p>
            <a:r>
              <a:rPr lang="en-US" dirty="0" smtClean="0"/>
              <a:t>Generation of SSB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9576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Selective filtering method</a:t>
            </a:r>
            <a:r>
              <a:rPr lang="en-US" dirty="0" smtClean="0"/>
              <a:t>:  Use a sharp cut-off filter to eliminate the undesired sideband of DSB-SC. Such an ideal filter is unrealizable. </a:t>
            </a:r>
          </a:p>
          <a:p>
            <a:r>
              <a:rPr lang="en-US" dirty="0" smtClean="0"/>
              <a:t>However, if the baseband spectrum has little power near dc (f=0), we can use gradual cutoff filter to eliminate the undesired sideband. </a:t>
            </a:r>
          </a:p>
          <a:p>
            <a:r>
              <a:rPr lang="en-US" dirty="0" smtClean="0"/>
              <a:t>Example: speech signal freq. component (f&lt;300 Hz) are not so important. We can have a 600 Hz transition region around fc.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61" y="4408486"/>
            <a:ext cx="2668724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347" y="5054759"/>
            <a:ext cx="4340772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88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12" y="177985"/>
            <a:ext cx="10515600" cy="1325563"/>
          </a:xfrm>
        </p:spPr>
        <p:txBody>
          <a:bodyPr/>
          <a:lstStyle/>
          <a:p>
            <a:r>
              <a:rPr lang="en-US" dirty="0" smtClean="0"/>
              <a:t>Implementing SSB by </a:t>
            </a:r>
            <a:r>
              <a:rPr lang="en-US" dirty="0" smtClean="0">
                <a:solidFill>
                  <a:srgbClr val="FF0000"/>
                </a:solidFill>
              </a:rPr>
              <a:t>Phase-shift method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3712" y="5541434"/>
                <a:ext cx="103520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b="1" dirty="0" smtClean="0">
                    <a:solidFill>
                      <a:srgbClr val="00B050"/>
                    </a:solidFill>
                  </a:rPr>
                  <a:t>Implementing Hilbert transform avoids need for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sharp filtering at </a:t>
                </a:r>
                <a:r>
                  <a:rPr lang="en-US" sz="2400" b="1" dirty="0" smtClean="0">
                    <a:solidFill>
                      <a:srgbClr val="00B050"/>
                    </a:solidFill>
                  </a:rPr>
                  <a:t>passband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b="1" dirty="0" smtClean="0">
                    <a:solidFill>
                      <a:srgbClr val="FF0000"/>
                    </a:solidFill>
                  </a:rPr>
                  <a:t>To achieve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</a:rPr>
                  <a:t> phase shift for all freq. components over a band of freq. is also difficult. We can, at best, approximate it over a finite band.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12" y="5541434"/>
                <a:ext cx="10352088" cy="1200329"/>
              </a:xfrm>
              <a:prstGeom prst="rect">
                <a:avLst/>
              </a:prstGeom>
              <a:blipFill>
                <a:blip r:embed="rId2"/>
                <a:stretch>
                  <a:fillRect l="-824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12" y="1721750"/>
            <a:ext cx="7222913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81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Demodulation of SSB-SC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Coherent demodulation </a:t>
            </a:r>
            <a:r>
              <a:rPr lang="en-US" dirty="0" smtClean="0"/>
              <a:t>to extract I component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Vulnerable to carrier phase offset</a:t>
            </a:r>
            <a:endParaRPr lang="en-US" b="1" dirty="0" smtClean="0"/>
          </a:p>
          <a:p>
            <a:endParaRPr lang="en-US" dirty="0" smtClean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794" y="3366990"/>
            <a:ext cx="6934200" cy="762000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650" y="4628982"/>
            <a:ext cx="8394701" cy="749300"/>
          </a:xfrm>
          <a:prstGeom prst="rect">
            <a:avLst/>
          </a:prstGeom>
        </p:spPr>
      </p:pic>
      <p:pic>
        <p:nvPicPr>
          <p:cNvPr id="6" name="Picture 5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5503863"/>
            <a:ext cx="4419600" cy="622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2774" y="5695277"/>
            <a:ext cx="16722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I component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40450" y="6536267"/>
            <a:ext cx="13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attenuation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02128" y="6536267"/>
            <a:ext cx="1356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interference</a:t>
            </a:r>
          </a:p>
        </p:txBody>
      </p:sp>
      <p:cxnSp>
        <p:nvCxnSpPr>
          <p:cNvPr id="15" name="Straight Arrow Connector 14"/>
          <p:cNvCxnSpPr>
            <a:stCxn id="10" idx="0"/>
          </p:cNvCxnSpPr>
          <p:nvPr/>
        </p:nvCxnSpPr>
        <p:spPr>
          <a:xfrm rot="5400000" flipH="1" flipV="1">
            <a:off x="5891742" y="6331215"/>
            <a:ext cx="40931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7381875" y="6331215"/>
            <a:ext cx="40931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08891" y="6124575"/>
            <a:ext cx="135607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2001" y="6122987"/>
            <a:ext cx="67733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92774" y="4263927"/>
            <a:ext cx="55457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Complex envelope with respect to receiver LO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62837" y="2921047"/>
            <a:ext cx="64953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/>
              <a:t>Passband</a:t>
            </a:r>
            <a:r>
              <a:rPr lang="en-US" sz="2200" b="1" dirty="0"/>
              <a:t> received signal, phase offset </a:t>
            </a:r>
            <a:r>
              <a:rPr lang="en-US" sz="2200" b="1" dirty="0" err="1"/>
              <a:t>wrt</a:t>
            </a:r>
            <a:r>
              <a:rPr lang="en-US" sz="2200" b="1" dirty="0"/>
              <a:t> receiver LO</a:t>
            </a:r>
          </a:p>
        </p:txBody>
      </p:sp>
    </p:spTree>
    <p:extLst>
      <p:ext uri="{BB962C8B-B14F-4D97-AF65-F5344CB8AC3E}">
        <p14:creationId xmlns:p14="http://schemas.microsoft.com/office/powerpoint/2010/main" val="14653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Envelope Detection </a:t>
            </a:r>
            <a:r>
              <a:rPr lang="en-US" sz="3600" dirty="0" smtClean="0">
                <a:solidFill>
                  <a:srgbClr val="FF0000"/>
                </a:solidFill>
              </a:rPr>
              <a:t>of SSB+C Demodulation</a:t>
            </a:r>
            <a:br>
              <a:rPr lang="en-US" sz="3600" dirty="0" smtClean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            (non-coherent)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723039"/>
            <a:ext cx="10515600" cy="4351338"/>
          </a:xfrm>
        </p:spPr>
        <p:txBody>
          <a:bodyPr/>
          <a:lstStyle/>
          <a:p>
            <a:r>
              <a:rPr lang="en-US" dirty="0" smtClean="0"/>
              <a:t>Can </a:t>
            </a:r>
            <a:r>
              <a:rPr lang="en-US" b="1" dirty="0" smtClean="0"/>
              <a:t>add strong carrier component </a:t>
            </a:r>
            <a:r>
              <a:rPr lang="en-US" dirty="0" smtClean="0"/>
              <a:t>and employ </a:t>
            </a:r>
            <a:r>
              <a:rPr lang="en-US" b="1" dirty="0" smtClean="0"/>
              <a:t>envelope detection</a:t>
            </a:r>
            <a:endParaRPr lang="en-US" b="1" dirty="0"/>
          </a:p>
        </p:txBody>
      </p:sp>
      <p:pic>
        <p:nvPicPr>
          <p:cNvPr id="4" name="Picture 3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3" y="4622800"/>
            <a:ext cx="5740400" cy="825500"/>
          </a:xfrm>
          <a:prstGeom prst="rect">
            <a:avLst/>
          </a:prstGeom>
        </p:spPr>
      </p:pic>
      <p:pic>
        <p:nvPicPr>
          <p:cNvPr id="5" name="Picture 4" descr="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663" y="5781820"/>
            <a:ext cx="2743200" cy="508000"/>
          </a:xfrm>
          <a:prstGeom prst="rect">
            <a:avLst/>
          </a:prstGeom>
        </p:spPr>
      </p:pic>
      <p:pic>
        <p:nvPicPr>
          <p:cNvPr id="6" name="Picture 5" descr="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3275013"/>
            <a:ext cx="7899400" cy="723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81201" y="4301068"/>
            <a:ext cx="43909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Message info preserved in envelope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42199" y="5858934"/>
            <a:ext cx="13219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as long 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1" y="2929468"/>
            <a:ext cx="38651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SSB + strong carrier component</a:t>
            </a:r>
          </a:p>
        </p:txBody>
      </p:sp>
    </p:spTree>
    <p:extLst>
      <p:ext uri="{BB962C8B-B14F-4D97-AF65-F5344CB8AC3E}">
        <p14:creationId xmlns:p14="http://schemas.microsoft.com/office/powerpoint/2010/main" val="1903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Vestigial-sideband (VSB) Modulation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Generation of SSB signal is difficult </a:t>
            </a:r>
          </a:p>
          <a:p>
            <a:pPr lvl="1"/>
            <a:r>
              <a:rPr lang="en-IN" dirty="0" smtClean="0"/>
              <a:t>Selective filtering method demands dc null in the modulating signal spectrum</a:t>
            </a:r>
          </a:p>
          <a:p>
            <a:pPr lvl="1"/>
            <a:r>
              <a:rPr lang="en-IN" dirty="0" smtClean="0"/>
              <a:t>An ideal Phase shifter realization is impossible or realizable approximately</a:t>
            </a:r>
          </a:p>
          <a:p>
            <a:r>
              <a:rPr lang="en-IN" dirty="0">
                <a:solidFill>
                  <a:srgbClr val="00B050"/>
                </a:solidFill>
              </a:rPr>
              <a:t>Generation of </a:t>
            </a:r>
            <a:r>
              <a:rPr lang="en-IN" dirty="0" smtClean="0">
                <a:solidFill>
                  <a:srgbClr val="00B050"/>
                </a:solidFill>
              </a:rPr>
              <a:t>DSB </a:t>
            </a:r>
            <a:r>
              <a:rPr lang="en-IN" dirty="0">
                <a:solidFill>
                  <a:srgbClr val="00B050"/>
                </a:solidFill>
              </a:rPr>
              <a:t>signal is </a:t>
            </a:r>
            <a:r>
              <a:rPr lang="en-IN" dirty="0" smtClean="0">
                <a:solidFill>
                  <a:srgbClr val="00B050"/>
                </a:solidFill>
              </a:rPr>
              <a:t>much simpler but </a:t>
            </a:r>
            <a:r>
              <a:rPr lang="en-IN" dirty="0" smtClean="0">
                <a:solidFill>
                  <a:srgbClr val="FF0000"/>
                </a:solidFill>
              </a:rPr>
              <a:t>it needs twice the message bandwidth</a:t>
            </a:r>
          </a:p>
          <a:p>
            <a:pPr lvl="1"/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/>
              <a:t>Vestigial-side band also called asymmetric sideband system is a compromise between DSB and SSB.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VSB </a:t>
            </a:r>
            <a:r>
              <a:rPr lang="en-IN" dirty="0"/>
              <a:t>is similar to SSB, in that it also tries to reduce the transmitted bandwidth relative to DSB</a:t>
            </a:r>
            <a:r>
              <a:rPr lang="en-IN" dirty="0" smtClean="0"/>
              <a:t>, and </a:t>
            </a:r>
            <a:r>
              <a:rPr lang="en-IN" dirty="0"/>
              <a:t>the transmitted signal is a filtered version of the DSB signal. The idea is to mainly </a:t>
            </a:r>
            <a:r>
              <a:rPr lang="en-IN" dirty="0" smtClean="0"/>
              <a:t>transmit one </a:t>
            </a:r>
            <a:r>
              <a:rPr lang="en-IN" dirty="0"/>
              <a:t>of the two sidebands, but to leave a </a:t>
            </a:r>
            <a:r>
              <a:rPr lang="en-IN" i="1" dirty="0" smtClean="0">
                <a:solidFill>
                  <a:srgbClr val="FF0000"/>
                </a:solidFill>
              </a:rPr>
              <a:t>vestige (</a:t>
            </a:r>
            <a:r>
              <a:rPr lang="en-IN" dirty="0"/>
              <a:t>a trace or remnant of </a:t>
            </a:r>
            <a:r>
              <a:rPr lang="en-IN" dirty="0" smtClean="0"/>
              <a:t>something)</a:t>
            </a:r>
            <a:r>
              <a:rPr lang="en-IN" i="1" dirty="0" smtClean="0"/>
              <a:t> </a:t>
            </a:r>
            <a:r>
              <a:rPr lang="en-IN" dirty="0"/>
              <a:t>of the other sideband in order to ease the </a:t>
            </a:r>
            <a:r>
              <a:rPr lang="en-IN" dirty="0" smtClean="0"/>
              <a:t>filtering requirements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5676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131" y="365125"/>
            <a:ext cx="10515600" cy="194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87" y="2313725"/>
            <a:ext cx="6820153" cy="395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VSB signaling</a:t>
            </a:r>
            <a:endParaRPr lang="en-US" dirty="0"/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57" y="1448179"/>
            <a:ext cx="9144000" cy="3619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28243" y="5067679"/>
            <a:ext cx="7054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Easy to realize such a filter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Bandwidth requires 25-33 % extra than SSB signals.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9710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Vestigial-sideband (VSB) Modulation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>
            <a:normAutofit/>
          </a:bodyPr>
          <a:lstStyle/>
          <a:p>
            <a:r>
              <a:rPr lang="en-IN" dirty="0" smtClean="0"/>
              <a:t>Consider the DSB-SC signal </a:t>
            </a:r>
          </a:p>
          <a:p>
            <a:pPr marL="0" indent="0">
              <a:buNone/>
            </a:pPr>
            <a:r>
              <a:rPr lang="en-IN" dirty="0" smtClean="0"/>
              <a:t>                      2m(t) cos 2</a:t>
            </a:r>
            <a:r>
              <a:rPr lang="el-GR" dirty="0" smtClean="0"/>
              <a:t>π</a:t>
            </a:r>
            <a:r>
              <a:rPr lang="en-IN" dirty="0" err="1" smtClean="0"/>
              <a:t>f</a:t>
            </a:r>
            <a:r>
              <a:rPr lang="en-IN" baseline="-25000" dirty="0" err="1" smtClean="0"/>
              <a:t>c</a:t>
            </a:r>
            <a:r>
              <a:rPr lang="en-IN" dirty="0" err="1" smtClean="0"/>
              <a:t>t</a:t>
            </a:r>
            <a:r>
              <a:rPr lang="en-IN" dirty="0" smtClean="0"/>
              <a:t> ↔ M(f − f</a:t>
            </a:r>
            <a:r>
              <a:rPr lang="en-IN" baseline="-25000" dirty="0" smtClean="0"/>
              <a:t>c</a:t>
            </a:r>
            <a:r>
              <a:rPr lang="en-IN" dirty="0" smtClean="0"/>
              <a:t>) +M(f + f</a:t>
            </a:r>
            <a:r>
              <a:rPr lang="en-IN" baseline="-25000" dirty="0" smtClean="0"/>
              <a:t>c</a:t>
            </a:r>
            <a:r>
              <a:rPr lang="en-IN" dirty="0" smtClean="0"/>
              <a:t>)</a:t>
            </a:r>
          </a:p>
          <a:p>
            <a:r>
              <a:rPr lang="en-IN" dirty="0" smtClean="0"/>
              <a:t>This is filtered by a passband VSB filter with transfer function </a:t>
            </a:r>
            <a:r>
              <a:rPr lang="en-IN" dirty="0" err="1" smtClean="0"/>
              <a:t>H</a:t>
            </a:r>
            <a:r>
              <a:rPr lang="en-IN" baseline="-25000" dirty="0" err="1" smtClean="0"/>
              <a:t>p</a:t>
            </a:r>
            <a:r>
              <a:rPr lang="en-IN" dirty="0" smtClean="0"/>
              <a:t>(f), to obtain the transmitted signal with spectrum</a:t>
            </a:r>
          </a:p>
          <a:p>
            <a:r>
              <a:rPr lang="en-IN" dirty="0" smtClean="0"/>
              <a:t>U</a:t>
            </a:r>
            <a:r>
              <a:rPr lang="en-IN" baseline="-25000" dirty="0" smtClean="0"/>
              <a:t>VSB</a:t>
            </a:r>
            <a:r>
              <a:rPr lang="en-IN" dirty="0" smtClean="0"/>
              <a:t>(f) = </a:t>
            </a:r>
            <a:r>
              <a:rPr lang="en-IN" dirty="0" err="1" smtClean="0"/>
              <a:t>H</a:t>
            </a:r>
            <a:r>
              <a:rPr lang="en-IN" baseline="-25000" dirty="0" err="1" smtClean="0"/>
              <a:t>p</a:t>
            </a:r>
            <a:r>
              <a:rPr lang="en-IN" dirty="0" smtClean="0"/>
              <a:t>(f) (M(f − f</a:t>
            </a:r>
            <a:r>
              <a:rPr lang="en-IN" baseline="-25000" dirty="0" smtClean="0"/>
              <a:t>c</a:t>
            </a:r>
            <a:r>
              <a:rPr lang="en-IN" dirty="0" smtClean="0"/>
              <a:t>) +M(f + f</a:t>
            </a:r>
            <a:r>
              <a:rPr lang="en-IN" baseline="-25000" dirty="0" smtClean="0"/>
              <a:t>c</a:t>
            </a:r>
            <a:r>
              <a:rPr lang="en-IN" dirty="0" smtClean="0"/>
              <a:t>))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839596"/>
            <a:ext cx="9144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8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0501"/>
          </a:xfrm>
        </p:spPr>
        <p:txBody>
          <a:bodyPr/>
          <a:lstStyle/>
          <a:p>
            <a:r>
              <a:rPr lang="en-US" dirty="0" smtClean="0"/>
              <a:t>Demodulation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7355"/>
            <a:ext cx="10515600" cy="4849608"/>
          </a:xfrm>
        </p:spPr>
        <p:txBody>
          <a:bodyPr/>
          <a:lstStyle/>
          <a:p>
            <a:r>
              <a:rPr lang="en-US" dirty="0" smtClean="0"/>
              <a:t>When                             is </a:t>
            </a:r>
            <a:r>
              <a:rPr lang="en-US" dirty="0" err="1" smtClean="0"/>
              <a:t>is</a:t>
            </a:r>
            <a:r>
              <a:rPr lang="en-US" dirty="0" smtClean="0"/>
              <a:t> passed through a LPF, we should get the demodulated o/p (</a:t>
            </a:r>
            <a:r>
              <a:rPr lang="en-US" dirty="0" err="1" smtClean="0"/>
              <a:t>Inphase</a:t>
            </a:r>
            <a:r>
              <a:rPr lang="en-US" dirty="0" smtClean="0"/>
              <a:t> component)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o/p of LPF after discarding high </a:t>
            </a:r>
            <a:r>
              <a:rPr lang="en-US" dirty="0" err="1" smtClean="0"/>
              <a:t>freq</a:t>
            </a:r>
            <a:r>
              <a:rPr lang="en-US" dirty="0" smtClean="0"/>
              <a:t> terms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17" y="1327355"/>
            <a:ext cx="2508421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2158339"/>
            <a:ext cx="6505303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138" y="2841685"/>
            <a:ext cx="7153275" cy="447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842" y="4700147"/>
            <a:ext cx="3552825" cy="666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891" y="5235824"/>
            <a:ext cx="9610725" cy="1314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1842" y="2924534"/>
            <a:ext cx="285750" cy="3429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79714" y="5235824"/>
            <a:ext cx="10374086" cy="1478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7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92076"/>
            <a:ext cx="10515600" cy="1325563"/>
          </a:xfrm>
        </p:spPr>
        <p:txBody>
          <a:bodyPr/>
          <a:lstStyle/>
          <a:p>
            <a:r>
              <a:rPr lang="en-US" dirty="0" smtClean="0"/>
              <a:t>How to choose VSB filter?</a:t>
            </a:r>
            <a:endParaRPr lang="en-US" dirty="0"/>
          </a:p>
        </p:txBody>
      </p:sp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973" y="1417639"/>
            <a:ext cx="8446891" cy="3616325"/>
          </a:xfrm>
          <a:prstGeom prst="rect">
            <a:avLst/>
          </a:prstGeom>
        </p:spPr>
      </p:pic>
      <p:pic>
        <p:nvPicPr>
          <p:cNvPr id="4" name="Picture 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0844"/>
            <a:ext cx="531315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5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filter </a:t>
            </a:r>
            <a:r>
              <a:rPr lang="en-US" dirty="0" err="1" smtClean="0"/>
              <a:t>Hp</a:t>
            </a:r>
            <a:r>
              <a:rPr lang="en-US" dirty="0" smtClean="0"/>
              <a:t>(f): A close Look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925" y="2420732"/>
            <a:ext cx="838200" cy="276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125" y="2430257"/>
            <a:ext cx="3219450" cy="2667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15900" y="1686877"/>
            <a:ext cx="10515600" cy="51711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Consider time-domain expression for the passband filter impulse response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perfect demodulation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Hc</a:t>
            </a:r>
            <a:r>
              <a:rPr lang="en-US" dirty="0" smtClean="0">
                <a:solidFill>
                  <a:srgbClr val="FF0000"/>
                </a:solidFill>
              </a:rPr>
              <a:t>(f) should be constant over message band [-W,+W]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227" y="3436526"/>
            <a:ext cx="5267325" cy="34290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3259394" y="3893574"/>
            <a:ext cx="314631" cy="6784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8274" y="4648352"/>
            <a:ext cx="533400" cy="24765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5756788" y="3926601"/>
            <a:ext cx="314631" cy="6784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8300" y="4689758"/>
            <a:ext cx="600075" cy="3143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74025" y="4018709"/>
            <a:ext cx="128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LPF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17957" y="4029223"/>
            <a:ext cx="128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LPF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5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5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Quadrature Amplitude Modulation (QAM)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52" y="1686877"/>
            <a:ext cx="10515600" cy="5171123"/>
          </a:xfrm>
        </p:spPr>
        <p:txBody>
          <a:bodyPr/>
          <a:lstStyle/>
          <a:p>
            <a:r>
              <a:rPr lang="en-US" dirty="0" smtClean="0"/>
              <a:t>Both DSB-SC and AM signal occupy twice the bandwidth required for the baseband.</a:t>
            </a:r>
          </a:p>
          <a:p>
            <a:r>
              <a:rPr lang="en-US" dirty="0" smtClean="0"/>
              <a:t>This disadvantage can be </a:t>
            </a:r>
            <a:r>
              <a:rPr lang="en-US" dirty="0" err="1" smtClean="0"/>
              <a:t>overcomed</a:t>
            </a:r>
            <a:r>
              <a:rPr lang="en-US" dirty="0" smtClean="0"/>
              <a:t> by </a:t>
            </a:r>
            <a:r>
              <a:rPr lang="en-US" dirty="0" smtClean="0">
                <a:solidFill>
                  <a:srgbClr val="FF0000"/>
                </a:solidFill>
              </a:rPr>
              <a:t>transmitting two DSB signals using carriers of same freq. but in phase quadrature.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256" y="3906678"/>
            <a:ext cx="7871792" cy="731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27" y="5071824"/>
            <a:ext cx="100012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 smtClean="0"/>
              <a:t>QAM Coherent Demodulation</a:t>
            </a:r>
            <a:endParaRPr lang="en-US" dirty="0"/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463" y="1499163"/>
            <a:ext cx="7832537" cy="3859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3268" y="5660352"/>
            <a:ext cx="71770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Both I and Q components carry information</a:t>
            </a:r>
          </a:p>
          <a:p>
            <a:r>
              <a:rPr lang="en-US" sz="2200" b="1" dirty="0"/>
              <a:t>Standard practice in modern digital communication </a:t>
            </a:r>
            <a:r>
              <a:rPr lang="en-US" sz="2200" b="1" dirty="0" smtClean="0"/>
              <a:t>systems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6212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Carrier sync. requirement for QAM</a:t>
            </a:r>
            <a:endParaRPr lang="en-US" dirty="0"/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450" y="2214563"/>
            <a:ext cx="8229601" cy="787400"/>
          </a:xfrm>
          <a:prstGeom prst="rect">
            <a:avLst/>
          </a:prstGeom>
        </p:spPr>
      </p:pic>
      <p:pic>
        <p:nvPicPr>
          <p:cNvPr id="4" name="Picture 3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13" y="3382963"/>
            <a:ext cx="5257800" cy="1130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548467"/>
                <a:ext cx="11881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Complex envelope when the </a:t>
                </a:r>
                <a:r>
                  <a:rPr lang="en-US" sz="2800" b="1" dirty="0" err="1" smtClean="0"/>
                  <a:t>Rxd</a:t>
                </a:r>
                <a:r>
                  <a:rPr lang="en-US" sz="2800" b="1" dirty="0" smtClean="0"/>
                  <a:t> signal has a </a:t>
                </a:r>
                <a:r>
                  <a:rPr lang="en-US" sz="2800" b="1" dirty="0"/>
                  <a:t>phase </a:t>
                </a:r>
                <a:r>
                  <a:rPr lang="en-US" sz="2800" b="1" dirty="0" smtClean="0"/>
                  <a:t>offset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 err="1"/>
                  <a:t>wrt</a:t>
                </a:r>
                <a:r>
                  <a:rPr lang="en-US" sz="2800" b="1" dirty="0"/>
                  <a:t> receiver LO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48467"/>
                <a:ext cx="11881329" cy="523220"/>
              </a:xfrm>
              <a:prstGeom prst="rect">
                <a:avLst/>
              </a:prstGeom>
              <a:blipFill>
                <a:blip r:embed="rId4"/>
                <a:stretch>
                  <a:fillRect l="-1026" t="-10465" r="-5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208214" y="3001964"/>
            <a:ext cx="49429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Effect of rotation on I and Q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15450" y="5019359"/>
                <a:ext cx="8762014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b="1" dirty="0" smtClean="0">
                    <a:sym typeface="Wingdings"/>
                  </a:rPr>
                  <a:t>Attenuation in the desired msg.  and interference from undesired msg.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b="1" dirty="0" smtClean="0">
                    <a:sym typeface="Wingdings"/>
                  </a:rPr>
                  <a:t>Thus, accurate carrier sync. is needed for perfect demodulation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1" dirty="0" smtClean="0">
                    <a:sym typeface="Wingdings"/>
                  </a:rPr>
                  <a:t> should be made close to 0</a:t>
                </a:r>
                <a:endParaRPr lang="en-US" sz="2200" b="1" dirty="0">
                  <a:sym typeface="Wingdings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450" y="5019359"/>
                <a:ext cx="8762014" cy="1138773"/>
              </a:xfrm>
              <a:prstGeom prst="rect">
                <a:avLst/>
              </a:prstGeom>
              <a:blipFill>
                <a:blip r:embed="rId5"/>
                <a:stretch>
                  <a:fillRect l="-904" t="-3209" b="-9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3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4" y="1690688"/>
            <a:ext cx="11616952" cy="381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 3.2.4</a:t>
            </a:r>
            <a:endParaRPr lang="en-US" dirty="0"/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222" y="1184134"/>
            <a:ext cx="3758833" cy="439752"/>
          </a:xfrm>
          <a:prstGeom prst="rect">
            <a:avLst/>
          </a:prstGeom>
        </p:spPr>
      </p:pic>
      <p:pic>
        <p:nvPicPr>
          <p:cNvPr id="4" name="Picture 3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221" y="1691632"/>
            <a:ext cx="4696130" cy="6031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9221" y="2294804"/>
            <a:ext cx="471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(time in milliseconds, carrier frequency 600 KHz)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0995" y="2843982"/>
            <a:ext cx="505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Magnitude spectrum and bandwidth of AM signal?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3091" y="1184134"/>
            <a:ext cx="162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 signal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46359" y="1832628"/>
            <a:ext cx="113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 signal</a:t>
            </a:r>
          </a:p>
        </p:txBody>
      </p:sp>
      <p:pic>
        <p:nvPicPr>
          <p:cNvPr id="9" name="Picture 8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1" y="3213315"/>
            <a:ext cx="7809163" cy="555861"/>
          </a:xfrm>
          <a:prstGeom prst="rect">
            <a:avLst/>
          </a:prstGeom>
        </p:spPr>
      </p:pic>
      <p:pic>
        <p:nvPicPr>
          <p:cNvPr id="10" name="Picture 9" descr="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1161" y="3769176"/>
            <a:ext cx="7415957" cy="821420"/>
          </a:xfrm>
          <a:prstGeom prst="rect">
            <a:avLst/>
          </a:prstGeom>
        </p:spPr>
      </p:pic>
      <p:pic>
        <p:nvPicPr>
          <p:cNvPr id="11" name="Picture 10" descr="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3701" y="4590596"/>
            <a:ext cx="7848706" cy="22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1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DSB </a:t>
            </a:r>
            <a:r>
              <a:rPr lang="en-US" dirty="0" err="1" smtClean="0"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 SSB</a:t>
            </a:r>
            <a:endParaRPr lang="en-US" dirty="0"/>
          </a:p>
        </p:txBody>
      </p:sp>
      <p:pic>
        <p:nvPicPr>
          <p:cNvPr id="3" name="Picture 2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814" y="1839337"/>
            <a:ext cx="7280669" cy="3749040"/>
          </a:xfrm>
          <a:prstGeom prst="rect">
            <a:avLst/>
          </a:prstGeom>
        </p:spPr>
      </p:pic>
      <p:pic>
        <p:nvPicPr>
          <p:cNvPr id="4" name="Picture 3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7"/>
            <a:ext cx="2596897" cy="3291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4200" y="5219045"/>
            <a:ext cx="162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 signal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72264" y="5034379"/>
            <a:ext cx="117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signal</a:t>
            </a:r>
          </a:p>
        </p:txBody>
      </p:sp>
    </p:spTree>
    <p:extLst>
      <p:ext uri="{BB962C8B-B14F-4D97-AF65-F5344CB8AC3E}">
        <p14:creationId xmlns:p14="http://schemas.microsoft.com/office/powerpoint/2010/main" val="1826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3.2.4 contd.</a:t>
            </a:r>
            <a:endParaRPr lang="en-US" dirty="0"/>
          </a:p>
        </p:txBody>
      </p:sp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487" y="1758951"/>
            <a:ext cx="7901562" cy="28862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6635" y="1417638"/>
            <a:ext cx="8256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 signal passed through an ideal </a:t>
            </a:r>
            <a:r>
              <a:rPr lang="en-US" b="1" dirty="0" err="1"/>
              <a:t>highpass</a:t>
            </a:r>
            <a:r>
              <a:rPr lang="en-US" b="1" dirty="0"/>
              <a:t> filter with cut-off frequency 595 KHz.</a:t>
            </a:r>
          </a:p>
          <a:p>
            <a:r>
              <a:rPr lang="en-US" b="1" dirty="0"/>
              <a:t>Find explicit time domain expression for Q component of output (relative to 600 KHz</a:t>
            </a:r>
          </a:p>
          <a:p>
            <a:r>
              <a:rPr lang="en-US" b="1" dirty="0"/>
              <a:t> reference)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339" y="5334916"/>
            <a:ext cx="3588662" cy="802050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338" y="6064461"/>
            <a:ext cx="4939034" cy="8655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81200" y="4688586"/>
            <a:ext cx="6488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Easiest to just take inverse Fourier transform of complex envelope</a:t>
            </a:r>
          </a:p>
          <a:p>
            <a:r>
              <a:rPr lang="en-US" b="1" dirty="0"/>
              <a:t> (see text for alternative approaches)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46373" y="6177782"/>
            <a:ext cx="14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 component</a:t>
            </a:r>
          </a:p>
        </p:txBody>
      </p:sp>
    </p:spTree>
    <p:extLst>
      <p:ext uri="{BB962C8B-B14F-4D97-AF65-F5344CB8AC3E}">
        <p14:creationId xmlns:p14="http://schemas.microsoft.com/office/powerpoint/2010/main" val="144520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8400"/>
            <a:ext cx="9953625" cy="1771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2562225"/>
            <a:ext cx="10010775" cy="819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" y="3693550"/>
            <a:ext cx="99345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9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087" y="2813277"/>
            <a:ext cx="240982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45931"/>
            <a:ext cx="10020300" cy="1438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25" y="5274945"/>
            <a:ext cx="99345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5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9268"/>
            <a:ext cx="10001250" cy="1057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60" y="2034948"/>
            <a:ext cx="92392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365125"/>
            <a:ext cx="10868025" cy="422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735" y="4799199"/>
            <a:ext cx="4224528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96862"/>
            <a:ext cx="8229600" cy="1143000"/>
          </a:xfrm>
        </p:spPr>
        <p:txBody>
          <a:bodyPr/>
          <a:lstStyle/>
          <a:p>
            <a:r>
              <a:rPr lang="en-US" dirty="0" smtClean="0"/>
              <a:t>Single sideband (SSB)</a:t>
            </a:r>
            <a:endParaRPr lang="en-US" dirty="0"/>
          </a:p>
        </p:txBody>
      </p:sp>
      <p:pic>
        <p:nvPicPr>
          <p:cNvPr id="3" name="Picture 2" descr="3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523" y="604839"/>
            <a:ext cx="4893733" cy="2606593"/>
          </a:xfrm>
          <a:prstGeom prst="rect">
            <a:avLst/>
          </a:prstGeom>
        </p:spPr>
      </p:pic>
      <p:pic>
        <p:nvPicPr>
          <p:cNvPr id="4" name="Picture 3" descr="3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065" y="3429000"/>
            <a:ext cx="4818190" cy="2482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49256" y="2590800"/>
            <a:ext cx="2922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Each sideband</a:t>
            </a:r>
          </a:p>
          <a:p>
            <a:r>
              <a:rPr lang="en-US" sz="2400" b="1" dirty="0"/>
              <a:t> has enough</a:t>
            </a:r>
          </a:p>
          <a:p>
            <a:r>
              <a:rPr lang="en-US" sz="2400" b="1" dirty="0"/>
              <a:t> info to reconstruct</a:t>
            </a:r>
          </a:p>
          <a:p>
            <a:r>
              <a:rPr lang="en-US" sz="2400" b="1" dirty="0"/>
              <a:t> the message</a:t>
            </a:r>
          </a:p>
          <a:p>
            <a:r>
              <a:rPr lang="en-US" sz="2400" b="1" dirty="0"/>
              <a:t>(Move in by </a:t>
            </a:r>
            <a:r>
              <a:rPr lang="en-US" sz="2400" b="1" i="1" dirty="0" err="1"/>
              <a:t>f</a:t>
            </a:r>
            <a:r>
              <a:rPr lang="en-US" sz="2400" b="1" i="1" baseline="-25000" dirty="0" err="1"/>
              <a:t>c</a:t>
            </a:r>
            <a:r>
              <a:rPr lang="en-US" sz="2400" b="1" i="1" dirty="0" err="1">
                <a:sym typeface="Wingdings"/>
              </a:rPr>
              <a:t></a:t>
            </a:r>
            <a:r>
              <a:rPr lang="en-US" sz="2400" b="1" i="1" dirty="0">
                <a:sym typeface="Wingdings"/>
              </a:rPr>
              <a:t> </a:t>
            </a:r>
            <a:endParaRPr lang="en-US" sz="2400" b="1" dirty="0">
              <a:sym typeface="Wingdings"/>
            </a:endParaRPr>
          </a:p>
          <a:p>
            <a:r>
              <a:rPr lang="en-US" sz="2400" b="1" dirty="0">
                <a:sym typeface="Wingdings"/>
              </a:rPr>
              <a:t> extract I component)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1510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Sideband Modulation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In SSB modulation, we send either the upper sideband or the lower sideband of a DSB-SC signal.</a:t>
            </a:r>
          </a:p>
          <a:p>
            <a:r>
              <a:rPr lang="en-IN" dirty="0" smtClean="0"/>
              <a:t>Each </a:t>
            </a:r>
            <a:r>
              <a:rPr lang="en-IN" dirty="0"/>
              <a:t>sideband provides enough information </a:t>
            </a:r>
            <a:r>
              <a:rPr lang="en-IN" dirty="0" smtClean="0"/>
              <a:t>to reconstruct </a:t>
            </a:r>
            <a:r>
              <a:rPr lang="en-IN" dirty="0"/>
              <a:t>the message. </a:t>
            </a:r>
            <a:endParaRPr lang="en-IN" dirty="0" smtClean="0"/>
          </a:p>
          <a:p>
            <a:r>
              <a:rPr lang="en-IN" dirty="0" smtClean="0"/>
              <a:t>But </a:t>
            </a:r>
            <a:r>
              <a:rPr lang="en-IN" dirty="0"/>
              <a:t>how do we physically reconstruct the message from an SSB </a:t>
            </a:r>
            <a:r>
              <a:rPr lang="en-IN" dirty="0" smtClean="0"/>
              <a:t>signal (SSB-demodulation)?</a:t>
            </a:r>
          </a:p>
        </p:txBody>
      </p:sp>
    </p:spTree>
    <p:extLst>
      <p:ext uri="{BB962C8B-B14F-4D97-AF65-F5344CB8AC3E}">
        <p14:creationId xmlns:p14="http://schemas.microsoft.com/office/powerpoint/2010/main" val="119668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584325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IN" dirty="0" smtClean="0"/>
                  <a:t>The baseband message can be reconstructed </a:t>
                </a:r>
                <a:r>
                  <a:rPr lang="en-IN" dirty="0">
                    <a:solidFill>
                      <a:srgbClr val="FF0000"/>
                    </a:solidFill>
                  </a:rPr>
                  <a:t>if we can move the component near +f</a:t>
                </a:r>
                <a:r>
                  <a:rPr lang="en-IN" baseline="-25000" dirty="0">
                    <a:solidFill>
                      <a:srgbClr val="FF0000"/>
                    </a:solidFill>
                  </a:rPr>
                  <a:t>c</a:t>
                </a:r>
                <a:r>
                  <a:rPr lang="en-IN" dirty="0">
                    <a:solidFill>
                      <a:srgbClr val="FF0000"/>
                    </a:solidFill>
                  </a:rPr>
                  <a:t> to the left by f</a:t>
                </a:r>
                <a:r>
                  <a:rPr lang="en-IN" baseline="-25000" dirty="0">
                    <a:solidFill>
                      <a:srgbClr val="FF0000"/>
                    </a:solidFill>
                  </a:rPr>
                  <a:t>c</a:t>
                </a:r>
                <a:r>
                  <a:rPr lang="en-IN" dirty="0">
                    <a:solidFill>
                      <a:srgbClr val="FF0000"/>
                    </a:solidFill>
                  </a:rPr>
                  <a:t>, and the component near −f</a:t>
                </a:r>
                <a:r>
                  <a:rPr lang="en-IN" baseline="-25000" dirty="0">
                    <a:solidFill>
                      <a:srgbClr val="FF0000"/>
                    </a:solidFill>
                  </a:rPr>
                  <a:t>c</a:t>
                </a:r>
                <a:r>
                  <a:rPr lang="en-IN" dirty="0">
                    <a:solidFill>
                      <a:srgbClr val="FF0000"/>
                    </a:solidFill>
                  </a:rPr>
                  <a:t> to the right by f</a:t>
                </a:r>
                <a:r>
                  <a:rPr lang="en-IN" baseline="-25000" dirty="0">
                    <a:solidFill>
                      <a:srgbClr val="FF0000"/>
                    </a:solidFill>
                  </a:rPr>
                  <a:t>c</a:t>
                </a:r>
                <a:r>
                  <a:rPr lang="en-IN" dirty="0">
                    <a:solidFill>
                      <a:srgbClr val="FF0000"/>
                    </a:solidFill>
                  </a:rPr>
                  <a:t>; that is, if we move in the passband components towards the origin. </a:t>
                </a:r>
              </a:p>
              <a:p>
                <a:r>
                  <a:rPr lang="en-US" dirty="0" smtClean="0"/>
                  <a:t>This can be achieved by multiplying the USB signal by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The undesired signal 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can  be suppressed out by LPF. Desired signal is recovered at baseband.</a:t>
                </a:r>
              </a:p>
              <a:p>
                <a:r>
                  <a:rPr lang="en-US" dirty="0" smtClean="0"/>
                  <a:t>Hence, SSB signal can be demodulated by coherent demodulation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like DSB-SC.</a:t>
                </a:r>
              </a:p>
              <a:p>
                <a:r>
                  <a:rPr lang="en-US" dirty="0" smtClean="0"/>
                  <a:t>Check that: same argument applies for LSB signal as well.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84325"/>
                <a:ext cx="10515600" cy="4351338"/>
              </a:xfrm>
              <a:blipFill>
                <a:blip r:embed="rId2"/>
                <a:stretch>
                  <a:fillRect l="-754" t="-322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838200" y="732441"/>
            <a:ext cx="830432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Message is the I component of an SSB </a:t>
            </a:r>
            <a:r>
              <a:rPr lang="en-US" sz="3600" b="1" dirty="0" smtClean="0">
                <a:solidFill>
                  <a:srgbClr val="FF0000"/>
                </a:solidFill>
              </a:rPr>
              <a:t>signal 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3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495425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1690688"/>
            <a:ext cx="6153672" cy="505301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b="0" i="0" dirty="0" smtClean="0">
                    <a:latin typeface="+mj-lt"/>
                  </a:rPr>
                  <a:t>(</a:t>
                </a:r>
                <a:r>
                  <a:rPr lang="el-GR" b="0" i="0" dirty="0" smtClean="0">
                    <a:latin typeface="+mj-lt"/>
                  </a:rPr>
                  <a:t>ω</a:t>
                </a:r>
                <a:r>
                  <a:rPr lang="en-US" b="0" i="0" dirty="0" smtClean="0">
                    <a:latin typeface="+mj-lt"/>
                  </a:rPr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M(</a:t>
                </a:r>
                <a:r>
                  <a:rPr lang="el-GR" dirty="0"/>
                  <a:t>ω</a:t>
                </a:r>
                <a:r>
                  <a:rPr lang="en-US" dirty="0" smtClean="0"/>
                  <a:t>)u(</a:t>
                </a:r>
                <a:r>
                  <a:rPr lang="el-GR" dirty="0" smtClean="0"/>
                  <a:t>ω</a:t>
                </a:r>
                <a:r>
                  <a:rPr lang="en-US" dirty="0" smtClean="0"/>
                  <a:t>),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 smtClean="0"/>
                  <a:t>(</a:t>
                </a:r>
                <a:r>
                  <a:rPr lang="el-GR" dirty="0" smtClean="0"/>
                  <a:t>ω</a:t>
                </a:r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M(</a:t>
                </a:r>
                <a:r>
                  <a:rPr lang="el-GR" dirty="0"/>
                  <a:t>ω</a:t>
                </a:r>
                <a:r>
                  <a:rPr lang="en-US" dirty="0"/>
                  <a:t>)u</a:t>
                </a:r>
                <a:r>
                  <a:rPr lang="en-US" dirty="0" smtClean="0"/>
                  <a:t>(-</a:t>
                </a:r>
                <a:r>
                  <a:rPr lang="el-GR" dirty="0" smtClean="0"/>
                  <a:t>ω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Let FT pairs are defined as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:r>
                  <a:rPr lang="el-GR" dirty="0"/>
                  <a:t>ω</a:t>
                </a:r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:r>
                  <a:rPr lang="el-GR" dirty="0"/>
                  <a:t>ω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1217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153" y="896303"/>
            <a:ext cx="6072647" cy="53949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Time-Domain Representation of SSB Signals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7231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7206" y="1843088"/>
                <a:ext cx="9334500" cy="4351338"/>
              </a:xfrm>
            </p:spPr>
            <p:txBody>
              <a:bodyPr/>
              <a:lstStyle/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:r>
                  <a:rPr lang="el-GR" dirty="0"/>
                  <a:t>ω</a:t>
                </a:r>
                <a:r>
                  <a:rPr lang="en-US" dirty="0"/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:r>
                  <a:rPr lang="el-GR" dirty="0"/>
                  <a:t>ω</a:t>
                </a:r>
                <a:r>
                  <a:rPr lang="en-US" dirty="0" smtClean="0"/>
                  <a:t>)  </a:t>
                </a:r>
                <a:r>
                  <a:rPr lang="en-US" dirty="0"/>
                  <a:t>are </a:t>
                </a:r>
                <a:r>
                  <a:rPr lang="en-US" dirty="0">
                    <a:solidFill>
                      <a:srgbClr val="FF0000"/>
                    </a:solidFill>
                  </a:rPr>
                  <a:t>not even </a:t>
                </a:r>
                <a:r>
                  <a:rPr lang="en-US" dirty="0"/>
                  <a:t>functions of </a:t>
                </a:r>
                <a:r>
                  <a:rPr lang="el-GR" dirty="0"/>
                  <a:t>ω</a:t>
                </a:r>
                <a:r>
                  <a:rPr lang="en-US" dirty="0" smtClean="0"/>
                  <a:t>, their inverse Fourier transforms are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not real </a:t>
                </a:r>
                <a:r>
                  <a:rPr lang="en-US" dirty="0" smtClean="0"/>
                  <a:t>functions of t (complex)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 smtClean="0"/>
                  <a:t>(</a:t>
                </a:r>
                <a:r>
                  <a:rPr lang="el-GR" dirty="0" smtClean="0"/>
                  <a:t>ω</a:t>
                </a:r>
                <a:r>
                  <a:rPr lang="en-US" dirty="0"/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:r>
                  <a:rPr lang="el-GR" dirty="0"/>
                  <a:t>ω</a:t>
                </a:r>
                <a:r>
                  <a:rPr lang="en-US" dirty="0" smtClean="0"/>
                  <a:t>) are conjugates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(-</a:t>
                </a:r>
                <a:r>
                  <a:rPr lang="el-GR" dirty="0"/>
                  <a:t>ω</a:t>
                </a:r>
                <a:r>
                  <a:rPr lang="en-US" dirty="0"/>
                  <a:t>) 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:r>
                  <a:rPr lang="el-GR" dirty="0"/>
                  <a:t>ω</a:t>
                </a:r>
                <a:r>
                  <a:rPr lang="en-US" dirty="0"/>
                  <a:t>)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𝑝𝑟𝑜𝑝𝑒𝑟𝑡𝑦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Again m(t)=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Therefore, from above, we can express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7206" y="1843088"/>
                <a:ext cx="9334500" cy="4351338"/>
              </a:xfrm>
              <a:blipFill>
                <a:blip r:embed="rId2"/>
                <a:stretch>
                  <a:fillRect l="-117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116" y="5212080"/>
            <a:ext cx="3008668" cy="164592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25731" y="1387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Time-Domain Representation of SSB Signals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7696200" y="5665708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………………….(4.13)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0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13470</TotalTime>
  <Words>883</Words>
  <Application>Microsoft Office PowerPoint</Application>
  <PresentationFormat>Widescreen</PresentationFormat>
  <Paragraphs>149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Wingdings</vt:lpstr>
      <vt:lpstr>Office Theme</vt:lpstr>
      <vt:lpstr>Amplitude Modulation Contd.</vt:lpstr>
      <vt:lpstr>PowerPoint Presentation</vt:lpstr>
      <vt:lpstr>DSB  SSB</vt:lpstr>
      <vt:lpstr>Single sideband (SSB)</vt:lpstr>
      <vt:lpstr>Single Sideband Modulation</vt:lpstr>
      <vt:lpstr>Message is the I component of an SSB signal </vt:lpstr>
      <vt:lpstr>PowerPoint Presentation</vt:lpstr>
      <vt:lpstr>Time-Domain Representation of SSB Signals</vt:lpstr>
      <vt:lpstr>PowerPoint Presentation</vt:lpstr>
      <vt:lpstr>Determine m_h (t) </vt:lpstr>
      <vt:lpstr>m_h (t) = Hilbert Transform of m(t)</vt:lpstr>
      <vt:lpstr>PowerPoint Presentation</vt:lpstr>
      <vt:lpstr>PowerPoint Presentation</vt:lpstr>
      <vt:lpstr>PowerPoint Presentation</vt:lpstr>
      <vt:lpstr>Generation of SSB Signals</vt:lpstr>
      <vt:lpstr>Implementing SSB by Phase-shift method</vt:lpstr>
      <vt:lpstr>Demodulation of SSB-SC Signals</vt:lpstr>
      <vt:lpstr>Envelope Detection of SSB+C Demodulation              (non-coherent)</vt:lpstr>
      <vt:lpstr>Vestigial-sideband (VSB) Modulation</vt:lpstr>
      <vt:lpstr>VSB signaling</vt:lpstr>
      <vt:lpstr>Vestigial-sideband (VSB) Modulation</vt:lpstr>
      <vt:lpstr>Demodulation</vt:lpstr>
      <vt:lpstr>How to choose VSB filter?</vt:lpstr>
      <vt:lpstr>Structure of the filter Hp(f): A close Look</vt:lpstr>
      <vt:lpstr>Quadrature Amplitude Modulation (QAM)</vt:lpstr>
      <vt:lpstr>QAM Coherent Demodulation</vt:lpstr>
      <vt:lpstr>Carrier sync. requirement for QAM</vt:lpstr>
      <vt:lpstr>Example</vt:lpstr>
      <vt:lpstr>Example 3.2.4</vt:lpstr>
      <vt:lpstr>Example 3.2.4 contd.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Amplitude Modulation Contd.</dc:title>
  <dc:creator>Jyotsna</dc:creator>
  <cp:lastModifiedBy>IIITB</cp:lastModifiedBy>
  <cp:revision>77</cp:revision>
  <dcterms:created xsi:type="dcterms:W3CDTF">2017-09-05T08:38:32Z</dcterms:created>
  <dcterms:modified xsi:type="dcterms:W3CDTF">2019-09-12T07:31:51Z</dcterms:modified>
</cp:coreProperties>
</file>