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361" r:id="rId4"/>
    <p:sldId id="362" r:id="rId5"/>
    <p:sldId id="363" r:id="rId6"/>
    <p:sldId id="364" r:id="rId7"/>
    <p:sldId id="365" r:id="rId8"/>
    <p:sldId id="366" r:id="rId9"/>
    <p:sldId id="259" r:id="rId10"/>
    <p:sldId id="260" r:id="rId11"/>
    <p:sldId id="367" r:id="rId12"/>
    <p:sldId id="261" r:id="rId13"/>
    <p:sldId id="378" r:id="rId14"/>
    <p:sldId id="327" r:id="rId15"/>
    <p:sldId id="268" r:id="rId16"/>
    <p:sldId id="328" r:id="rId17"/>
    <p:sldId id="329" r:id="rId18"/>
    <p:sldId id="269" r:id="rId19"/>
    <p:sldId id="379" r:id="rId20"/>
    <p:sldId id="380" r:id="rId21"/>
    <p:sldId id="381" r:id="rId22"/>
    <p:sldId id="382" r:id="rId23"/>
    <p:sldId id="383" r:id="rId24"/>
    <p:sldId id="384" r:id="rId25"/>
    <p:sldId id="387" r:id="rId26"/>
    <p:sldId id="388" r:id="rId27"/>
    <p:sldId id="389" r:id="rId28"/>
    <p:sldId id="391" r:id="rId29"/>
    <p:sldId id="351" r:id="rId30"/>
    <p:sldId id="352" r:id="rId31"/>
    <p:sldId id="353" r:id="rId32"/>
    <p:sldId id="354" r:id="rId33"/>
    <p:sldId id="355" r:id="rId34"/>
    <p:sldId id="356" r:id="rId35"/>
    <p:sldId id="358" r:id="rId36"/>
    <p:sldId id="359" r:id="rId37"/>
    <p:sldId id="360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276" r:id="rId49"/>
    <p:sldId id="339" r:id="rId50"/>
    <p:sldId id="340" r:id="rId51"/>
    <p:sldId id="35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7EF8-FA38-472D-9B36-21A8D66642C9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6D925-EE18-46E8-A2DD-F6C6D56A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9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6D925-EE18-46E8-A2DD-F6C6D56A5B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6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F00-CFB0-4F14-9B88-92D77D6A11FC}" type="datetime1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0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96B8-DAC7-47B5-9B62-FA0CDD84B359}" type="datetime1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0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8E3-3564-41A3-AC3A-DC102ED8C764}" type="datetime1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0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F0E-4150-40A6-A1A1-C14E1E5B590C}" type="datetime1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83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4E1-AFC8-4F1B-BDC8-C821FCB7BAF3}" type="datetime1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3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E8-0057-4590-805D-44EABAD62B6D}" type="datetime1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6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C12C-CD2F-4738-BE74-53E60CCD58F4}" type="datetime1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CE2-3DA0-4EDD-B47F-CF78864AABBD}" type="datetime1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0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E30-7150-45D7-8CBD-1EBE2C78C7B0}" type="datetime1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7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CAF-4587-4802-BB77-96C2343D01F5}" type="datetime1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6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6DF-8B02-4A2F-BCCA-076AF62E0DF0}" type="datetime1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1531-D80A-40F0-8003-40987BD566CA}" type="datetime1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49EF-47F9-41BB-BCB1-4A2ADC488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2.png"/><Relationship Id="rId4" Type="http://schemas.openxmlformats.org/officeDocument/2006/relationships/image" Target="../media/image28.wmf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Angle Modulation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745" y="0"/>
            <a:ext cx="8853055" cy="1143000"/>
          </a:xfrm>
        </p:spPr>
        <p:txBody>
          <a:bodyPr/>
          <a:lstStyle/>
          <a:p>
            <a:r>
              <a:rPr lang="en-US" dirty="0" smtClean="0"/>
              <a:t>PM versus FM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745" y="1371601"/>
            <a:ext cx="9337964" cy="4627417"/>
          </a:xfrm>
        </p:spPr>
        <p:txBody>
          <a:bodyPr>
            <a:normAutofit/>
          </a:bodyPr>
          <a:lstStyle/>
          <a:p>
            <a:r>
              <a:rPr lang="en-US" dirty="0" smtClean="0"/>
              <a:t>Legacy analog communication </a:t>
            </a:r>
            <a:r>
              <a:rPr lang="en-US" dirty="0" smtClean="0">
                <a:sym typeface="Wingdings"/>
              </a:rPr>
              <a:t> no control over message signal  FM preferred</a:t>
            </a:r>
          </a:p>
          <a:p>
            <a:pPr lvl="1"/>
            <a:r>
              <a:rPr lang="en-US" dirty="0" smtClean="0">
                <a:sym typeface="Wingdings"/>
              </a:rPr>
              <a:t>Integration of message prior to phase modulation leads to smooth phase, better bandwidth containment</a:t>
            </a:r>
          </a:p>
          <a:p>
            <a:r>
              <a:rPr lang="en-US" dirty="0" smtClean="0">
                <a:sym typeface="Wingdings"/>
              </a:rPr>
              <a:t>Digital communication  can design message signal  PM (or PSK) often preferred</a:t>
            </a:r>
          </a:p>
          <a:p>
            <a:pPr lvl="1"/>
            <a:r>
              <a:rPr lang="en-US" dirty="0" smtClean="0">
                <a:sym typeface="Wingdings"/>
              </a:rPr>
              <a:t>Easier to implement optimal demodulator</a:t>
            </a:r>
          </a:p>
          <a:p>
            <a:pPr lvl="1"/>
            <a:r>
              <a:rPr lang="en-US" dirty="0" smtClean="0">
                <a:sym typeface="Wingdings"/>
              </a:rPr>
              <a:t>Use bandwidth-efficient pulses rather than rectangular pulses to create smoother signals with better frequency containment</a:t>
            </a:r>
          </a:p>
          <a:p>
            <a:pPr lvl="1"/>
            <a:r>
              <a:rPr lang="en-US" dirty="0" smtClean="0">
                <a:sym typeface="Wingdings"/>
              </a:rPr>
              <a:t>2G GSM cellular used Gaussian MSK, a form of FM), but optimal demodulation more complicated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427"/>
            <a:ext cx="10927858" cy="27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FM basics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646" y="1422019"/>
            <a:ext cx="3873500" cy="685800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914" y="2146303"/>
            <a:ext cx="4711700" cy="113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1" y="1452564"/>
            <a:ext cx="2567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Frequency deviation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1" y="2426156"/>
            <a:ext cx="2265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Modulation index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981199" y="3893145"/>
            <a:ext cx="8354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 smtClean="0">
                <a:latin typeface="CMR12"/>
              </a:rPr>
              <a:t>We use the term </a:t>
            </a:r>
            <a:r>
              <a:rPr lang="en-IN" sz="2400" b="0" i="1" u="none" strike="noStrike" baseline="0" dirty="0" smtClean="0">
                <a:latin typeface="CMTI12"/>
              </a:rPr>
              <a:t>narrowband FM </a:t>
            </a:r>
            <a:r>
              <a:rPr lang="en-IN" sz="2400" b="0" i="0" u="none" strike="noStrike" baseline="0" dirty="0" smtClean="0">
                <a:latin typeface="CMR12"/>
              </a:rPr>
              <a:t>if </a:t>
            </a:r>
            <a:r>
              <a:rPr lang="en-IN" sz="2400" b="0" i="0" u="none" strike="noStrike" baseline="0" dirty="0" smtClean="0">
                <a:latin typeface="CMMI12"/>
              </a:rPr>
              <a:t>β &lt; </a:t>
            </a:r>
            <a:r>
              <a:rPr lang="en-IN" sz="2400" b="0" i="0" u="none" strike="noStrike" baseline="0" dirty="0" smtClean="0">
                <a:latin typeface="CMR12"/>
              </a:rPr>
              <a:t>1 (typically much smaller than one), and the term </a:t>
            </a:r>
            <a:r>
              <a:rPr lang="en-IN" sz="2400" b="0" i="1" u="none" strike="noStrike" baseline="0" dirty="0" smtClean="0">
                <a:latin typeface="CMTI12"/>
              </a:rPr>
              <a:t>wideband FM </a:t>
            </a:r>
            <a:r>
              <a:rPr lang="en-IN" sz="2400" b="0" i="0" u="none" strike="noStrike" baseline="0" dirty="0" smtClean="0">
                <a:latin typeface="CMR12"/>
              </a:rPr>
              <a:t>if </a:t>
            </a:r>
            <a:r>
              <a:rPr lang="en-IN" sz="2400" b="0" i="0" u="none" strike="noStrike" baseline="0" dirty="0" smtClean="0">
                <a:latin typeface="CMMI12"/>
              </a:rPr>
              <a:t>β &gt; </a:t>
            </a:r>
            <a:r>
              <a:rPr lang="en-IN" sz="2400" b="0" i="0" u="none" strike="noStrike" baseline="0" dirty="0" smtClean="0">
                <a:latin typeface="CMR12"/>
              </a:rPr>
              <a:t>1.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04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spectrum: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Narrowband FM</a:t>
            </a:r>
          </a:p>
          <a:p>
            <a:pPr lvl="1"/>
            <a:r>
              <a:rPr lang="en-US" dirty="0" smtClean="0"/>
              <a:t>Similar to DSB</a:t>
            </a:r>
          </a:p>
          <a:p>
            <a:pPr lvl="1"/>
            <a:r>
              <a:rPr lang="en-US" dirty="0" smtClean="0"/>
              <a:t>Bandwidth = 2B (where B=message bandwidth)</a:t>
            </a:r>
          </a:p>
          <a:p>
            <a:r>
              <a:rPr lang="en-US" dirty="0" smtClean="0"/>
              <a:t>Wideband FM</a:t>
            </a:r>
          </a:p>
          <a:p>
            <a:pPr lvl="1"/>
            <a:r>
              <a:rPr lang="en-US" dirty="0" smtClean="0"/>
              <a:t>Bandwidth dominated by max frequency deviation</a:t>
            </a:r>
          </a:p>
          <a:p>
            <a:r>
              <a:rPr lang="en-US" dirty="0" smtClean="0"/>
              <a:t>Carson’s formula: adds the two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Narrowband FM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Consider an angle modulated signal, u</a:t>
            </a:r>
            <a:r>
              <a:rPr lang="en-IN" baseline="-25000" dirty="0"/>
              <a:t>p</a:t>
            </a:r>
            <a:r>
              <a:rPr lang="en-IN" dirty="0"/>
              <a:t>(t) = A</a:t>
            </a:r>
            <a:r>
              <a:rPr lang="en-IN" baseline="-25000" dirty="0"/>
              <a:t>c</a:t>
            </a:r>
            <a:r>
              <a:rPr lang="en-IN" dirty="0"/>
              <a:t> </a:t>
            </a:r>
            <a:r>
              <a:rPr lang="en-IN" dirty="0" err="1"/>
              <a:t>cos</a:t>
            </a:r>
            <a:r>
              <a:rPr lang="en-IN" dirty="0"/>
              <a:t> (2π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 + θ(t)), where θ(t) contains the </a:t>
            </a:r>
            <a:r>
              <a:rPr lang="en-IN" dirty="0" smtClean="0"/>
              <a:t>message information</a:t>
            </a:r>
            <a:r>
              <a:rPr lang="en-IN" dirty="0"/>
              <a:t>. For a baseband message m(t) of bandwidth B, the phase θ(t) for PM is </a:t>
            </a:r>
            <a:r>
              <a:rPr lang="en-IN" dirty="0" smtClean="0"/>
              <a:t>also a </a:t>
            </a:r>
            <a:r>
              <a:rPr lang="en-IN" dirty="0"/>
              <a:t>baseband signal with the same bandwidth.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phase θ(t) for FM is the integral of the message</a:t>
            </a:r>
            <a:r>
              <a:rPr lang="en-IN" dirty="0" smtClean="0"/>
              <a:t>. Since </a:t>
            </a:r>
            <a:r>
              <a:rPr lang="en-IN" dirty="0"/>
              <a:t>integration </a:t>
            </a:r>
            <a:r>
              <a:rPr lang="en-IN" dirty="0" err="1"/>
              <a:t>smooths</a:t>
            </a:r>
            <a:r>
              <a:rPr lang="en-IN" dirty="0"/>
              <a:t> out the time domain signal, </a:t>
            </a:r>
            <a:r>
              <a:rPr lang="en-IN" dirty="0" smtClean="0"/>
              <a:t>attenuates higher frequencies</a:t>
            </a:r>
            <a:r>
              <a:rPr lang="en-IN" dirty="0"/>
              <a:t>, θ(t) is a baseband signal with bandwidth at most B. </a:t>
            </a:r>
            <a:r>
              <a:rPr lang="en-IN" dirty="0" smtClean="0"/>
              <a:t>θ(t</a:t>
            </a:r>
            <a:r>
              <a:rPr lang="en-IN" dirty="0"/>
              <a:t>) </a:t>
            </a:r>
            <a:r>
              <a:rPr lang="en-IN" dirty="0" smtClean="0"/>
              <a:t>is assumed to having </a:t>
            </a:r>
            <a:r>
              <a:rPr lang="en-IN" dirty="0"/>
              <a:t>a bandwidth equal to B, the message </a:t>
            </a:r>
            <a:r>
              <a:rPr lang="en-IN" dirty="0" smtClean="0"/>
              <a:t>bandwidth.</a:t>
            </a:r>
            <a:endParaRPr lang="en-IN" dirty="0"/>
          </a:p>
          <a:p>
            <a:r>
              <a:rPr lang="en-IN" dirty="0"/>
              <a:t>The complex envelope of up with respect to f</a:t>
            </a:r>
            <a:r>
              <a:rPr lang="en-IN" baseline="-25000" dirty="0"/>
              <a:t>c</a:t>
            </a:r>
            <a:r>
              <a:rPr lang="en-IN" dirty="0"/>
              <a:t> is given by</a:t>
            </a:r>
          </a:p>
          <a:p>
            <a:r>
              <a:rPr lang="fr-FR" i="1" dirty="0"/>
              <a:t>u(t) = </a:t>
            </a:r>
            <a:r>
              <a:rPr lang="fr-FR" i="1" dirty="0" err="1" smtClean="0"/>
              <a:t>A</a:t>
            </a:r>
            <a:r>
              <a:rPr lang="fr-FR" i="1" baseline="-25000" dirty="0" err="1" smtClean="0"/>
              <a:t>c</a:t>
            </a:r>
            <a:r>
              <a:rPr lang="fr-FR" i="1" dirty="0" err="1" smtClean="0"/>
              <a:t>e</a:t>
            </a:r>
            <a:r>
              <a:rPr lang="fr-FR" i="1" baseline="30000" dirty="0" err="1" smtClean="0"/>
              <a:t>jθ</a:t>
            </a:r>
            <a:r>
              <a:rPr lang="fr-FR" i="1" baseline="30000" dirty="0" smtClean="0"/>
              <a:t>(t</a:t>
            </a:r>
            <a:r>
              <a:rPr lang="fr-FR" i="1" baseline="30000" dirty="0"/>
              <a:t>)</a:t>
            </a:r>
            <a:r>
              <a:rPr lang="fr-FR" i="1" dirty="0"/>
              <a:t> = </a:t>
            </a:r>
            <a:r>
              <a:rPr lang="fr-FR" i="1" dirty="0" err="1" smtClean="0"/>
              <a:t>A</a:t>
            </a:r>
            <a:r>
              <a:rPr lang="fr-FR" i="1" baseline="-25000" dirty="0" err="1"/>
              <a:t>c</a:t>
            </a:r>
            <a:r>
              <a:rPr lang="fr-FR" i="1" dirty="0" smtClean="0"/>
              <a:t> </a:t>
            </a:r>
            <a:r>
              <a:rPr lang="fr-FR" i="1" dirty="0"/>
              <a:t>cos θ(t) + </a:t>
            </a:r>
            <a:r>
              <a:rPr lang="fr-FR" i="1" dirty="0" err="1" smtClean="0"/>
              <a:t>jA</a:t>
            </a:r>
            <a:r>
              <a:rPr lang="fr-FR" i="1" baseline="-25000" dirty="0" err="1" smtClean="0"/>
              <a:t>c</a:t>
            </a:r>
            <a:r>
              <a:rPr lang="fr-FR" i="1" dirty="0" err="1" smtClean="0"/>
              <a:t>sin</a:t>
            </a:r>
            <a:r>
              <a:rPr lang="fr-FR" i="1" dirty="0" smtClean="0"/>
              <a:t> </a:t>
            </a:r>
            <a:r>
              <a:rPr lang="fr-FR" i="1" dirty="0"/>
              <a:t>θ(t)</a:t>
            </a:r>
          </a:p>
          <a:p>
            <a:r>
              <a:rPr lang="en-IN" dirty="0" smtClean="0"/>
              <a:t>If </a:t>
            </a:r>
            <a:r>
              <a:rPr lang="en-IN" i="1" dirty="0"/>
              <a:t>|θ(t)|</a:t>
            </a:r>
            <a:r>
              <a:rPr lang="en-IN" dirty="0"/>
              <a:t> is small, as is the case for narrowband angle modulation, then </a:t>
            </a:r>
            <a:endParaRPr lang="en-IN" dirty="0" smtClean="0"/>
          </a:p>
          <a:p>
            <a:r>
              <a:rPr lang="en-IN" i="1" dirty="0" err="1" smtClean="0"/>
              <a:t>cos</a:t>
            </a:r>
            <a:r>
              <a:rPr lang="en-IN" i="1" dirty="0" smtClean="0"/>
              <a:t> </a:t>
            </a:r>
            <a:r>
              <a:rPr lang="en-IN" i="1" dirty="0"/>
              <a:t>θ(t) ≈ 1 </a:t>
            </a:r>
            <a:r>
              <a:rPr lang="en-IN" i="1" dirty="0" smtClean="0"/>
              <a:t>and sin </a:t>
            </a:r>
            <a:r>
              <a:rPr lang="en-IN" i="1" dirty="0"/>
              <a:t>θ(t) ≈ θ(t), </a:t>
            </a:r>
            <a:endParaRPr lang="en-IN" i="1" dirty="0" smtClean="0"/>
          </a:p>
          <a:p>
            <a:r>
              <a:rPr lang="en-IN" i="1" dirty="0" smtClean="0"/>
              <a:t>u(t</a:t>
            </a:r>
            <a:r>
              <a:rPr lang="en-IN" i="1" dirty="0"/>
              <a:t>) ≈ A</a:t>
            </a:r>
            <a:r>
              <a:rPr lang="en-IN" i="1" baseline="-25000" dirty="0"/>
              <a:t>c </a:t>
            </a:r>
            <a:r>
              <a:rPr lang="en-IN" i="1" dirty="0"/>
              <a:t>+ </a:t>
            </a:r>
            <a:r>
              <a:rPr lang="en-IN" i="1" dirty="0" err="1"/>
              <a:t>jA</a:t>
            </a:r>
            <a:r>
              <a:rPr lang="en-IN" i="1" baseline="-25000" dirty="0" err="1"/>
              <a:t>c</a:t>
            </a:r>
            <a:r>
              <a:rPr lang="el-GR" i="1" dirty="0"/>
              <a:t>θ(</a:t>
            </a:r>
            <a:r>
              <a:rPr lang="en-IN" i="1" dirty="0"/>
              <a:t>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Narrowband FM</a:t>
            </a:r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8" y="1143000"/>
            <a:ext cx="5740400" cy="685800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33" y="2876550"/>
            <a:ext cx="2882900" cy="647700"/>
          </a:xfrm>
          <a:prstGeom prst="rect">
            <a:avLst/>
          </a:prstGeom>
        </p:spPr>
      </p:pic>
      <p:pic>
        <p:nvPicPr>
          <p:cNvPr id="8" name="Picture 7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38" y="1955800"/>
            <a:ext cx="1790700" cy="520700"/>
          </a:xfrm>
          <a:prstGeom prst="rect">
            <a:avLst/>
          </a:prstGeom>
        </p:spPr>
      </p:pic>
      <p:pic>
        <p:nvPicPr>
          <p:cNvPr id="9" name="Picture 8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205" y="2051050"/>
            <a:ext cx="2006600" cy="406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6200000" flipH="1">
            <a:off x="5157258" y="2344209"/>
            <a:ext cx="1047750" cy="16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939" y="3586163"/>
            <a:ext cx="5270501" cy="774700"/>
          </a:xfrm>
          <a:prstGeom prst="rect">
            <a:avLst/>
          </a:prstGeom>
        </p:spPr>
      </p:pic>
      <p:pic>
        <p:nvPicPr>
          <p:cNvPr id="13" name="Picture 12" descr="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6836" y="4422212"/>
            <a:ext cx="7798329" cy="7338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42422" y="5372837"/>
            <a:ext cx="88036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deviation proportional to integral of message</a:t>
            </a:r>
          </a:p>
          <a:p>
            <a:r>
              <a:rPr lang="en-US" sz="2400" b="1" dirty="0"/>
              <a:t> </a:t>
            </a:r>
            <a:r>
              <a:rPr lang="en-US" sz="2400" b="1" dirty="0" err="1">
                <a:sym typeface="Wingdings"/>
              </a:rPr>
              <a:t></a:t>
            </a:r>
            <a:r>
              <a:rPr lang="en-US" sz="2400" b="1" dirty="0">
                <a:sym typeface="Wingdings"/>
              </a:rPr>
              <a:t> Bandwidth about the same as (or less than) that of message</a:t>
            </a:r>
          </a:p>
          <a:p>
            <a:r>
              <a:rPr lang="en-US" sz="2400" b="1" dirty="0" err="1">
                <a:sym typeface="Wingdings"/>
              </a:rPr>
              <a:t></a:t>
            </a:r>
            <a:r>
              <a:rPr lang="en-US" sz="2400" b="1" dirty="0">
                <a:sym typeface="Wingdings"/>
              </a:rPr>
              <a:t> Bandwidth of narrowband FM about </a:t>
            </a:r>
            <a:r>
              <a:rPr lang="en-US" sz="2400" b="1" i="1" dirty="0">
                <a:sym typeface="Wingdings"/>
              </a:rPr>
              <a:t>2B (B</a:t>
            </a:r>
            <a:r>
              <a:rPr lang="en-US" sz="2400" b="1" dirty="0">
                <a:sym typeface="Wingdings"/>
              </a:rPr>
              <a:t>=message bandwidth)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56760" y="4176197"/>
            <a:ext cx="703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(similar to AM, except message-dependent term is in the Q component)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Narrowband FM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bandwidth </a:t>
            </a:r>
            <a:r>
              <a:rPr lang="en-IN" dirty="0"/>
              <a:t>of a </a:t>
            </a:r>
            <a:r>
              <a:rPr lang="en-IN" i="1" dirty="0"/>
              <a:t>narrowband </a:t>
            </a:r>
            <a:r>
              <a:rPr lang="en-IN" dirty="0"/>
              <a:t>FM signal is 2B, or twice the message bandwidth, just </a:t>
            </a:r>
            <a:r>
              <a:rPr lang="en-IN" dirty="0" smtClean="0"/>
              <a:t>as in </a:t>
            </a:r>
            <a:r>
              <a:rPr lang="en-IN" dirty="0"/>
              <a:t>AM.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narrowband angle modulation with a sinusoidal message m(t) = </a:t>
            </a:r>
            <a:r>
              <a:rPr lang="en-IN" dirty="0" err="1"/>
              <a:t>cos</a:t>
            </a:r>
            <a:r>
              <a:rPr lang="en-IN" dirty="0"/>
              <a:t> </a:t>
            </a:r>
            <a:r>
              <a:rPr lang="en-IN" dirty="0" smtClean="0"/>
              <a:t>2π</a:t>
            </a:r>
            <a:r>
              <a:rPr lang="en-IN" dirty="0" err="1" smtClean="0"/>
              <a:t>f</a:t>
            </a:r>
            <a:r>
              <a:rPr lang="en-IN" baseline="-25000" dirty="0" err="1" smtClean="0"/>
              <a:t>m</a:t>
            </a:r>
            <a:r>
              <a:rPr lang="en-IN" dirty="0" err="1" smtClean="0"/>
              <a:t>t</a:t>
            </a:r>
            <a:r>
              <a:rPr lang="en-IN" dirty="0" smtClean="0"/>
              <a:t> occupies </a:t>
            </a:r>
            <a:r>
              <a:rPr lang="en-IN" dirty="0"/>
              <a:t>a bandwidth of 2f</a:t>
            </a:r>
            <a:r>
              <a:rPr lang="en-IN" baseline="-25000" dirty="0"/>
              <a:t>m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i="1" dirty="0" smtClean="0"/>
              <a:t>θ(t</a:t>
            </a:r>
            <a:r>
              <a:rPr lang="en-IN" i="1" dirty="0"/>
              <a:t>) = </a:t>
            </a:r>
            <a:r>
              <a:rPr lang="en-IN" i="1" dirty="0" err="1" smtClean="0"/>
              <a:t>k</a:t>
            </a:r>
            <a:r>
              <a:rPr lang="en-IN" i="1" baseline="-25000" dirty="0" err="1" smtClean="0"/>
              <a:t>f</a:t>
            </a:r>
            <a:r>
              <a:rPr lang="en-IN" i="1" dirty="0" smtClean="0"/>
              <a:t>/</a:t>
            </a:r>
            <a:r>
              <a:rPr lang="en-IN" i="1" dirty="0" err="1" smtClean="0"/>
              <a:t>f</a:t>
            </a:r>
            <a:r>
              <a:rPr lang="en-IN" i="1" baseline="-25000" dirty="0" err="1" smtClean="0"/>
              <a:t>m</a:t>
            </a:r>
            <a:r>
              <a:rPr lang="en-IN" i="1" dirty="0" err="1" smtClean="0"/>
              <a:t>sin</a:t>
            </a:r>
            <a:r>
              <a:rPr lang="en-IN" i="1" dirty="0" smtClean="0"/>
              <a:t> </a:t>
            </a:r>
            <a:r>
              <a:rPr lang="en-IN" i="1" dirty="0"/>
              <a:t>2</a:t>
            </a:r>
            <a:r>
              <a:rPr lang="el-GR" i="1" dirty="0"/>
              <a:t>π</a:t>
            </a:r>
            <a:r>
              <a:rPr lang="en-IN" i="1" dirty="0" err="1" smtClean="0"/>
              <a:t>f</a:t>
            </a:r>
            <a:r>
              <a:rPr lang="en-IN" i="1" baseline="-25000" dirty="0" err="1"/>
              <a:t>m</a:t>
            </a:r>
            <a:r>
              <a:rPr lang="en-IN" i="1" dirty="0" err="1" smtClean="0"/>
              <a:t>t</a:t>
            </a:r>
            <a:r>
              <a:rPr lang="en-IN" i="1" dirty="0" smtClean="0"/>
              <a:t> </a:t>
            </a:r>
            <a:r>
              <a:rPr lang="en-IN" i="1" dirty="0"/>
              <a:t>for FM, and </a:t>
            </a:r>
            <a:endParaRPr lang="en-IN" i="1" dirty="0" smtClean="0"/>
          </a:p>
          <a:p>
            <a:r>
              <a:rPr lang="el-GR" i="1" dirty="0" smtClean="0"/>
              <a:t>θ(</a:t>
            </a:r>
            <a:r>
              <a:rPr lang="en-IN" i="1" dirty="0"/>
              <a:t>t) = </a:t>
            </a:r>
            <a:r>
              <a:rPr lang="en-IN" i="1" dirty="0" err="1"/>
              <a:t>k</a:t>
            </a:r>
            <a:r>
              <a:rPr lang="en-IN" i="1" baseline="-25000" dirty="0" err="1"/>
              <a:t>p</a:t>
            </a:r>
            <a:r>
              <a:rPr lang="en-IN" i="1" dirty="0"/>
              <a:t> </a:t>
            </a:r>
            <a:r>
              <a:rPr lang="en-IN" i="1" dirty="0" err="1"/>
              <a:t>cos</a:t>
            </a:r>
            <a:r>
              <a:rPr lang="en-IN" i="1" dirty="0"/>
              <a:t> 2</a:t>
            </a:r>
            <a:r>
              <a:rPr lang="el-GR" i="1" dirty="0"/>
              <a:t>π</a:t>
            </a:r>
            <a:r>
              <a:rPr lang="en-IN" i="1" dirty="0" err="1" smtClean="0"/>
              <a:t>f</a:t>
            </a:r>
            <a:r>
              <a:rPr lang="en-IN" i="1" baseline="-25000" dirty="0" err="1"/>
              <a:t>m</a:t>
            </a:r>
            <a:r>
              <a:rPr lang="en-IN" i="1" dirty="0" err="1" smtClean="0"/>
              <a:t>t</a:t>
            </a:r>
            <a:r>
              <a:rPr lang="en-IN" i="1" dirty="0" smtClean="0"/>
              <a:t> </a:t>
            </a:r>
            <a:r>
              <a:rPr lang="en-IN" i="1" dirty="0"/>
              <a:t>for PM.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Wideband FM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wideband FM, we would expect the bandwidth to be dominated by the frequency </a:t>
            </a:r>
            <a:r>
              <a:rPr lang="en-IN" dirty="0" smtClean="0"/>
              <a:t>deviation </a:t>
            </a:r>
            <a:r>
              <a:rPr lang="en-IN" i="1" dirty="0" err="1" smtClean="0"/>
              <a:t>kf</a:t>
            </a:r>
            <a:r>
              <a:rPr lang="en-IN" i="1" baseline="-25000" dirty="0" err="1" smtClean="0"/>
              <a:t>m</a:t>
            </a:r>
            <a:r>
              <a:rPr lang="en-IN" i="1" dirty="0" smtClean="0"/>
              <a:t>(t</a:t>
            </a:r>
            <a:r>
              <a:rPr lang="en-IN" i="1" dirty="0"/>
              <a:t>)</a:t>
            </a:r>
            <a:r>
              <a:rPr lang="en-IN" dirty="0"/>
              <a:t>. For messages that have positive and negative peaks of similar size, the frequency </a:t>
            </a:r>
            <a:r>
              <a:rPr lang="en-IN" dirty="0" smtClean="0"/>
              <a:t>deviation ranges </a:t>
            </a:r>
            <a:r>
              <a:rPr lang="en-IN" dirty="0"/>
              <a:t>between −</a:t>
            </a:r>
            <a:r>
              <a:rPr lang="en-IN" dirty="0" err="1"/>
              <a:t>f</a:t>
            </a:r>
            <a:r>
              <a:rPr lang="en-IN" baseline="-25000" dirty="0" err="1"/>
              <a:t>max</a:t>
            </a:r>
            <a:r>
              <a:rPr lang="en-IN" dirty="0"/>
              <a:t> and </a:t>
            </a:r>
            <a:r>
              <a:rPr lang="en-IN" dirty="0" err="1" smtClean="0"/>
              <a:t>f</a:t>
            </a:r>
            <a:r>
              <a:rPr lang="en-IN" baseline="-25000" dirty="0" err="1"/>
              <a:t>max</a:t>
            </a:r>
            <a:r>
              <a:rPr lang="en-IN" dirty="0" smtClean="0"/>
              <a:t>, </a:t>
            </a:r>
            <a:r>
              <a:rPr lang="en-IN" dirty="0"/>
              <a:t>where </a:t>
            </a:r>
            <a:r>
              <a:rPr lang="en-IN" dirty="0" err="1" smtClean="0"/>
              <a:t>f</a:t>
            </a:r>
            <a:r>
              <a:rPr lang="en-IN" baseline="-25000" dirty="0" err="1"/>
              <a:t>max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k</a:t>
            </a:r>
            <a:r>
              <a:rPr lang="en-IN" baseline="-25000" dirty="0" err="1"/>
              <a:t>f</a:t>
            </a:r>
            <a:r>
              <a:rPr lang="en-IN" dirty="0" err="1"/>
              <a:t>max</a:t>
            </a:r>
            <a:r>
              <a:rPr lang="en-IN" baseline="-25000" dirty="0" err="1"/>
              <a:t>t</a:t>
            </a:r>
            <a:r>
              <a:rPr lang="en-IN" dirty="0" err="1"/>
              <a:t>|m</a:t>
            </a:r>
            <a:r>
              <a:rPr lang="en-IN" dirty="0"/>
              <a:t>(t</a:t>
            </a:r>
            <a:r>
              <a:rPr lang="en-IN" dirty="0" smtClean="0"/>
              <a:t>)|.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bandwidth </a:t>
            </a:r>
            <a:r>
              <a:rPr lang="en-IN" dirty="0" smtClean="0"/>
              <a:t>will be dominated </a:t>
            </a:r>
            <a:r>
              <a:rPr lang="en-IN" dirty="0"/>
              <a:t>by the instantaneous deviations around the carrier frequency</a:t>
            </a:r>
            <a:r>
              <a:rPr lang="en-IN" dirty="0" smtClean="0"/>
              <a:t>, which </a:t>
            </a:r>
            <a:r>
              <a:rPr lang="en-IN" dirty="0"/>
              <a:t>spans an interval of length 2f</a:t>
            </a:r>
            <a:r>
              <a:rPr lang="en-IN" baseline="-25000" dirty="0"/>
              <a:t>max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Wideband FM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1675" y="1807403"/>
            <a:ext cx="604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Bandwidth dominated by frequency deviation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1" y="2654301"/>
          <a:ext cx="2227261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774700" imgH="203200" progId="Equation.3">
                  <p:embed/>
                </p:oleObj>
              </mc:Choice>
              <mc:Fallback>
                <p:oleObj name="Equation" r:id="rId3" imgW="774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654301"/>
                        <a:ext cx="2227261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36534" y="2654302"/>
            <a:ext cx="233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swings between 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6918525" y="2604792"/>
          <a:ext cx="1241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5" imgW="431800" imgH="177800" progId="Equation.3">
                  <p:embed/>
                </p:oleObj>
              </mc:Choice>
              <mc:Fallback>
                <p:oleObj name="Equation" r:id="rId5" imgW="431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525" y="2604792"/>
                        <a:ext cx="12414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4208461" y="3968134"/>
          <a:ext cx="3413656" cy="49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7" imgW="1397000" imgH="203200" progId="Equation.3">
                  <p:embed/>
                </p:oleObj>
              </mc:Choice>
              <mc:Fallback>
                <p:oleObj name="Equation" r:id="rId7" imgW="1397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1" y="3968134"/>
                        <a:ext cx="3413656" cy="496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25242" y="3244334"/>
            <a:ext cx="558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(assuming equal positive and negative swings in message)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1" y="4893734"/>
            <a:ext cx="861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Carson’s rule</a:t>
            </a:r>
            <a:r>
              <a:rPr lang="en-US" sz="2400" b="1" dirty="0">
                <a:solidFill>
                  <a:srgbClr val="FF0000"/>
                </a:solidFill>
              </a:rPr>
              <a:t>: add up estimates for narrowband and wideband FM</a:t>
            </a:r>
          </a:p>
        </p:txBody>
      </p:sp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6649" y="5355398"/>
            <a:ext cx="4813300" cy="749300"/>
          </a:xfrm>
          <a:prstGeom prst="rect">
            <a:avLst/>
          </a:prstGeom>
        </p:spPr>
      </p:pic>
      <p:pic>
        <p:nvPicPr>
          <p:cNvPr id="11" name="Picture 10" descr="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1791" y="6134102"/>
            <a:ext cx="1968500" cy="62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7814" y="6202290"/>
            <a:ext cx="47842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FM modulation index or deviation ratio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18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FM spectrum for periodic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9" y="1486692"/>
            <a:ext cx="9892145" cy="4720143"/>
          </a:xfrm>
        </p:spPr>
        <p:txBody>
          <a:bodyPr/>
          <a:lstStyle/>
          <a:p>
            <a:r>
              <a:rPr lang="en-US" dirty="0" smtClean="0"/>
              <a:t>Complex envelope is periodic for periodic messages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Fourier series</a:t>
            </a:r>
          </a:p>
          <a:p>
            <a:pPr lvl="1"/>
            <a:r>
              <a:rPr lang="en-US" dirty="0" smtClean="0">
                <a:sym typeface="Wingdings"/>
              </a:rPr>
              <a:t>Spectrum of complex envelope is discrete, with impulses at integer multiples of fundamental freq</a:t>
            </a:r>
          </a:p>
          <a:p>
            <a:r>
              <a:rPr lang="en-US" dirty="0" smtClean="0">
                <a:sym typeface="Wingdings"/>
              </a:rPr>
              <a:t>Standard example: sinusoidal message</a:t>
            </a:r>
          </a:p>
          <a:p>
            <a:pPr lvl="1"/>
            <a:r>
              <a:rPr lang="en-US" dirty="0" smtClean="0">
                <a:sym typeface="Wingdings"/>
              </a:rPr>
              <a:t>But approach is quite general</a:t>
            </a:r>
          </a:p>
          <a:p>
            <a:r>
              <a:rPr lang="en-US" dirty="0" smtClean="0">
                <a:sym typeface="Wingdings"/>
              </a:rPr>
              <a:t>Somewhat artificial, since most messages are not periodic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Angle Modulation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05999"/>
            <a:ext cx="8584556" cy="3296708"/>
          </a:xfrm>
          <a:prstGeom prst="rect">
            <a:avLst/>
          </a:prstGeom>
        </p:spPr>
      </p:pic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143000"/>
            <a:ext cx="8953501" cy="609600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429" y="1752600"/>
            <a:ext cx="4445000" cy="546100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963" y="2301348"/>
            <a:ext cx="6273800" cy="876300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544" y="2978513"/>
            <a:ext cx="35687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0245" y="3059669"/>
            <a:ext cx="318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 modulation with integral</a:t>
            </a:r>
          </a:p>
          <a:p>
            <a:r>
              <a:rPr lang="en-US" b="1" dirty="0"/>
              <a:t> of message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7068" y="47752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FM/PM equivalence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1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FM spectrum for sinusoidal message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579562"/>
            <a:ext cx="3670300" cy="635000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2827338"/>
            <a:ext cx="3581400" cy="101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1" y="1661597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Complex envelope for sinusoidal message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1067" y="2406134"/>
            <a:ext cx="485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Periodic </a:t>
            </a:r>
            <a:r>
              <a:rPr lang="en-US" b="1" dirty="0" err="1">
                <a:sym typeface="Wingdings"/>
              </a:rPr>
              <a:t></a:t>
            </a:r>
            <a:r>
              <a:rPr lang="en-US" b="1" dirty="0">
                <a:sym typeface="Wingdings"/>
              </a:rPr>
              <a:t> can express in terms of Fourier series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FM spectrum for sinusoidal message</a:t>
            </a:r>
            <a:endParaRPr lang="en-US" dirty="0"/>
          </a:p>
        </p:txBody>
      </p:sp>
      <p:pic>
        <p:nvPicPr>
          <p:cNvPr id="6" name="Picture 5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49890"/>
            <a:ext cx="8229600" cy="928587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55" y="4304607"/>
            <a:ext cx="5092700" cy="1193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61067" y="1767493"/>
            <a:ext cx="357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Computation of Fourier coefficients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2427" y="3706876"/>
            <a:ext cx="411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Change of variables and simplification </a:t>
            </a:r>
            <a:r>
              <a:rPr lang="en-US" b="1" dirty="0" err="1">
                <a:sym typeface="Wingdings"/>
              </a:rPr>
              <a:t>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48155" y="4568561"/>
            <a:ext cx="278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Bessel function of first kind</a:t>
            </a:r>
          </a:p>
          <a:p>
            <a:r>
              <a:rPr lang="en-US" b="1" dirty="0"/>
              <a:t> (order </a:t>
            </a:r>
            <a:r>
              <a:rPr lang="en-US" b="1" i="1" dirty="0" err="1"/>
              <a:t>n</a:t>
            </a:r>
            <a:r>
              <a:rPr lang="en-US" b="1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Bessel function properties</a:t>
            </a:r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01" y="3394547"/>
            <a:ext cx="7251700" cy="72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8240" y="4118447"/>
            <a:ext cx="219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(even term survives)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5466" y="4118447"/>
            <a:ext cx="293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(odd term integrates to zero)</a:t>
            </a:r>
          </a:p>
        </p:txBody>
      </p:sp>
      <p:pic>
        <p:nvPicPr>
          <p:cNvPr id="8" name="Picture 7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33" y="2040245"/>
            <a:ext cx="4233333" cy="992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82574" y="2063101"/>
            <a:ext cx="228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show that this is </a:t>
            </a:r>
          </a:p>
          <a:p>
            <a:r>
              <a:rPr lang="en-US" b="1" dirty="0"/>
              <a:t> actually real-valued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23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5" y="451837"/>
            <a:ext cx="7885981" cy="59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58" y="385041"/>
            <a:ext cx="7975194" cy="59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Bessel </a:t>
            </a:r>
            <a:r>
              <a:rPr lang="en-US" dirty="0" smtClean="0"/>
              <a:t>Function Properties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For </a:t>
            </a:r>
            <a:r>
              <a:rPr lang="en-IN" dirty="0" smtClean="0"/>
              <a:t>integer n, </a:t>
            </a:r>
            <a:r>
              <a:rPr lang="en-IN" dirty="0" err="1"/>
              <a:t>J</a:t>
            </a:r>
            <a:r>
              <a:rPr lang="en-IN" baseline="-25000" dirty="0" err="1"/>
              <a:t>n</a:t>
            </a:r>
            <a:r>
              <a:rPr lang="en-IN" dirty="0"/>
              <a:t>(</a:t>
            </a:r>
            <a:r>
              <a:rPr lang="el-GR" dirty="0"/>
              <a:t>β) = (−1)</a:t>
            </a:r>
            <a:r>
              <a:rPr lang="en-IN" baseline="30000" dirty="0" err="1"/>
              <a:t>n</a:t>
            </a:r>
            <a:r>
              <a:rPr lang="en-IN" dirty="0" err="1"/>
              <a:t>J</a:t>
            </a:r>
            <a:r>
              <a:rPr lang="en-IN" baseline="-25000" dirty="0"/>
              <a:t>−n</a:t>
            </a:r>
            <a:r>
              <a:rPr lang="en-IN" dirty="0"/>
              <a:t>(</a:t>
            </a:r>
            <a:r>
              <a:rPr lang="el-GR" dirty="0"/>
              <a:t>β) = (−1)</a:t>
            </a:r>
            <a:r>
              <a:rPr lang="en-IN" baseline="30000" dirty="0" err="1"/>
              <a:t>n</a:t>
            </a:r>
            <a:r>
              <a:rPr lang="en-IN" dirty="0" err="1"/>
              <a:t>J</a:t>
            </a:r>
            <a:r>
              <a:rPr lang="en-IN" baseline="-25000" dirty="0" err="1"/>
              <a:t>n</a:t>
            </a:r>
            <a:r>
              <a:rPr lang="en-IN" dirty="0"/>
              <a:t>(−</a:t>
            </a:r>
            <a:r>
              <a:rPr lang="el-GR" dirty="0"/>
              <a:t>β</a:t>
            </a:r>
            <a:r>
              <a:rPr lang="el-GR" dirty="0" smtClean="0"/>
              <a:t>).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fixed β, </a:t>
            </a:r>
            <a:r>
              <a:rPr lang="en-IN" dirty="0" err="1"/>
              <a:t>J</a:t>
            </a:r>
            <a:r>
              <a:rPr lang="en-IN" baseline="-25000" dirty="0" err="1"/>
              <a:t>n</a:t>
            </a:r>
            <a:r>
              <a:rPr lang="en-IN" dirty="0"/>
              <a:t>(β) tends to zero </a:t>
            </a:r>
            <a:r>
              <a:rPr lang="en-IN" dirty="0" smtClean="0"/>
              <a:t>as </a:t>
            </a:r>
            <a:r>
              <a:rPr lang="en-IN" dirty="0"/>
              <a:t>n gets large, so that the complex envelope is well </a:t>
            </a:r>
            <a:r>
              <a:rPr lang="en-IN" dirty="0" smtClean="0"/>
              <a:t>approximated by </a:t>
            </a:r>
            <a:r>
              <a:rPr lang="en-IN" dirty="0"/>
              <a:t>a finite number of Fourier series components.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particular, a good </a:t>
            </a:r>
            <a:r>
              <a:rPr lang="en-IN" dirty="0" smtClean="0"/>
              <a:t>approximation is </a:t>
            </a:r>
            <a:r>
              <a:rPr lang="en-IN" dirty="0"/>
              <a:t>that </a:t>
            </a:r>
            <a:endParaRPr lang="en-IN" dirty="0" smtClean="0"/>
          </a:p>
          <a:p>
            <a:pPr algn="ctr"/>
            <a:r>
              <a:rPr lang="en-IN" dirty="0" err="1" smtClean="0"/>
              <a:t>J</a:t>
            </a:r>
            <a:r>
              <a:rPr lang="en-IN" baseline="-25000" dirty="0" err="1" smtClean="0"/>
              <a:t>n</a:t>
            </a:r>
            <a:r>
              <a:rPr lang="en-IN" dirty="0" smtClean="0"/>
              <a:t>(β</a:t>
            </a:r>
            <a:r>
              <a:rPr lang="en-IN" dirty="0"/>
              <a:t>) is small for |n| &gt; β + 1.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leads to an approximation for the bandwidth of </a:t>
            </a:r>
            <a:r>
              <a:rPr lang="en-IN" dirty="0" smtClean="0"/>
              <a:t>the FM </a:t>
            </a:r>
            <a:r>
              <a:rPr lang="en-IN" dirty="0"/>
              <a:t>signal given by 2(β + 1)</a:t>
            </a:r>
            <a:r>
              <a:rPr lang="en-IN" dirty="0" err="1"/>
              <a:t>f</a:t>
            </a:r>
            <a:r>
              <a:rPr lang="en-IN" baseline="-25000" dirty="0" err="1"/>
              <a:t>m</a:t>
            </a:r>
            <a:r>
              <a:rPr lang="en-IN" dirty="0"/>
              <a:t>, which is consistent with Carson’s rule.</a:t>
            </a:r>
          </a:p>
          <a:p>
            <a:r>
              <a:rPr lang="en-IN" dirty="0" smtClean="0"/>
              <a:t>For </a:t>
            </a:r>
            <a:r>
              <a:rPr lang="en-IN" dirty="0"/>
              <a:t>fixed n, </a:t>
            </a:r>
            <a:r>
              <a:rPr lang="en-IN" dirty="0" err="1"/>
              <a:t>J</a:t>
            </a:r>
            <a:r>
              <a:rPr lang="en-IN" baseline="-25000" dirty="0" err="1"/>
              <a:t>n</a:t>
            </a:r>
            <a:r>
              <a:rPr lang="en-IN" dirty="0"/>
              <a:t>(β) vanishes for specific values of β, a fact that can be used for spectral shaping.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Bessel function plots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92" y="1235392"/>
            <a:ext cx="6853616" cy="5303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Spectrum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344"/>
            <a:ext cx="10515600" cy="39518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power containment BW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41" y="2234949"/>
            <a:ext cx="5600700" cy="78740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116" y="3908642"/>
            <a:ext cx="2463800" cy="71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10" y="1718443"/>
            <a:ext cx="632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= sum of magnitude squared of Fourier series coefficients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383" y="3022349"/>
            <a:ext cx="897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compute the fractional power containment bandwidth as 2Kf</a:t>
            </a:r>
            <a:r>
              <a:rPr lang="en-IN" baseline="-25000" dirty="0"/>
              <a:t>m</a:t>
            </a:r>
            <a:r>
              <a:rPr lang="en-IN" dirty="0"/>
              <a:t>, where K ≥ 1 is the</a:t>
            </a:r>
          </a:p>
          <a:p>
            <a:r>
              <a:rPr lang="en-IN" dirty="0"/>
              <a:t>smaller integer such </a:t>
            </a:r>
            <a:r>
              <a:rPr lang="en-IN" dirty="0" smtClean="0"/>
              <a:t>that,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28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1383" y="4619842"/>
            <a:ext cx="9573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MR12"/>
              </a:rPr>
              <a:t>where </a:t>
            </a:r>
            <a:r>
              <a:rPr lang="en-IN" dirty="0">
                <a:latin typeface="CMMI12"/>
              </a:rPr>
              <a:t>α </a:t>
            </a:r>
            <a:r>
              <a:rPr lang="en-IN" dirty="0">
                <a:latin typeface="CMR12"/>
              </a:rPr>
              <a:t>is the desired fraction of power within the band. (e.g., </a:t>
            </a:r>
            <a:r>
              <a:rPr lang="en-IN" dirty="0">
                <a:latin typeface="CMMI12"/>
              </a:rPr>
              <a:t>α </a:t>
            </a:r>
            <a:r>
              <a:rPr lang="en-IN" dirty="0">
                <a:latin typeface="CMR12"/>
              </a:rPr>
              <a:t>= 0</a:t>
            </a:r>
            <a:r>
              <a:rPr lang="en-IN" dirty="0">
                <a:latin typeface="CMMI12"/>
              </a:rPr>
              <a:t>.</a:t>
            </a:r>
            <a:r>
              <a:rPr lang="en-IN" dirty="0">
                <a:latin typeface="CMR12"/>
              </a:rPr>
              <a:t>99 for the 99% power</a:t>
            </a:r>
          </a:p>
          <a:p>
            <a:r>
              <a:rPr lang="en-IN" dirty="0">
                <a:latin typeface="CMR12"/>
              </a:rPr>
              <a:t>containment bandwidth). For integer values of </a:t>
            </a:r>
            <a:r>
              <a:rPr lang="en-IN" dirty="0">
                <a:latin typeface="CMMI12"/>
              </a:rPr>
              <a:t>β </a:t>
            </a:r>
            <a:r>
              <a:rPr lang="en-IN" dirty="0">
                <a:latin typeface="CMR12"/>
              </a:rPr>
              <a:t>= 1</a:t>
            </a:r>
            <a:r>
              <a:rPr lang="en-IN" dirty="0">
                <a:latin typeface="CMMI12"/>
              </a:rPr>
              <a:t>, ..., </a:t>
            </a:r>
            <a:r>
              <a:rPr lang="en-IN" dirty="0">
                <a:latin typeface="CMR12"/>
              </a:rPr>
              <a:t>10, we find that </a:t>
            </a:r>
            <a:r>
              <a:rPr lang="en-IN" dirty="0">
                <a:latin typeface="CMMI12"/>
              </a:rPr>
              <a:t>K </a:t>
            </a:r>
            <a:r>
              <a:rPr lang="en-IN" dirty="0">
                <a:latin typeface="CMR12"/>
              </a:rPr>
              <a:t>= </a:t>
            </a:r>
            <a:r>
              <a:rPr lang="en-IN" dirty="0">
                <a:latin typeface="CMMI12"/>
              </a:rPr>
              <a:t>β </a:t>
            </a:r>
            <a:r>
              <a:rPr lang="en-IN" dirty="0">
                <a:latin typeface="CMR12"/>
              </a:rPr>
              <a:t>+ 1 provides a</a:t>
            </a:r>
          </a:p>
          <a:p>
            <a:r>
              <a:rPr lang="en-IN" dirty="0">
                <a:latin typeface="CMR12"/>
              </a:rPr>
              <a:t>good approximation to the 99% power containment bandwidth, which is again consistent with</a:t>
            </a:r>
          </a:p>
          <a:p>
            <a:r>
              <a:rPr lang="en-IN" dirty="0">
                <a:latin typeface="CMR12"/>
              </a:rPr>
              <a:t>Carson’s formula.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0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Down-conversion</a:t>
            </a:r>
            <a:endParaRPr lang="en-US" dirty="0"/>
          </a:p>
        </p:txBody>
      </p:sp>
      <p:pic>
        <p:nvPicPr>
          <p:cNvPr id="5" name="Picture 4" descr="Snapshot 2009-12-11 17-17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5667" y="1562894"/>
            <a:ext cx="4699000" cy="324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4954025"/>
            <a:ext cx="9465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--Direct conversion (mixing down to baseband) can suffer from LO leakage to</a:t>
            </a:r>
          </a:p>
          <a:p>
            <a:r>
              <a:rPr lang="en-US" sz="2200" dirty="0"/>
              <a:t> mixer input </a:t>
            </a:r>
            <a:r>
              <a:rPr lang="en-US" sz="2200" dirty="0" err="1">
                <a:sym typeface="Wingdings"/>
              </a:rPr>
              <a:t></a:t>
            </a:r>
            <a:r>
              <a:rPr lang="en-US" sz="2200" dirty="0">
                <a:sym typeface="Wingdings"/>
              </a:rPr>
              <a:t> DC component that can swamp later circuit components</a:t>
            </a:r>
          </a:p>
          <a:p>
            <a:r>
              <a:rPr lang="en-US" sz="2200" dirty="0">
                <a:sym typeface="Wingdings"/>
              </a:rPr>
              <a:t>--Difficult to provide large gains at high carrier frequencies</a:t>
            </a:r>
          </a:p>
          <a:p>
            <a:r>
              <a:rPr lang="en-US" sz="2200" dirty="0" err="1">
                <a:sym typeface="Wingdings"/>
              </a:rPr>
              <a:t>Superhet</a:t>
            </a:r>
            <a:r>
              <a:rPr lang="en-US" sz="2200" dirty="0">
                <a:sym typeface="Wingdings"/>
              </a:rPr>
              <a:t> architecture uses multiple stages of mixing to alleviate these problems 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3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3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77" y="672934"/>
            <a:ext cx="8775830" cy="51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8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Receiver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2705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1" y="4122738"/>
            <a:ext cx="85644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Sloppy RF filtering, followed by careful filtering at fixed IF, followed by </a:t>
            </a:r>
          </a:p>
          <a:p>
            <a:r>
              <a:rPr lang="en-US" sz="2200" dirty="0"/>
              <a:t>IF to baseband conversion</a:t>
            </a:r>
          </a:p>
          <a:p>
            <a:r>
              <a:rPr lang="en-US" sz="2200" dirty="0"/>
              <a:t>RF front end often made tunable (e.g., multiple bands in </a:t>
            </a:r>
            <a:r>
              <a:rPr lang="en-US" sz="2200" dirty="0" err="1"/>
              <a:t>WiFi</a:t>
            </a:r>
            <a:r>
              <a:rPr lang="en-US" sz="2200" dirty="0"/>
              <a:t> and cellular,</a:t>
            </a:r>
          </a:p>
          <a:p>
            <a:r>
              <a:rPr lang="en-US" sz="2200" dirty="0"/>
              <a:t> multiple stations in AM or FM) </a:t>
            </a:r>
          </a:p>
        </p:txBody>
      </p:sp>
    </p:spTree>
    <p:extLst>
      <p:ext uri="{BB962C8B-B14F-4D97-AF65-F5344CB8AC3E}">
        <p14:creationId xmlns:p14="http://schemas.microsoft.com/office/powerpoint/2010/main" val="348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and FM Radio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superhet</a:t>
            </a:r>
            <a:r>
              <a:rPr lang="en-IN" dirty="0" smtClean="0"/>
              <a:t> </a:t>
            </a:r>
            <a:r>
              <a:rPr lang="en-IN" dirty="0"/>
              <a:t>architecture is commonly employed </a:t>
            </a:r>
            <a:r>
              <a:rPr lang="en-IN" dirty="0" smtClean="0"/>
              <a:t>for AM </a:t>
            </a:r>
            <a:r>
              <a:rPr lang="en-IN" dirty="0"/>
              <a:t>and FM broadcast radio receivers, where the RF front end tunes to the desired station</a:t>
            </a:r>
            <a:r>
              <a:rPr lang="en-IN" dirty="0" smtClean="0"/>
              <a:t>, </a:t>
            </a:r>
            <a:r>
              <a:rPr lang="en-IN" dirty="0"/>
              <a:t>translating the received signal to a fixed IF. Radio receivers built with discrete components </a:t>
            </a:r>
            <a:r>
              <a:rPr lang="en-IN" dirty="0" smtClean="0"/>
              <a:t>often take </a:t>
            </a:r>
            <a:r>
              <a:rPr lang="en-IN" dirty="0"/>
              <a:t>advantage of the widespread availability of inexpensive filters at certain commonly </a:t>
            </a:r>
            <a:r>
              <a:rPr lang="en-IN" dirty="0" smtClean="0"/>
              <a:t>used IF </a:t>
            </a:r>
            <a:r>
              <a:rPr lang="en-IN" dirty="0"/>
              <a:t>frequencies, such as </a:t>
            </a:r>
            <a:r>
              <a:rPr lang="en-IN" u="sng" dirty="0"/>
              <a:t>455 KHz </a:t>
            </a:r>
            <a:r>
              <a:rPr lang="en-IN" dirty="0"/>
              <a:t>(used for AM radio) and </a:t>
            </a:r>
            <a:r>
              <a:rPr lang="en-IN" u="sng" dirty="0"/>
              <a:t>10.7 MHz</a:t>
            </a:r>
            <a:r>
              <a:rPr lang="en-IN" dirty="0"/>
              <a:t> (used for FM radio). 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superhet</a:t>
            </a:r>
            <a:r>
              <a:rPr lang="en-US" dirty="0" smtClean="0"/>
              <a:t> for AM radio</a:t>
            </a:r>
            <a:endParaRPr lang="en-US" dirty="0"/>
          </a:p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49" y="2001983"/>
            <a:ext cx="8504951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Receiver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33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676400" y="2229042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frequencies from mixing with LO: which to set as IF?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5" y="2695403"/>
            <a:ext cx="9144000" cy="441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3603089"/>
            <a:ext cx="816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for AM radio:  RF freq ranges from 540 to 1600 KHz.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IF</a:t>
            </a:r>
            <a:r>
              <a:rPr lang="en-US" dirty="0"/>
              <a:t> = 455 KHz.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LO</a:t>
            </a:r>
            <a:r>
              <a:rPr lang="en-US" dirty="0"/>
              <a:t> = </a:t>
            </a:r>
            <a:r>
              <a:rPr lang="en-US" dirty="0" err="1" smtClean="0"/>
              <a:t>f</a:t>
            </a:r>
            <a:r>
              <a:rPr lang="en-US" baseline="-25000" dirty="0" err="1">
                <a:sym typeface="Wingdings"/>
              </a:rPr>
              <a:t>RF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f</a:t>
            </a:r>
            <a:r>
              <a:rPr lang="en-US" baseline="-25000" dirty="0" err="1"/>
              <a:t>IF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 LO freq ranges from 995 to 2055 KHz (preferred)</a:t>
            </a:r>
          </a:p>
          <a:p>
            <a:r>
              <a:rPr lang="en-US" dirty="0" err="1" smtClean="0">
                <a:sym typeface="Wingdings"/>
              </a:rPr>
              <a:t>f</a:t>
            </a:r>
            <a:r>
              <a:rPr lang="en-US" baseline="-25000" dirty="0" err="1"/>
              <a:t>LO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= </a:t>
            </a:r>
            <a:r>
              <a:rPr lang="en-US" dirty="0" err="1">
                <a:sym typeface="Wingdings"/>
              </a:rPr>
              <a:t>f</a:t>
            </a:r>
            <a:r>
              <a:rPr lang="en-US" baseline="-25000" dirty="0" err="1">
                <a:sym typeface="Wingdings"/>
              </a:rPr>
              <a:t>RF</a:t>
            </a:r>
            <a:r>
              <a:rPr lang="en-US" dirty="0">
                <a:sym typeface="Wingdings"/>
              </a:rPr>
              <a:t> – </a:t>
            </a:r>
            <a:r>
              <a:rPr lang="en-US" dirty="0" err="1" smtClean="0">
                <a:sym typeface="Wingdings"/>
              </a:rPr>
              <a:t>f</a:t>
            </a:r>
            <a:r>
              <a:rPr lang="en-US" baseline="-25000" dirty="0" err="1"/>
              <a:t>IF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 LO freq ranges from 85 to 1145 KHz (huge variation in tuning range)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687"/>
            <a:ext cx="8229600" cy="1143000"/>
          </a:xfrm>
        </p:spPr>
        <p:txBody>
          <a:bodyPr/>
          <a:lstStyle/>
          <a:p>
            <a:r>
              <a:rPr lang="en-US" dirty="0" err="1" smtClean="0"/>
              <a:t>Superhet</a:t>
            </a:r>
            <a:r>
              <a:rPr lang="en-US" dirty="0" smtClean="0"/>
              <a:t>: freq domain operations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3" y="1367687"/>
            <a:ext cx="6908801" cy="40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Having fixed the LO frequency, we have a desired signal at </a:t>
            </a:r>
            <a:r>
              <a:rPr lang="en-IN" dirty="0" err="1"/>
              <a:t>f</a:t>
            </a:r>
            <a:r>
              <a:rPr lang="en-IN" baseline="-25000" dirty="0" err="1"/>
              <a:t>RF</a:t>
            </a:r>
            <a:r>
              <a:rPr lang="en-IN" dirty="0"/>
              <a:t> = </a:t>
            </a:r>
            <a:r>
              <a:rPr lang="en-IN" dirty="0" err="1"/>
              <a:t>f</a:t>
            </a:r>
            <a:r>
              <a:rPr lang="en-IN" baseline="-25000" dirty="0" err="1"/>
              <a:t>LO</a:t>
            </a:r>
            <a:r>
              <a:rPr lang="en-IN" dirty="0"/>
              <a:t> − </a:t>
            </a:r>
            <a:r>
              <a:rPr lang="en-IN" dirty="0" err="1"/>
              <a:t>f</a:t>
            </a:r>
            <a:r>
              <a:rPr lang="en-IN" baseline="-25000" dirty="0" err="1"/>
              <a:t>IF</a:t>
            </a:r>
            <a:r>
              <a:rPr lang="en-IN" dirty="0"/>
              <a:t> that leads to </a:t>
            </a:r>
            <a:r>
              <a:rPr lang="en-IN" dirty="0" smtClean="0"/>
              <a:t>a component </a:t>
            </a:r>
            <a:r>
              <a:rPr lang="en-IN" dirty="0"/>
              <a:t>at IF, and potentially an undesired </a:t>
            </a:r>
            <a:r>
              <a:rPr lang="en-IN" i="1" dirty="0"/>
              <a:t>image frequency </a:t>
            </a:r>
            <a:r>
              <a:rPr lang="en-IN" dirty="0"/>
              <a:t>at </a:t>
            </a:r>
            <a:r>
              <a:rPr lang="en-IN" dirty="0" err="1"/>
              <a:t>f</a:t>
            </a:r>
            <a:r>
              <a:rPr lang="en-IN" baseline="-25000" dirty="0" err="1"/>
              <a:t>IM</a:t>
            </a:r>
            <a:r>
              <a:rPr lang="en-IN" dirty="0"/>
              <a:t> = </a:t>
            </a:r>
            <a:r>
              <a:rPr lang="en-IN" dirty="0" err="1"/>
              <a:t>f</a:t>
            </a:r>
            <a:r>
              <a:rPr lang="en-IN" baseline="-25000" dirty="0" err="1"/>
              <a:t>LO</a:t>
            </a:r>
            <a:r>
              <a:rPr lang="en-IN" dirty="0" err="1"/>
              <a:t>+f</a:t>
            </a:r>
            <a:r>
              <a:rPr lang="en-IN" baseline="-25000" dirty="0" err="1"/>
              <a:t>IF</a:t>
            </a:r>
            <a:r>
              <a:rPr lang="en-IN" dirty="0"/>
              <a:t> = </a:t>
            </a:r>
            <a:r>
              <a:rPr lang="en-IN" dirty="0" err="1"/>
              <a:t>f</a:t>
            </a:r>
            <a:r>
              <a:rPr lang="en-IN" baseline="-25000" dirty="0" err="1"/>
              <a:t>RF</a:t>
            </a:r>
            <a:r>
              <a:rPr lang="en-IN" dirty="0"/>
              <a:t> +</a:t>
            </a:r>
            <a:r>
              <a:rPr lang="en-IN" dirty="0" smtClean="0"/>
              <a:t>2f</a:t>
            </a:r>
            <a:r>
              <a:rPr lang="en-IN" baseline="-25000" dirty="0" smtClean="0"/>
              <a:t>IF</a:t>
            </a:r>
            <a:r>
              <a:rPr lang="en-IN" dirty="0" smtClean="0"/>
              <a:t> that </a:t>
            </a:r>
            <a:r>
              <a:rPr lang="en-IN" dirty="0"/>
              <a:t>also leads to a component at IF.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job of the RF </a:t>
            </a:r>
            <a:r>
              <a:rPr lang="en-IN" dirty="0" err="1"/>
              <a:t>bandpass</a:t>
            </a:r>
            <a:r>
              <a:rPr lang="en-IN" dirty="0"/>
              <a:t> filter is to block this </a:t>
            </a:r>
            <a:r>
              <a:rPr lang="en-IN" dirty="0" smtClean="0"/>
              <a:t>image frequency</a:t>
            </a:r>
            <a:r>
              <a:rPr lang="en-IN" dirty="0"/>
              <a:t>. Thus, the filter must let in the desired signal at </a:t>
            </a:r>
            <a:r>
              <a:rPr lang="en-IN" dirty="0" err="1"/>
              <a:t>f</a:t>
            </a:r>
            <a:r>
              <a:rPr lang="en-IN" baseline="-25000" dirty="0" err="1"/>
              <a:t>RF</a:t>
            </a:r>
            <a:r>
              <a:rPr lang="en-IN" dirty="0"/>
              <a:t> (so that its bandwidth must </a:t>
            </a:r>
            <a:r>
              <a:rPr lang="en-IN" dirty="0" smtClean="0"/>
              <a:t>be larger </a:t>
            </a:r>
            <a:r>
              <a:rPr lang="en-IN" dirty="0"/>
              <a:t>than 10 KHz), but severely attenuate the image frequency which is 910 KHz away </a:t>
            </a:r>
            <a:r>
              <a:rPr lang="en-IN" dirty="0" smtClean="0"/>
              <a:t>from the </a:t>
            </a:r>
            <a:r>
              <a:rPr lang="en-IN" dirty="0" err="1"/>
              <a:t>center</a:t>
            </a:r>
            <a:r>
              <a:rPr lang="en-IN" dirty="0"/>
              <a:t> frequency. It is therefore termed an </a:t>
            </a:r>
            <a:r>
              <a:rPr lang="en-IN" i="1" dirty="0"/>
              <a:t>image reject </a:t>
            </a:r>
            <a:r>
              <a:rPr lang="en-IN" dirty="0"/>
              <a:t>filter.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the </a:t>
            </a:r>
            <a:r>
              <a:rPr lang="en-IN" dirty="0" smtClean="0"/>
              <a:t>AM broadcast </a:t>
            </a:r>
            <a:r>
              <a:rPr lang="en-IN" dirty="0"/>
              <a:t>radio application, a </a:t>
            </a:r>
            <a:r>
              <a:rPr lang="en-IN" dirty="0" err="1"/>
              <a:t>superhet</a:t>
            </a:r>
            <a:r>
              <a:rPr lang="en-IN" dirty="0"/>
              <a:t> architecture allows us to design the </a:t>
            </a:r>
            <a:r>
              <a:rPr lang="en-IN" dirty="0" err="1"/>
              <a:t>tunable</a:t>
            </a:r>
            <a:r>
              <a:rPr lang="en-IN" dirty="0"/>
              <a:t> image </a:t>
            </a:r>
            <a:r>
              <a:rPr lang="en-IN" dirty="0" smtClean="0"/>
              <a:t>reject filter </a:t>
            </a:r>
            <a:r>
              <a:rPr lang="en-IN" dirty="0"/>
              <a:t>to somewhat relaxed </a:t>
            </a:r>
            <a:r>
              <a:rPr lang="en-IN" dirty="0" smtClean="0"/>
              <a:t>specifications. The IF filter, which is tuned to the fixed frequency of 455 KHz, filters </a:t>
            </a:r>
            <a:r>
              <a:rPr lang="en-IN" dirty="0"/>
              <a:t>out </a:t>
            </a:r>
            <a:r>
              <a:rPr lang="en-IN" dirty="0" smtClean="0"/>
              <a:t>the adjacent stations using a </a:t>
            </a:r>
            <a:r>
              <a:rPr lang="en-IN" dirty="0"/>
              <a:t>highly selective filter at IF with a bandwidth of 10 KHz.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factor of the Filter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36</a:t>
            </a:fld>
            <a:endParaRPr lang="en-IN"/>
          </a:p>
        </p:txBody>
      </p:sp>
      <p:sp>
        <p:nvSpPr>
          <p:cNvPr id="8" name="AutoShape 7" descr="Q\ {\stackrel {\mathrm {def} }{=}}\ {\frac {f_{r}}{\Delta f}}={\frac {\omega _{r}}{\Delta \omega }},\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513" name="Picture 9" descr="Graph showing the frequency points related to the quality factor or Q fa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016196"/>
            <a:ext cx="30956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5" name="Picture 11" descr="Quality factor, Q equals the resonant frequency divided by the 3dB bandwid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11" y="4858039"/>
            <a:ext cx="1952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3.6, 3.7, 3.9 (Skip VSB part), 3.16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FM basics</a:t>
            </a:r>
            <a:endParaRPr lang="en-US" dirty="0"/>
          </a:p>
        </p:txBody>
      </p:sp>
      <p:pic>
        <p:nvPicPr>
          <p:cNvPr id="9" name="Picture 8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09" y="1998931"/>
            <a:ext cx="3390900" cy="520700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115" y="2836637"/>
            <a:ext cx="7770283" cy="98670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890" y="4130717"/>
            <a:ext cx="1511300" cy="635000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640" y="5252366"/>
            <a:ext cx="2984500" cy="698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7115" y="1309558"/>
            <a:ext cx="3591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Example: Sinusoidal message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104031" y="4537059"/>
            <a:ext cx="10410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An FM modulator, by definition, is a </a:t>
            </a:r>
            <a:r>
              <a:rPr lang="en-IN" u="sng" dirty="0"/>
              <a:t>Voltage Controlled Oscillator (VCO</a:t>
            </a:r>
            <a:r>
              <a:rPr lang="en-IN" dirty="0"/>
              <a:t>), </a:t>
            </a:r>
            <a:r>
              <a:rPr lang="en-IN" dirty="0" smtClean="0"/>
              <a:t>whose output </a:t>
            </a:r>
            <a:r>
              <a:rPr lang="en-IN" dirty="0"/>
              <a:t>is a sinusoidal wave whose </a:t>
            </a:r>
            <a:r>
              <a:rPr lang="en-IN" i="1" dirty="0"/>
              <a:t>instantaneous frequency offset </a:t>
            </a:r>
            <a:r>
              <a:rPr lang="en-IN" dirty="0"/>
              <a:t>from a reference frequency </a:t>
            </a:r>
            <a:r>
              <a:rPr lang="en-IN" dirty="0" smtClean="0"/>
              <a:t>is proportional </a:t>
            </a:r>
            <a:r>
              <a:rPr lang="en-IN" dirty="0"/>
              <a:t>to the </a:t>
            </a:r>
            <a:r>
              <a:rPr lang="en-IN" i="1" dirty="0"/>
              <a:t>input signal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VCO </a:t>
            </a:r>
            <a:r>
              <a:rPr lang="en-IN" dirty="0"/>
              <a:t>implementations are often based on the use of </a:t>
            </a:r>
            <a:r>
              <a:rPr lang="en-IN" i="1" dirty="0" err="1" smtClean="0"/>
              <a:t>varactor</a:t>
            </a:r>
            <a:r>
              <a:rPr lang="en-IN" dirty="0" smtClean="0"/>
              <a:t> diodes</a:t>
            </a:r>
            <a:r>
              <a:rPr lang="en-IN" dirty="0"/>
              <a:t>, which provide </a:t>
            </a:r>
            <a:r>
              <a:rPr lang="en-IN" i="1" dirty="0"/>
              <a:t>voltage-controlled capacitance</a:t>
            </a:r>
            <a:r>
              <a:rPr lang="en-IN" dirty="0"/>
              <a:t>, in LC tuned circuits. This is termed </a:t>
            </a:r>
            <a:r>
              <a:rPr lang="en-IN" i="1" dirty="0" smtClean="0"/>
              <a:t>direct </a:t>
            </a:r>
            <a:r>
              <a:rPr lang="en-IN" dirty="0" smtClean="0"/>
              <a:t>FM </a:t>
            </a:r>
            <a:r>
              <a:rPr lang="en-IN" dirty="0"/>
              <a:t>modulation, in that the output of the VCO produces a </a:t>
            </a:r>
            <a:r>
              <a:rPr lang="en-IN" dirty="0" smtClean="0"/>
              <a:t>pass-band </a:t>
            </a:r>
            <a:r>
              <a:rPr lang="en-IN" dirty="0"/>
              <a:t>signal with the </a:t>
            </a:r>
            <a:r>
              <a:rPr lang="en-IN" dirty="0" smtClean="0"/>
              <a:t>desired frequency </a:t>
            </a:r>
            <a:r>
              <a:rPr lang="en-IN" dirty="0"/>
              <a:t>deviation as a function of the message.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VCO output may be at the desired </a:t>
            </a:r>
            <a:r>
              <a:rPr lang="en-IN" dirty="0" smtClean="0"/>
              <a:t>carrier frequency</a:t>
            </a:r>
            <a:r>
              <a:rPr lang="en-IN" dirty="0"/>
              <a:t>, or at an intermediate frequency. In the latter scenario, it must be </a:t>
            </a:r>
            <a:r>
              <a:rPr lang="en-IN" dirty="0" smtClean="0"/>
              <a:t>up-converted further </a:t>
            </a:r>
            <a:r>
              <a:rPr lang="en-IN" dirty="0"/>
              <a:t>to the carrier </a:t>
            </a:r>
            <a:r>
              <a:rPr lang="en-IN" dirty="0" smtClean="0"/>
              <a:t>frequency.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90" y="491500"/>
            <a:ext cx="8879142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36" y="3704590"/>
            <a:ext cx="987196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Demodulator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task of an FM demodulator is to convert frequency variations in the </a:t>
            </a:r>
            <a:r>
              <a:rPr lang="en-IN" dirty="0" smtClean="0"/>
              <a:t>pass-band received signal </a:t>
            </a:r>
            <a:r>
              <a:rPr lang="en-IN" dirty="0"/>
              <a:t>into amplitude variations, thus recovering an estimate of the message.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FM </a:t>
            </a:r>
            <a:r>
              <a:rPr lang="en-IN" dirty="0"/>
              <a:t>demodulator would produce the derivative of the phase of the received signal; this </a:t>
            </a:r>
            <a:r>
              <a:rPr lang="en-IN" dirty="0" smtClean="0"/>
              <a:t>is termed </a:t>
            </a:r>
            <a:r>
              <a:rPr lang="en-IN" dirty="0"/>
              <a:t>a </a:t>
            </a:r>
            <a:r>
              <a:rPr lang="en-IN" i="1" dirty="0" smtClean="0"/>
              <a:t>discriminator</a:t>
            </a:r>
            <a:r>
              <a:rPr lang="en-IN" dirty="0" smtClean="0"/>
              <a:t>. </a:t>
            </a:r>
            <a:r>
              <a:rPr lang="en-IN" dirty="0"/>
              <a:t>While an ideal FM signal </a:t>
            </a:r>
            <a:r>
              <a:rPr lang="en-IN" dirty="0" smtClean="0"/>
              <a:t>does not have </a:t>
            </a:r>
            <a:r>
              <a:rPr lang="en-IN" dirty="0"/>
              <a:t>amplitude fluctuations, noise and channel distortions might create such fluctuations, </a:t>
            </a:r>
            <a:r>
              <a:rPr lang="en-IN" dirty="0" smtClean="0"/>
              <a:t>which leads </a:t>
            </a:r>
            <a:r>
              <a:rPr lang="en-IN" dirty="0"/>
              <a:t>to unwanted contributions to the discriminator output.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Limiter-Discriminator</a:t>
            </a: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417638"/>
            <a:ext cx="7950200" cy="255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9068" y="327133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Enforces constant envelope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9068" y="3271335"/>
            <a:ext cx="171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Takes derivative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Demodulator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practice, the discriminator is typically preceded by a </a:t>
            </a:r>
            <a:r>
              <a:rPr lang="en-IN" i="1" dirty="0"/>
              <a:t>limiter, </a:t>
            </a:r>
            <a:r>
              <a:rPr lang="en-IN" dirty="0"/>
              <a:t>which removes amplitude fluctuations due to noise and channel distortions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This is achieved by passing the modulated sinusoidal waveform through a </a:t>
            </a:r>
            <a:r>
              <a:rPr lang="en-IN" i="1" dirty="0"/>
              <a:t>hard-limiter</a:t>
            </a:r>
            <a:r>
              <a:rPr lang="en-IN" dirty="0"/>
              <a:t>, which generates a square wave, and then selecting the right harmonic using a band-pass filter tuned to the carrier frequency. The overall structure is termed a </a:t>
            </a:r>
            <a:r>
              <a:rPr lang="en-IN" i="1" dirty="0"/>
              <a:t>limiter-discriminator.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9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Limiter-Discriminator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Following the limiter, we have an FM signal of the form</a:t>
            </a:r>
            <a:r>
              <a:rPr lang="en-IN" dirty="0" smtClean="0"/>
              <a:t>: </a:t>
            </a:r>
            <a:endParaRPr lang="en-IN" dirty="0"/>
          </a:p>
          <a:p>
            <a:r>
              <a:rPr lang="en-IN" i="1" dirty="0" err="1"/>
              <a:t>y</a:t>
            </a:r>
            <a:r>
              <a:rPr lang="en-IN" i="1" baseline="-25000" dirty="0" err="1"/>
              <a:t>p</a:t>
            </a:r>
            <a:r>
              <a:rPr lang="en-IN" i="1" dirty="0"/>
              <a:t>(t) = </a:t>
            </a:r>
            <a:r>
              <a:rPr lang="en-IN" i="1" dirty="0" err="1"/>
              <a:t>Acos</a:t>
            </a:r>
            <a:r>
              <a:rPr lang="en-IN" i="1" dirty="0"/>
              <a:t>(2</a:t>
            </a:r>
            <a:r>
              <a:rPr lang="el-GR" i="1" dirty="0"/>
              <a:t>π</a:t>
            </a:r>
            <a:r>
              <a:rPr lang="en-IN" i="1" dirty="0" err="1"/>
              <a:t>f</a:t>
            </a:r>
            <a:r>
              <a:rPr lang="en-IN" i="1" baseline="-25000" dirty="0" err="1"/>
              <a:t>c</a:t>
            </a:r>
            <a:r>
              <a:rPr lang="en-IN" i="1" dirty="0" err="1"/>
              <a:t>t</a:t>
            </a:r>
            <a:r>
              <a:rPr lang="en-IN" i="1" dirty="0"/>
              <a:t> + </a:t>
            </a:r>
            <a:r>
              <a:rPr lang="el-GR" i="1" dirty="0"/>
              <a:t>θ(</a:t>
            </a:r>
            <a:r>
              <a:rPr lang="en-IN" i="1" dirty="0"/>
              <a:t>t</a:t>
            </a:r>
            <a:r>
              <a:rPr lang="en-IN" i="1" dirty="0" smtClean="0"/>
              <a:t>))</a:t>
            </a:r>
          </a:p>
          <a:p>
            <a:endParaRPr lang="en-IN" dirty="0"/>
          </a:p>
          <a:p>
            <a:r>
              <a:rPr lang="en-IN" dirty="0"/>
              <a:t>where </a:t>
            </a:r>
            <a:r>
              <a:rPr lang="en-IN" i="1" dirty="0"/>
              <a:t>θ(t)</a:t>
            </a:r>
            <a:r>
              <a:rPr lang="en-IN" dirty="0"/>
              <a:t> may include contributions due to channel and noise </a:t>
            </a:r>
            <a:r>
              <a:rPr lang="en-IN" dirty="0" smtClean="0"/>
              <a:t>impairments, </a:t>
            </a:r>
            <a:r>
              <a:rPr lang="en-IN" dirty="0"/>
              <a:t>as well as the angle modulation due to the message. An ideal discriminator now </a:t>
            </a:r>
            <a:r>
              <a:rPr lang="en-IN" dirty="0" smtClean="0"/>
              <a:t>produces the </a:t>
            </a:r>
            <a:r>
              <a:rPr lang="en-IN" dirty="0"/>
              <a:t>output </a:t>
            </a:r>
            <a:r>
              <a:rPr lang="en-IN" i="1" dirty="0" err="1" smtClean="0"/>
              <a:t>dθ</a:t>
            </a:r>
            <a:r>
              <a:rPr lang="en-IN" i="1" dirty="0" smtClean="0"/>
              <a:t>(t)/</a:t>
            </a:r>
            <a:r>
              <a:rPr lang="en-IN" i="1" dirty="0" err="1" smtClean="0"/>
              <a:t>dt</a:t>
            </a:r>
            <a:r>
              <a:rPr lang="en-IN" dirty="0" err="1" smtClean="0"/>
              <a:t>.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Discriminator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078" y="2340945"/>
            <a:ext cx="8386715" cy="18521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56250"/>
            <a:ext cx="8229600" cy="1143000"/>
          </a:xfrm>
        </p:spPr>
        <p:txBody>
          <a:bodyPr/>
          <a:lstStyle/>
          <a:p>
            <a:r>
              <a:rPr lang="en-US" dirty="0" smtClean="0"/>
              <a:t>Why it works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42" y="1960090"/>
            <a:ext cx="5905500" cy="9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2572" y="1482390"/>
            <a:ext cx="1320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FM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1092" y="3078455"/>
            <a:ext cx="2864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Derivative of FM signal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5857267" y="3581235"/>
            <a:ext cx="57626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73230" y="33770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d/dt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45</a:t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86" y="3953300"/>
            <a:ext cx="9860744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820" y="34105"/>
            <a:ext cx="8229600" cy="1143000"/>
          </a:xfrm>
        </p:spPr>
        <p:txBody>
          <a:bodyPr/>
          <a:lstStyle/>
          <a:p>
            <a:r>
              <a:rPr lang="en-US" dirty="0" smtClean="0"/>
              <a:t>Why it works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86" y="3768501"/>
            <a:ext cx="7442759" cy="16987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2686" y="1170517"/>
            <a:ext cx="6031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Envelope of derivative contains message (plus DC)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320723" y="2026402"/>
          <a:ext cx="56213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2425700" imgH="203200" progId="Equation.3">
                  <p:embed/>
                </p:oleObj>
              </mc:Choice>
              <mc:Fallback>
                <p:oleObj name="Equation" r:id="rId4" imgW="2425700" imgH="2032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723" y="2026402"/>
                        <a:ext cx="562133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44656" y="2872016"/>
            <a:ext cx="777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frequency deviation smaller than carrier frequency for well-designed system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5135822" y="2633495"/>
            <a:ext cx="405829" cy="1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4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differentiation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1" y="2404533"/>
            <a:ext cx="7840133" cy="3800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2134" y="1496368"/>
            <a:ext cx="585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Can use linear slope region of filter response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7882" y="6205086"/>
            <a:ext cx="600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Can do better with baseband </a:t>
            </a:r>
            <a:r>
              <a:rPr lang="en-US" sz="2400" b="1" dirty="0" smtClean="0"/>
              <a:t>implementation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3.3.1</a:t>
            </a:r>
            <a:endParaRPr lang="en-US" dirty="0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417638"/>
            <a:ext cx="6273800" cy="2006600"/>
          </a:xfrm>
          <a:prstGeom prst="rect">
            <a:avLst/>
          </a:prstGeom>
        </p:spPr>
      </p:pic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82926"/>
            <a:ext cx="9144000" cy="15144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VCO output is an FM signal </a:t>
            </a:r>
            <a:r>
              <a:rPr lang="en-IN" dirty="0" smtClean="0"/>
              <a:t>with </a:t>
            </a:r>
          </a:p>
          <a:p>
            <a:r>
              <a:rPr lang="de-DE" dirty="0" smtClean="0"/>
              <a:t>f</a:t>
            </a:r>
            <a:r>
              <a:rPr lang="de-DE" baseline="-25000" dirty="0" smtClean="0"/>
              <a:t>max</a:t>
            </a:r>
            <a:r>
              <a:rPr lang="de-DE" dirty="0" smtClean="0"/>
              <a:t> </a:t>
            </a:r>
            <a:r>
              <a:rPr lang="de-DE" dirty="0"/>
              <a:t>= k</a:t>
            </a:r>
            <a:r>
              <a:rPr lang="de-DE" baseline="-25000" dirty="0"/>
              <a:t>f</a:t>
            </a:r>
            <a:r>
              <a:rPr lang="de-DE" dirty="0"/>
              <a:t>max</a:t>
            </a:r>
            <a:r>
              <a:rPr lang="de-DE" baseline="-25000" dirty="0"/>
              <a:t>t</a:t>
            </a:r>
            <a:r>
              <a:rPr lang="de-DE" dirty="0"/>
              <a:t>m(t) = 25 KHz/mV × 2 mV = 50 KHz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message is periodic with period 100 microseconds, hence its </a:t>
            </a:r>
            <a:r>
              <a:rPr lang="en-IN" dirty="0" smtClean="0"/>
              <a:t>fundamental </a:t>
            </a:r>
            <a:r>
              <a:rPr lang="en-IN" dirty="0"/>
              <a:t>frequency is </a:t>
            </a:r>
            <a:r>
              <a:rPr lang="en-IN" dirty="0" smtClean="0"/>
              <a:t>10 KHz</a:t>
            </a:r>
            <a:r>
              <a:rPr lang="en-IN" dirty="0"/>
              <a:t>. Approximating its bandwidth by its first </a:t>
            </a:r>
            <a:r>
              <a:rPr lang="en-IN" dirty="0" smtClean="0"/>
              <a:t>three harmonics, </a:t>
            </a:r>
            <a:r>
              <a:rPr lang="en-IN" dirty="0"/>
              <a:t>we have B ≈ </a:t>
            </a:r>
            <a:r>
              <a:rPr lang="en-IN" dirty="0" smtClean="0"/>
              <a:t>30 </a:t>
            </a:r>
            <a:r>
              <a:rPr lang="en-IN" dirty="0"/>
              <a:t>KHz. </a:t>
            </a:r>
            <a:endParaRPr lang="en-IN" dirty="0" smtClean="0"/>
          </a:p>
          <a:p>
            <a:r>
              <a:rPr lang="en-IN" dirty="0" smtClean="0"/>
              <a:t>Using Carson’s formula</a:t>
            </a:r>
            <a:r>
              <a:rPr lang="en-IN" dirty="0"/>
              <a:t>, we can approximate the bandwidth of the FM signal at the VCO output </a:t>
            </a:r>
            <a:r>
              <a:rPr lang="en-IN" dirty="0" smtClean="0"/>
              <a:t>as B</a:t>
            </a:r>
            <a:r>
              <a:rPr lang="en-IN" baseline="-25000" dirty="0" smtClean="0"/>
              <a:t>FM </a:t>
            </a:r>
            <a:r>
              <a:rPr lang="en-IN" dirty="0"/>
              <a:t>≈ 2f</a:t>
            </a:r>
            <a:r>
              <a:rPr lang="en-IN" baseline="-25000" dirty="0"/>
              <a:t>max</a:t>
            </a:r>
            <a:r>
              <a:rPr lang="en-IN" dirty="0"/>
              <a:t> + 2B ≈ </a:t>
            </a:r>
            <a:r>
              <a:rPr lang="en-IN" dirty="0" smtClean="0"/>
              <a:t>160 </a:t>
            </a:r>
            <a:r>
              <a:rPr lang="en-IN" dirty="0"/>
              <a:t>KHz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5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6" y="1027906"/>
            <a:ext cx="892714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20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complex envelope of the VCO output is given by </a:t>
            </a:r>
            <a:r>
              <a:rPr lang="en-IN" dirty="0" err="1" smtClean="0"/>
              <a:t>e</a:t>
            </a:r>
            <a:r>
              <a:rPr lang="en-IN" baseline="30000" dirty="0" err="1" smtClean="0"/>
              <a:t>j</a:t>
            </a:r>
            <a:r>
              <a:rPr lang="el-GR" baseline="30000" dirty="0" smtClean="0"/>
              <a:t>θ</a:t>
            </a:r>
            <a:r>
              <a:rPr lang="en-IN" baseline="30000" dirty="0" smtClean="0"/>
              <a:t>(t) </a:t>
            </a:r>
            <a:r>
              <a:rPr lang="en-IN" dirty="0" smtClean="0"/>
              <a:t>  where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Complex </a:t>
            </a:r>
            <a:r>
              <a:rPr lang="en-IN" dirty="0"/>
              <a:t>envelope </a:t>
            </a:r>
            <a:r>
              <a:rPr lang="en-IN" dirty="0" smtClean="0"/>
              <a:t>can be expressed as </a:t>
            </a:r>
            <a:r>
              <a:rPr lang="en-IN" dirty="0"/>
              <a:t>a </a:t>
            </a:r>
            <a:r>
              <a:rPr lang="en-IN" dirty="0" smtClean="0"/>
              <a:t>Fourier series </a:t>
            </a:r>
            <a:r>
              <a:rPr lang="en-IN" dirty="0"/>
              <a:t>with complex exponentials at frequencies </a:t>
            </a:r>
            <a:r>
              <a:rPr lang="en-IN" dirty="0" err="1"/>
              <a:t>nf</a:t>
            </a:r>
            <a:r>
              <a:rPr lang="en-IN" baseline="-25000" dirty="0" err="1"/>
              <a:t>m</a:t>
            </a:r>
            <a:r>
              <a:rPr lang="en-IN" dirty="0"/>
              <a:t>, where </a:t>
            </a:r>
            <a:r>
              <a:rPr lang="en-IN" dirty="0" err="1" smtClean="0"/>
              <a:t>f</a:t>
            </a:r>
            <a:r>
              <a:rPr lang="en-IN" baseline="-25000" dirty="0" err="1"/>
              <a:t>m</a:t>
            </a:r>
            <a:r>
              <a:rPr lang="en-IN" dirty="0" smtClean="0"/>
              <a:t> </a:t>
            </a:r>
            <a:r>
              <a:rPr lang="en-IN" dirty="0"/>
              <a:t>= 10 KHz is the </a:t>
            </a:r>
            <a:r>
              <a:rPr lang="en-IN" dirty="0" smtClean="0"/>
              <a:t>fundamental frequency </a:t>
            </a:r>
            <a:r>
              <a:rPr lang="en-IN" dirty="0"/>
              <a:t>for the message, and where n takes integer values. Thus, the FM signal has </a:t>
            </a:r>
            <a:r>
              <a:rPr lang="en-IN" dirty="0" smtClean="0"/>
              <a:t>discrete components </a:t>
            </a:r>
            <a:r>
              <a:rPr lang="en-IN" dirty="0"/>
              <a:t>at f</a:t>
            </a:r>
            <a:r>
              <a:rPr lang="en-IN" baseline="-25000" dirty="0"/>
              <a:t>c</a:t>
            </a:r>
            <a:r>
              <a:rPr lang="en-IN" dirty="0"/>
              <a:t> + </a:t>
            </a:r>
            <a:r>
              <a:rPr lang="en-IN" dirty="0" err="1"/>
              <a:t>nf</a:t>
            </a:r>
            <a:r>
              <a:rPr lang="en-IN" baseline="-25000" dirty="0" err="1"/>
              <a:t>m</a:t>
            </a:r>
            <a:r>
              <a:rPr lang="en-IN" dirty="0"/>
              <a:t>, where f</a:t>
            </a:r>
            <a:r>
              <a:rPr lang="en-IN" baseline="-25000" dirty="0"/>
              <a:t>c</a:t>
            </a:r>
            <a:r>
              <a:rPr lang="en-IN" dirty="0"/>
              <a:t> = 5 MHz in this example.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err="1"/>
              <a:t>bandpass</a:t>
            </a:r>
            <a:r>
              <a:rPr lang="en-IN" dirty="0"/>
              <a:t> filter at 5.005 </a:t>
            </a:r>
            <a:r>
              <a:rPr lang="en-IN" dirty="0" smtClean="0"/>
              <a:t>MHz with </a:t>
            </a:r>
            <a:r>
              <a:rPr lang="en-IN" dirty="0"/>
              <a:t>bandwidth 5 KHz does not capture any of these components, since it spans the </a:t>
            </a:r>
            <a:r>
              <a:rPr lang="en-IN" dirty="0" smtClean="0"/>
              <a:t>interval [</a:t>
            </a:r>
            <a:r>
              <a:rPr lang="en-IN" dirty="0"/>
              <a:t>5.0025, 5.0075] MHz, whereas the nearest Fourier components are at 5 MHz and 5.01 </a:t>
            </a:r>
            <a:r>
              <a:rPr lang="en-IN" dirty="0" err="1"/>
              <a:t>MHz</a:t>
            </a:r>
            <a:r>
              <a:rPr lang="en-IN" dirty="0" err="1" smtClean="0"/>
              <a:t>.</a:t>
            </a:r>
            <a:r>
              <a:rPr lang="en-IN" dirty="0" smtClean="0"/>
              <a:t> Thus</a:t>
            </a:r>
            <a:r>
              <a:rPr lang="en-IN" dirty="0"/>
              <a:t>, the power at the output of the </a:t>
            </a:r>
            <a:r>
              <a:rPr lang="en-IN" dirty="0" err="1"/>
              <a:t>bandpass</a:t>
            </a:r>
            <a:r>
              <a:rPr lang="en-IN" dirty="0"/>
              <a:t> filter is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50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57" y="2138875"/>
            <a:ext cx="3224634" cy="9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35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2310"/>
            <a:ext cx="10515600" cy="27517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51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28" y="4307903"/>
            <a:ext cx="5294408" cy="22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6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2" y="547688"/>
            <a:ext cx="1040524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7072"/>
            <a:ext cx="977483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14" y="1506854"/>
            <a:ext cx="6038606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80" y="3431224"/>
            <a:ext cx="998982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67" y="4984432"/>
            <a:ext cx="9015984" cy="155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88" y="365125"/>
            <a:ext cx="8059624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3561"/>
            <a:ext cx="4902035" cy="1143000"/>
          </a:xfrm>
        </p:spPr>
        <p:txBody>
          <a:bodyPr/>
          <a:lstStyle/>
          <a:p>
            <a:r>
              <a:rPr lang="en-US" dirty="0" smtClean="0"/>
              <a:t>PM </a:t>
            </a:r>
            <a:r>
              <a:rPr lang="en-US" dirty="0" err="1" smtClean="0"/>
              <a:t>vs</a:t>
            </a:r>
            <a:r>
              <a:rPr lang="en-US" dirty="0" smtClean="0"/>
              <a:t> FM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00118"/>
            <a:ext cx="3087090" cy="1747837"/>
          </a:xfrm>
          <a:prstGeom prst="rect">
            <a:avLst/>
          </a:prstGeom>
        </p:spPr>
      </p:pic>
      <p:pic>
        <p:nvPicPr>
          <p:cNvPr id="6" name="Picture 5" descr="2 08-52-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13" y="4582602"/>
            <a:ext cx="3163887" cy="2275398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513" y="736317"/>
            <a:ext cx="3235177" cy="24638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5068290" y="1968217"/>
            <a:ext cx="1445222" cy="1231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8290" y="4323273"/>
            <a:ext cx="1445222" cy="1249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6052" y="1815122"/>
            <a:ext cx="1589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PM</a:t>
            </a:r>
          </a:p>
          <a:p>
            <a:r>
              <a:rPr lang="en-US" b="1" dirty="0"/>
              <a:t>(PSK for digital</a:t>
            </a:r>
          </a:p>
          <a:p>
            <a:r>
              <a:rPr lang="en-US" b="1" dirty="0"/>
              <a:t> messages)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8291" y="4947954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2912533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 message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0657" y="3281866"/>
            <a:ext cx="517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Discontinuous phase </a:t>
            </a: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vulnerable to nonlinearities, </a:t>
            </a:r>
          </a:p>
          <a:p>
            <a:r>
              <a:rPr lang="en-US" dirty="0">
                <a:sym typeface="Wingdings"/>
              </a:rPr>
              <a:t> poorer frequency containment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0657" y="4000108"/>
            <a:ext cx="501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phase </a:t>
            </a: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more robust to nonlinearities,</a:t>
            </a:r>
          </a:p>
          <a:p>
            <a:r>
              <a:rPr lang="en-US" dirty="0">
                <a:sym typeface="Wingdings"/>
              </a:rPr>
              <a:t>better frequency containment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49EF-47F9-41BB-BCB1-4A2ADC488BF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16955</TotalTime>
  <Words>2038</Words>
  <Application>Microsoft Office PowerPoint</Application>
  <PresentationFormat>Widescreen</PresentationFormat>
  <Paragraphs>222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CMMI12</vt:lpstr>
      <vt:lpstr>CMR12</vt:lpstr>
      <vt:lpstr>CMTI12</vt:lpstr>
      <vt:lpstr>Wingdings</vt:lpstr>
      <vt:lpstr>Office Theme</vt:lpstr>
      <vt:lpstr>Equation</vt:lpstr>
      <vt:lpstr>Angle Modulation</vt:lpstr>
      <vt:lpstr>Angle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PM vs FM</vt:lpstr>
      <vt:lpstr>PM versus FM in practice</vt:lpstr>
      <vt:lpstr>PowerPoint Presentation</vt:lpstr>
      <vt:lpstr>FM basics</vt:lpstr>
      <vt:lpstr>FM spectrum: Bandwidth</vt:lpstr>
      <vt:lpstr>Narrowband FM</vt:lpstr>
      <vt:lpstr>Narrowband FM</vt:lpstr>
      <vt:lpstr>Narrowband FM</vt:lpstr>
      <vt:lpstr>Wideband FM</vt:lpstr>
      <vt:lpstr>Wideband FM</vt:lpstr>
      <vt:lpstr>FM spectrum for periodic messages</vt:lpstr>
      <vt:lpstr>FM spectrum for sinusoidal message</vt:lpstr>
      <vt:lpstr>FM spectrum for sinusoidal message</vt:lpstr>
      <vt:lpstr>Bessel function properties</vt:lpstr>
      <vt:lpstr>PowerPoint Presentation</vt:lpstr>
      <vt:lpstr>PowerPoint Presentation</vt:lpstr>
      <vt:lpstr>Bessel Function Properties</vt:lpstr>
      <vt:lpstr>Bessel function plots</vt:lpstr>
      <vt:lpstr>FM Spectrum</vt:lpstr>
      <vt:lpstr>Fractional power containment BW</vt:lpstr>
      <vt:lpstr>Down-conversion</vt:lpstr>
      <vt:lpstr>Superheterodyne Receiver</vt:lpstr>
      <vt:lpstr>AM and FM Radio</vt:lpstr>
      <vt:lpstr>Example: superhet for AM radio</vt:lpstr>
      <vt:lpstr>AM Receiver</vt:lpstr>
      <vt:lpstr>Superhet: freq domain operations</vt:lpstr>
      <vt:lpstr>Superhet</vt:lpstr>
      <vt:lpstr>Q factor of the Filter</vt:lpstr>
      <vt:lpstr>Problems for practice</vt:lpstr>
      <vt:lpstr>FM basics</vt:lpstr>
      <vt:lpstr>FM Modulation</vt:lpstr>
      <vt:lpstr>FM Demodulator</vt:lpstr>
      <vt:lpstr>Limiter-Discriminator</vt:lpstr>
      <vt:lpstr>FM Demodulator</vt:lpstr>
      <vt:lpstr>Limiter-Discriminator</vt:lpstr>
      <vt:lpstr>Discriminator</vt:lpstr>
      <vt:lpstr>Why it works</vt:lpstr>
      <vt:lpstr>Why it works</vt:lpstr>
      <vt:lpstr>Approximate differentiation</vt:lpstr>
      <vt:lpstr>Example 3.3.1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Modulation</dc:title>
  <dc:creator>Jyotsna</dc:creator>
  <cp:lastModifiedBy>IIITB</cp:lastModifiedBy>
  <cp:revision>47</cp:revision>
  <dcterms:created xsi:type="dcterms:W3CDTF">2017-09-08T06:47:35Z</dcterms:created>
  <dcterms:modified xsi:type="dcterms:W3CDTF">2019-09-15T10:18:22Z</dcterms:modified>
</cp:coreProperties>
</file>