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649" r:id="rId3"/>
    <p:sldId id="650" r:id="rId4"/>
    <p:sldId id="651" r:id="rId5"/>
    <p:sldId id="652" r:id="rId6"/>
    <p:sldId id="653" r:id="rId7"/>
    <p:sldId id="264" r:id="rId8"/>
    <p:sldId id="655" r:id="rId9"/>
    <p:sldId id="266" r:id="rId10"/>
    <p:sldId id="270" r:id="rId11"/>
    <p:sldId id="268" r:id="rId12"/>
    <p:sldId id="269" r:id="rId13"/>
    <p:sldId id="275" r:id="rId14"/>
    <p:sldId id="648" r:id="rId15"/>
    <p:sldId id="670" r:id="rId16"/>
    <p:sldId id="671" r:id="rId17"/>
    <p:sldId id="672" r:id="rId18"/>
    <p:sldId id="678" r:id="rId19"/>
    <p:sldId id="679" r:id="rId20"/>
    <p:sldId id="673" r:id="rId21"/>
    <p:sldId id="680" r:id="rId22"/>
    <p:sldId id="661" r:id="rId23"/>
    <p:sldId id="662" r:id="rId24"/>
    <p:sldId id="663" r:id="rId25"/>
    <p:sldId id="664" r:id="rId26"/>
    <p:sldId id="665" r:id="rId27"/>
    <p:sldId id="666" r:id="rId28"/>
    <p:sldId id="667" r:id="rId29"/>
    <p:sldId id="668" r:id="rId30"/>
    <p:sldId id="315" r:id="rId31"/>
    <p:sldId id="677" r:id="rId32"/>
    <p:sldId id="656" r:id="rId33"/>
    <p:sldId id="681" r:id="rId34"/>
    <p:sldId id="657" r:id="rId35"/>
    <p:sldId id="658" r:id="rId36"/>
    <p:sldId id="659" r:id="rId37"/>
    <p:sldId id="682" r:id="rId38"/>
    <p:sldId id="683" r:id="rId39"/>
    <p:sldId id="674" r:id="rId40"/>
    <p:sldId id="686" r:id="rId41"/>
    <p:sldId id="669" r:id="rId42"/>
    <p:sldId id="311" r:id="rId43"/>
    <p:sldId id="340" r:id="rId44"/>
    <p:sldId id="688" r:id="rId45"/>
    <p:sldId id="341" r:id="rId46"/>
    <p:sldId id="319" r:id="rId47"/>
    <p:sldId id="639" r:id="rId48"/>
    <p:sldId id="640" r:id="rId49"/>
    <p:sldId id="641" r:id="rId50"/>
    <p:sldId id="684" r:id="rId51"/>
    <p:sldId id="642" r:id="rId52"/>
    <p:sldId id="676" r:id="rId53"/>
    <p:sldId id="617" r:id="rId54"/>
    <p:sldId id="618" r:id="rId55"/>
    <p:sldId id="619" r:id="rId56"/>
    <p:sldId id="620" r:id="rId57"/>
    <p:sldId id="687" r:id="rId58"/>
    <p:sldId id="637" r:id="rId59"/>
    <p:sldId id="621" r:id="rId60"/>
    <p:sldId id="622" r:id="rId61"/>
    <p:sldId id="623" r:id="rId62"/>
    <p:sldId id="624" r:id="rId63"/>
    <p:sldId id="625" r:id="rId64"/>
    <p:sldId id="626" r:id="rId65"/>
    <p:sldId id="627" r:id="rId66"/>
    <p:sldId id="628" r:id="rId67"/>
    <p:sldId id="629" r:id="rId68"/>
    <p:sldId id="630" r:id="rId69"/>
    <p:sldId id="67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11265-1722-4A23-94C0-1CE55204B78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45FF-62B7-474A-A3CF-D44147159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5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300D6-3899-43AD-9B4E-3950E8B83DD8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14B7-2023-467A-8698-760D771A2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8B483-7FD4-4798-9B77-DB167E63F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F701-AA42-40DD-9485-5F373BFE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41AE-DC1D-458F-99F0-9D504AB9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2466-2435-4D57-B5C6-5E5AC3B2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93AE-7006-463D-8108-DD6DEBA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E7558-48E7-49A5-B955-8200FC82B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B581-45E0-4FF7-920D-D0C823A0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A8F0-608D-4C54-9747-63C5C52C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AFBA-E7CA-42D4-B29B-73D7BFBD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8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4318-4FCD-46A4-8A0A-BF9229341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7BB20-473D-4319-9669-E9D93BD8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206-EAA0-4BAD-8B0C-214C20A1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3F322-7708-4C21-A7A9-9E7345F1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F805-D037-4628-8907-283D0268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2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468E-4D6B-4C51-BB67-2527C306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44D-07C1-4D16-AC80-8736F295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4356-1E8C-4CEF-BD89-498585A7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ECFD-64F0-4BA1-9A06-6B154A1D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25E6-D28F-46B3-9ABD-C60E2CA1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4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9F9B-DE37-4E6B-B053-62668828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3CC1-2F75-4382-B41C-3E8D3158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CAC5-C056-4010-9667-1AC903D4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F119-15FC-4DC5-AC12-261F3CF3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ADD3B-EEA3-4E21-AAEF-75CE99D5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3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74D5-9CC7-4E21-A08A-274B5E12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EB65-8E83-4087-991B-B13DC0F7E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B6D41-786A-4CFE-84EF-9A2A1E109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69D5-00F3-4FAD-B772-70D3EB7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2C3F2-55F4-44E4-882C-C83C6E55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F243D-A2CD-40DD-AB17-1C50CD13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49CD-9F13-4990-B6C7-C0C3823C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0612-0D39-4A78-BA7F-ED74F39D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2280-2D3F-4D0A-9A57-D43E7447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E17B3-93F4-4D25-8CB0-4F8730778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4A3D8-E15B-40AE-8FC9-4AF9365C2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36A92-5100-4639-BF4A-B74FC019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F5629-A746-410E-806F-1D788C22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A48F4-8C96-4184-976D-8B622900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7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DEF6-F303-4B47-8345-61776EDE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AC8E2-685F-48F0-B385-3A4FAB9A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CE757-55A8-4C7B-BD01-B42DEDD4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9AE33-198E-4EC3-A296-D3DA0DF4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5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FEF8F-50D6-4406-90D3-3B813954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EFF63-E965-4502-979E-57DE8651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56AC-8000-4CEF-9940-0BF34835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2C9B-B16E-41F9-8BB2-74984147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2340-8D1F-4A68-9B36-E589FE5B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6B79F-7AF8-4431-B1CA-7EA348768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23F0-11CC-4353-810D-EA430277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99884-74D0-4904-AE63-CACEF663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C70B1-0D84-43BD-A564-D2F15E23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8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3CA5-B1B2-46CE-8111-ABAE8F6B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D36AE-E5C8-42AB-9A6B-2878CA7DF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B0D31-0FDB-4F5A-9B09-DF730F532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BC76-D686-417E-8365-E91F90E0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889B-1A85-4555-B528-3753D2F3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3403-A052-46CD-AC42-6CF0589D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1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5F33F-5843-43C7-9118-FAC179A3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BB558-0247-4748-9DD7-C96588FB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CF46-FFA2-412C-A477-4D4AE8917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B212-BE03-4189-843E-D0D3AB5EB63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7C3A-AB50-4E67-BF9C-9A1CCA35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1C75-B898-4BF5-9ADC-950C880B4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7692-CF09-4B5F-A356-D95E5D68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9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9B70-71D9-45EF-8A2B-F3613638F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D5C-80B3-4849-B6FC-B45092D73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 2019</a:t>
            </a:r>
          </a:p>
        </p:txBody>
      </p:sp>
    </p:spTree>
    <p:extLst>
      <p:ext uri="{BB962C8B-B14F-4D97-AF65-F5344CB8AC3E}">
        <p14:creationId xmlns:p14="http://schemas.microsoft.com/office/powerpoint/2010/main" val="145415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Extending the problem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2794" y="2071678"/>
            <a:ext cx="20383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7571" y="2214555"/>
            <a:ext cx="1095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7" t="44444" r="3125" b="29478"/>
          <a:stretch>
            <a:fillRect/>
          </a:stretch>
        </p:blipFill>
        <p:spPr bwMode="auto">
          <a:xfrm>
            <a:off x="1952596" y="4429132"/>
            <a:ext cx="5572164" cy="164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0" t="35374" r="17969" b="55556"/>
          <a:stretch>
            <a:fillRect/>
          </a:stretch>
        </p:blipFill>
        <p:spPr bwMode="auto">
          <a:xfrm>
            <a:off x="8382016" y="5072074"/>
            <a:ext cx="1214446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38282" y="142873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Training samples : Tuple (Pattern, class label)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4430" y="3429001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Test sample : Only pattern is given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 need to complete the Tuple (Pattern, ??class label??)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9786" y="628652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Training samples : Tuple (Pattern, class label)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8546" y="185736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Label =  CAR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2794" y="400050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Label =  PLANE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7570" y="185736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Label =  ??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10578" y="464344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Label = 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Classification </a:t>
            </a:r>
            <a:br>
              <a:rPr lang="en-IN" dirty="0"/>
            </a:b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(From Prof. Mostafa’s slides)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81356" y="1571613"/>
            <a:ext cx="50292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Essence of Learning</a:t>
            </a:r>
            <a:br>
              <a:rPr lang="en-IN" dirty="0"/>
            </a:br>
            <a:r>
              <a:rPr lang="en-IN" sz="1300" dirty="0">
                <a:latin typeface="Times New Roman" pitchFamily="18" charset="0"/>
                <a:cs typeface="Times New Roman" pitchFamily="18" charset="0"/>
              </a:rPr>
              <a:t>(From Prof. Mostafa’s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There has to be a pattern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Pattern may/may not be captured in a mathematical expression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 should have data on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Essence of Learning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(From Prof. Mostafa’s slides)</a:t>
            </a:r>
            <a:br>
              <a:rPr lang="en-IN" sz="1400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There has to be a pattern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Pattern may/may not be captured in a mathematical expression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 should have data on it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Seeking a process that can capture the underlying pattern, without we needing to explicitly spell it out : Learning from Data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6554-7E62-4BA1-B25D-41A85D5B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B3DD-D093-4113-979B-39FE5309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Learning 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Learn 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Learn 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Evaluate Learning 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Learn well 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situation when we cannot Learn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9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EF49-D91D-4A18-8023-020C0AAF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84" y="60209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2E93E6-F14A-44EE-8BE9-8105A15E9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84" y="1473482"/>
            <a:ext cx="1954894" cy="4141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0D1DA-2A2C-44A8-8810-A0A3E52F9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718"/>
          <a:stretch/>
        </p:blipFill>
        <p:spPr>
          <a:xfrm>
            <a:off x="7936898" y="2225403"/>
            <a:ext cx="2605957" cy="2732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8B947-8891-42ED-9F36-1AACEA2D3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805" y="2829261"/>
            <a:ext cx="1313625" cy="1947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4FE0D-4640-4D75-A10A-8B217CAC6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823" y="2699982"/>
            <a:ext cx="1383375" cy="2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2386-2F57-4FE0-A16A-55A0DE16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9725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1D4961-94D8-4065-ACD8-0886B6B8E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59" t="25598" r="52041" b="980"/>
          <a:stretch/>
        </p:blipFill>
        <p:spPr>
          <a:xfrm>
            <a:off x="1637175" y="2021747"/>
            <a:ext cx="3122180" cy="307876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418448E-1BC3-4DAD-AB76-9152EED0B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9" t="24965" r="2552" b="1614"/>
          <a:stretch/>
        </p:blipFill>
        <p:spPr>
          <a:xfrm>
            <a:off x="6291744" y="2021747"/>
            <a:ext cx="3122178" cy="30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E677-082D-4C4C-8505-C2D28E3C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C6E9B-31BA-4A5E-862A-98D5FCF07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191" t="25023" r="5851"/>
          <a:stretch/>
        </p:blipFill>
        <p:spPr>
          <a:xfrm>
            <a:off x="5620624" y="2961314"/>
            <a:ext cx="3162649" cy="312184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D8C1C3-AF5D-4BD0-97D6-F6AC627F0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8" b="73197"/>
          <a:stretch/>
        </p:blipFill>
        <p:spPr>
          <a:xfrm>
            <a:off x="2038905" y="1805029"/>
            <a:ext cx="6086851" cy="61099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36DD9D1-F79F-4BB2-9EA2-ACD693712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9" t="25598" r="52041" b="980"/>
          <a:stretch/>
        </p:blipFill>
        <p:spPr>
          <a:xfrm>
            <a:off x="1360339" y="2961314"/>
            <a:ext cx="3122180" cy="30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0062-1A5C-4019-8C80-C72926CD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3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Data Set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613EDEC-2CCB-46B3-946F-F5E04B77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06" y="1634151"/>
            <a:ext cx="7963714" cy="44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DD4D-811C-4658-B536-8A72F73B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</a:t>
            </a:r>
          </a:p>
        </p:txBody>
      </p:sp>
      <p:pic>
        <p:nvPicPr>
          <p:cNvPr id="2050" name="Picture 2" descr="Image result for MNIST tSNE Visualization">
            <a:extLst>
              <a:ext uri="{FF2B5EF4-FFF2-40B4-BE49-F238E27FC236}">
                <a16:creationId xmlns:a16="http://schemas.microsoft.com/office/drawing/2014/main" id="{BD4947B2-2715-4241-AF77-D7FD8FA02B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79" y="1415078"/>
            <a:ext cx="73406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416E79-C353-4A12-905E-686376C58435}"/>
              </a:ext>
            </a:extLst>
          </p:cNvPr>
          <p:cNvSpPr txBox="1"/>
          <p:nvPr/>
        </p:nvSpPr>
        <p:spPr>
          <a:xfrm>
            <a:off x="1963024" y="5595457"/>
            <a:ext cx="765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colours refer to Different Digits 0 through 9 !!</a:t>
            </a:r>
          </a:p>
        </p:txBody>
      </p:sp>
    </p:spTree>
    <p:extLst>
      <p:ext uri="{BB962C8B-B14F-4D97-AF65-F5344CB8AC3E}">
        <p14:creationId xmlns:p14="http://schemas.microsoft.com/office/powerpoint/2010/main" val="8842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6E0E4-500E-4F00-802C-04BAAE7E4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3" y="102637"/>
            <a:ext cx="11014268" cy="6195526"/>
          </a:xfrm>
        </p:spPr>
      </p:pic>
    </p:spTree>
    <p:extLst>
      <p:ext uri="{BB962C8B-B14F-4D97-AF65-F5344CB8AC3E}">
        <p14:creationId xmlns:p14="http://schemas.microsoft.com/office/powerpoint/2010/main" val="259465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DD0F-AA3F-4BA4-99CD-1BAC69C1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7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F04ED20-0114-411C-AC24-04B60673F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69361"/>
          <a:stretch/>
        </p:blipFill>
        <p:spPr>
          <a:xfrm>
            <a:off x="2152291" y="1843255"/>
            <a:ext cx="7233076" cy="799278"/>
          </a:xfrm>
          <a:prstGeom prst="rect">
            <a:avLst/>
          </a:prstGeom>
        </p:spPr>
      </p:pic>
      <p:pic>
        <p:nvPicPr>
          <p:cNvPr id="1026" name="Picture 2" descr="Image result for computer chess deep blue">
            <a:extLst>
              <a:ext uri="{FF2B5EF4-FFF2-40B4-BE49-F238E27FC236}">
                <a16:creationId xmlns:a16="http://schemas.microsoft.com/office/drawing/2014/main" id="{03A67E6B-3FAF-4A60-8277-D475223F8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543" y="2969078"/>
            <a:ext cx="3009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6403D-2E00-48A1-805E-92DCCA0D1AA6}"/>
              </a:ext>
            </a:extLst>
          </p:cNvPr>
          <p:cNvSpPr txBox="1"/>
          <p:nvPr/>
        </p:nvSpPr>
        <p:spPr>
          <a:xfrm>
            <a:off x="7348755" y="4060272"/>
            <a:ext cx="446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10 February 1996, Deep Blue became the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machine to win a chess game against a reigning world champion (Gary Kasparov)</a:t>
            </a:r>
          </a:p>
        </p:txBody>
      </p:sp>
    </p:spTree>
    <p:extLst>
      <p:ext uri="{BB962C8B-B14F-4D97-AF65-F5344CB8AC3E}">
        <p14:creationId xmlns:p14="http://schemas.microsoft.com/office/powerpoint/2010/main" val="10284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5194-73F6-492D-B31D-91619374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25A7-212F-48AA-9333-16D3E518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0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BC89-A0BA-4B02-B5EA-653C90F5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34578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it ML – When NOT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79BCBA-2017-420E-B87E-C257CE812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19"/>
          <a:stretch/>
        </p:blipFill>
        <p:spPr>
          <a:xfrm>
            <a:off x="2874712" y="2315361"/>
            <a:ext cx="6442576" cy="3753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83D0C2-95D4-4DAB-9A77-C69FBEF33FB5}"/>
              </a:ext>
            </a:extLst>
          </p:cNvPr>
          <p:cNvSpPr txBox="1"/>
          <p:nvPr/>
        </p:nvSpPr>
        <p:spPr>
          <a:xfrm>
            <a:off x="4630723" y="1694576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Recommendations !!</a:t>
            </a:r>
          </a:p>
        </p:txBody>
      </p:sp>
    </p:spTree>
    <p:extLst>
      <p:ext uri="{BB962C8B-B14F-4D97-AF65-F5344CB8AC3E}">
        <p14:creationId xmlns:p14="http://schemas.microsoft.com/office/powerpoint/2010/main" val="72226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883E-046F-420D-84B4-70C66310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5" y="15645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it ML – When NOT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AE309D-41BE-4162-A052-9CBA5BD82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224" y="1963827"/>
            <a:ext cx="7193551" cy="40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7356-61FE-45BE-B802-AA9475BB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59" y="8245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2D7526-9314-408D-A1E8-DCCF9F323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63"/>
          <a:stretch/>
        </p:blipFill>
        <p:spPr>
          <a:xfrm>
            <a:off x="2178990" y="1669409"/>
            <a:ext cx="6324001" cy="37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4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94E4-B5F3-4BCF-9F5E-F1F89E38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0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Components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08C46-8DE9-4D4D-8125-5FEFA3BE4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01"/>
          <a:stretch/>
        </p:blipFill>
        <p:spPr>
          <a:xfrm>
            <a:off x="2545847" y="1855726"/>
            <a:ext cx="6798301" cy="37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15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FB02-9A61-40D8-A218-9E9D086D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3" y="6765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Components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AA0FAC-57C1-47D8-BA07-C018A26DD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771" y="1393220"/>
            <a:ext cx="5826286" cy="49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8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AA95-F8CE-4FAB-AA83-E780DECF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7" y="18056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FAB408-1475-4895-8344-01825740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62"/>
          <a:stretch/>
        </p:blipFill>
        <p:spPr>
          <a:xfrm>
            <a:off x="1526989" y="1744910"/>
            <a:ext cx="8181676" cy="35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8225-6A63-4DE8-BC83-FDF6813E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2159DB-66E3-4C65-87D9-4BACB9919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335"/>
          <a:stretch/>
        </p:blipFill>
        <p:spPr>
          <a:xfrm>
            <a:off x="2598037" y="2008227"/>
            <a:ext cx="6995926" cy="193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41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4234-B0D5-4747-BDAA-B2FB3849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5" y="1837189"/>
            <a:ext cx="10746296" cy="34646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learnt – Using finite number of Observations</a:t>
            </a:r>
          </a:p>
          <a:p>
            <a:pPr marL="0" indent="0">
              <a:buNone/>
            </a:pPr>
            <a:endParaRPr lang="en-IN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But</a:t>
            </a:r>
          </a:p>
          <a:p>
            <a:pPr marL="0" indent="0">
              <a:buNone/>
            </a:pP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to work well on all varieties of unseen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7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5B97F-7A48-4229-9541-FAAD24D9B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2" y="373520"/>
            <a:ext cx="5346440" cy="64091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B47136-33E7-456C-9D71-0FE55D4DFF22}"/>
              </a:ext>
            </a:extLst>
          </p:cNvPr>
          <p:cNvSpPr/>
          <p:nvPr/>
        </p:nvSpPr>
        <p:spPr>
          <a:xfrm>
            <a:off x="3951215" y="956345"/>
            <a:ext cx="4362275" cy="10066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FD441-6F54-47D6-BBC7-14A82E37D6AC}"/>
              </a:ext>
            </a:extLst>
          </p:cNvPr>
          <p:cNvSpPr/>
          <p:nvPr/>
        </p:nvSpPr>
        <p:spPr>
          <a:xfrm>
            <a:off x="3154261" y="2063692"/>
            <a:ext cx="3791823" cy="360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D1CC60-3A88-4D1B-B32A-4AB05088CD60}"/>
              </a:ext>
            </a:extLst>
          </p:cNvPr>
          <p:cNvSpPr/>
          <p:nvPr/>
        </p:nvSpPr>
        <p:spPr>
          <a:xfrm>
            <a:off x="5033394" y="2545849"/>
            <a:ext cx="2877424" cy="6755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58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Basic Learning Premise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14888" b="51613"/>
          <a:stretch>
            <a:fillRect/>
          </a:stretch>
        </p:blipFill>
        <p:spPr bwMode="auto">
          <a:xfrm>
            <a:off x="2524100" y="1571612"/>
            <a:ext cx="66675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09720" y="3500438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Training samples are drawn Independently of each other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All Training samples come from the same underlying process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Training Samples are all Independent Identically Distributed  (IID) Samples</a:t>
            </a:r>
          </a:p>
        </p:txBody>
      </p:sp>
    </p:spTree>
    <p:extLst>
      <p:ext uri="{BB962C8B-B14F-4D97-AF65-F5344CB8AC3E}">
        <p14:creationId xmlns:p14="http://schemas.microsoft.com/office/powerpoint/2010/main" val="35167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A600-FB3E-49CE-948D-A162589F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 Learning</a:t>
            </a:r>
          </a:p>
        </p:txBody>
      </p:sp>
    </p:spTree>
    <p:extLst>
      <p:ext uri="{BB962C8B-B14F-4D97-AF65-F5344CB8AC3E}">
        <p14:creationId xmlns:p14="http://schemas.microsoft.com/office/powerpoint/2010/main" val="3219987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5038-5CB6-4BA7-8CC3-BDB18288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11205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3E9FF-64C5-4542-8889-4DA731726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5" t="14949" r="22897" b="19645"/>
          <a:stretch/>
        </p:blipFill>
        <p:spPr>
          <a:xfrm>
            <a:off x="4018327" y="1437620"/>
            <a:ext cx="2077674" cy="2723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4570E-1E6C-40CA-AE63-DFD340CF2B2F}"/>
              </a:ext>
            </a:extLst>
          </p:cNvPr>
          <p:cNvSpPr txBox="1"/>
          <p:nvPr/>
        </p:nvSpPr>
        <p:spPr>
          <a:xfrm>
            <a:off x="2803322" y="4429387"/>
            <a:ext cx="594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:     BIN = Domain from which Data comes (Infinite)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MARBLE = Specific Data sample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E9DE435-25CE-419A-8AFD-1CBB2CE29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06" t="39147" b="44130"/>
          <a:stretch/>
        </p:blipFill>
        <p:spPr>
          <a:xfrm>
            <a:off x="8959440" y="2451135"/>
            <a:ext cx="1464353" cy="696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06D5B-357F-4870-8A39-67FEF2AA02BE}"/>
              </a:ext>
            </a:extLst>
          </p:cNvPr>
          <p:cNvSpPr txBox="1"/>
          <p:nvPr/>
        </p:nvSpPr>
        <p:spPr>
          <a:xfrm>
            <a:off x="8288323" y="3341246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Training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4D81F-BEB0-42DB-9A59-43C067191738}"/>
              </a:ext>
            </a:extLst>
          </p:cNvPr>
          <p:cNvSpPr txBox="1"/>
          <p:nvPr/>
        </p:nvSpPr>
        <p:spPr>
          <a:xfrm>
            <a:off x="1157681" y="5729681"/>
            <a:ext cx="958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infer about the Distribution of Marbles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the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13549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5038-5CB6-4BA7-8CC3-BDB18288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11205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3E9FF-64C5-4542-8889-4DA731726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582" r="47496"/>
          <a:stretch/>
        </p:blipFill>
        <p:spPr>
          <a:xfrm>
            <a:off x="1272629" y="2201018"/>
            <a:ext cx="4420207" cy="293200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7B08E49-1C15-4B3F-A32F-EF3883B9D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853"/>
          <a:stretch/>
        </p:blipFill>
        <p:spPr>
          <a:xfrm>
            <a:off x="1567806" y="5394390"/>
            <a:ext cx="8418826" cy="58485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93698C9-FC0A-4226-A795-7C5835123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95" t="29582"/>
          <a:stretch/>
        </p:blipFill>
        <p:spPr>
          <a:xfrm>
            <a:off x="7059122" y="2201018"/>
            <a:ext cx="4066751" cy="29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E1C73A-7233-4539-B64C-37DAACEEE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85" y="883396"/>
            <a:ext cx="10367829" cy="50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65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B7234A-3894-4FA1-A7E8-709100F7E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94" y="584871"/>
            <a:ext cx="8797106" cy="5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25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06420-1B1D-43FB-B3EE-674C2E9EE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785" y="735107"/>
            <a:ext cx="10157555" cy="49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9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BFFC90-4581-44C9-BA85-0CB178F31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6119"/>
            <a:ext cx="9980797" cy="50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98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236FF1-F74F-4466-89DB-38257F0B5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752" y="880665"/>
            <a:ext cx="5134705" cy="1035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DD6B1-A32E-4925-974C-188E3BE23063}"/>
              </a:ext>
            </a:extLst>
          </p:cNvPr>
          <p:cNvSpPr txBox="1"/>
          <p:nvPr/>
        </p:nvSpPr>
        <p:spPr>
          <a:xfrm>
            <a:off x="959223" y="2371166"/>
            <a:ext cx="9690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is the Growth function of the Hypothesis Set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possible only if, “M is a polynomial in “N”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Why…????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Hypothesis class has a Polynomial Growth function, then Learning is Possible</a:t>
            </a:r>
          </a:p>
        </p:txBody>
      </p:sp>
    </p:spTree>
    <p:extLst>
      <p:ext uri="{BB962C8B-B14F-4D97-AF65-F5344CB8AC3E}">
        <p14:creationId xmlns:p14="http://schemas.microsoft.com/office/powerpoint/2010/main" val="278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43B0-A7F4-4CF2-A8DB-EC69C45C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931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Learning Not possible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B90F-EC05-4474-A473-6FCD7230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6C15-CC0A-4BD1-8974-ED6ED8E0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370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something ..??</a:t>
            </a:r>
          </a:p>
        </p:txBody>
      </p:sp>
    </p:spTree>
    <p:extLst>
      <p:ext uri="{BB962C8B-B14F-4D97-AF65-F5344CB8AC3E}">
        <p14:creationId xmlns:p14="http://schemas.microsoft.com/office/powerpoint/2010/main" val="4040189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9240-C1F1-4C8A-9826-975CDEAC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aspects of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8C325-4D1D-4BC3-A88E-3606059A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210" t="21131" b="62745"/>
          <a:stretch/>
        </p:blipFill>
        <p:spPr>
          <a:xfrm>
            <a:off x="742278" y="2155731"/>
            <a:ext cx="3621741" cy="109661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A59B154-C74E-4609-A663-100C79558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10" t="83876"/>
          <a:stretch/>
        </p:blipFill>
        <p:spPr>
          <a:xfrm>
            <a:off x="742278" y="4546953"/>
            <a:ext cx="3621740" cy="1187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08843-9DCC-4B68-BA96-FFB8853ECCFD}"/>
              </a:ext>
            </a:extLst>
          </p:cNvPr>
          <p:cNvSpPr txBox="1"/>
          <p:nvPr/>
        </p:nvSpPr>
        <p:spPr>
          <a:xfrm>
            <a:off x="4975410" y="2011538"/>
            <a:ext cx="6248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on Training Data should resemble behaviour on Test Data –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D4CA1-0DA8-49C3-90AA-4B1CAD24C7C9}"/>
              </a:ext>
            </a:extLst>
          </p:cNvPr>
          <p:cNvSpPr txBox="1"/>
          <p:nvPr/>
        </p:nvSpPr>
        <p:spPr>
          <a:xfrm>
            <a:off x="5056094" y="4789080"/>
            <a:ext cx="522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on Test Data should be Small – Also called ??? </a:t>
            </a:r>
          </a:p>
        </p:txBody>
      </p:sp>
    </p:spTree>
    <p:extLst>
      <p:ext uri="{BB962C8B-B14F-4D97-AF65-F5344CB8AC3E}">
        <p14:creationId xmlns:p14="http://schemas.microsoft.com/office/powerpoint/2010/main" val="323592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243C-617B-4DE1-904B-BC862C8E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Hoeffding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Inequality tell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1A1A-03DE-4BFD-AB90-54642EE7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85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857256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From Data -----&gt;To Features</a:t>
            </a:r>
          </a:p>
        </p:txBody>
      </p:sp>
      <p:pic>
        <p:nvPicPr>
          <p:cNvPr id="4" name="Picture 3" descr="box2.JPG"/>
          <p:cNvPicPr>
            <a:picLocks noChangeAspect="1"/>
          </p:cNvPicPr>
          <p:nvPr/>
        </p:nvPicPr>
        <p:blipFill>
          <a:blip r:embed="rId2"/>
          <a:srcRect l="9036" t="8893" r="9638" b="64427"/>
          <a:stretch>
            <a:fillRect/>
          </a:stretch>
        </p:blipFill>
        <p:spPr>
          <a:xfrm>
            <a:off x="3960490" y="1160586"/>
            <a:ext cx="1067409" cy="298177"/>
          </a:xfrm>
          <a:prstGeom prst="rect">
            <a:avLst/>
          </a:prstGeom>
          <a:ln>
            <a:solidFill>
              <a:schemeClr val="tx1">
                <a:alpha val="37000"/>
              </a:schemeClr>
            </a:solidFill>
          </a:ln>
        </p:spPr>
      </p:pic>
      <p:pic>
        <p:nvPicPr>
          <p:cNvPr id="5" name="Picture 4" descr="box2.JPG"/>
          <p:cNvPicPr>
            <a:picLocks noChangeAspect="1"/>
          </p:cNvPicPr>
          <p:nvPr/>
        </p:nvPicPr>
        <p:blipFill>
          <a:blip r:embed="rId2"/>
          <a:srcRect l="6024" t="35573" r="6626" b="40711"/>
          <a:stretch>
            <a:fillRect/>
          </a:stretch>
        </p:blipFill>
        <p:spPr>
          <a:xfrm>
            <a:off x="3881422" y="2154507"/>
            <a:ext cx="1146476" cy="265046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5304633" y="1160586"/>
            <a:ext cx="1106942" cy="298177"/>
            <a:chOff x="4214810" y="1285860"/>
            <a:chExt cx="2000264" cy="642942"/>
          </a:xfrm>
        </p:grpSpPr>
        <p:pic>
          <p:nvPicPr>
            <p:cNvPr id="6" name="Picture 5" descr="box2.JPG"/>
            <p:cNvPicPr>
              <a:picLocks noChangeAspect="1"/>
            </p:cNvPicPr>
            <p:nvPr/>
          </p:nvPicPr>
          <p:blipFill>
            <a:blip r:embed="rId2"/>
            <a:srcRect l="60241" t="8893" r="9638" b="64427"/>
            <a:stretch>
              <a:fillRect/>
            </a:stretch>
          </p:blipFill>
          <p:spPr>
            <a:xfrm>
              <a:off x="4214810" y="1285860"/>
              <a:ext cx="714380" cy="642942"/>
            </a:xfrm>
            <a:prstGeom prst="rect">
              <a:avLst/>
            </a:prstGeom>
            <a:ln>
              <a:solidFill>
                <a:schemeClr val="tx1">
                  <a:alpha val="37000"/>
                </a:schemeClr>
              </a:solidFill>
            </a:ln>
          </p:spPr>
        </p:pic>
        <p:pic>
          <p:nvPicPr>
            <p:cNvPr id="7" name="Picture 6" descr="box2.JPG"/>
            <p:cNvPicPr>
              <a:picLocks noChangeAspect="1"/>
            </p:cNvPicPr>
            <p:nvPr/>
          </p:nvPicPr>
          <p:blipFill>
            <a:blip r:embed="rId2"/>
            <a:srcRect l="9036" t="8893" r="36747" b="64427"/>
            <a:stretch>
              <a:fillRect/>
            </a:stretch>
          </p:blipFill>
          <p:spPr>
            <a:xfrm>
              <a:off x="4929190" y="1285860"/>
              <a:ext cx="1285884" cy="642942"/>
            </a:xfrm>
            <a:prstGeom prst="rect">
              <a:avLst/>
            </a:prstGeom>
            <a:ln>
              <a:solidFill>
                <a:schemeClr val="tx1">
                  <a:alpha val="37000"/>
                </a:schemeClr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6885980" y="1160586"/>
            <a:ext cx="1067409" cy="298177"/>
            <a:chOff x="6000760" y="1285860"/>
            <a:chExt cx="1928826" cy="642942"/>
          </a:xfrm>
        </p:grpSpPr>
        <p:pic>
          <p:nvPicPr>
            <p:cNvPr id="9" name="Picture 8" descr="box2.JPG"/>
            <p:cNvPicPr>
              <a:picLocks noChangeAspect="1"/>
            </p:cNvPicPr>
            <p:nvPr/>
          </p:nvPicPr>
          <p:blipFill>
            <a:blip r:embed="rId2"/>
            <a:srcRect l="36145" t="8893" r="9638" b="64427"/>
            <a:stretch>
              <a:fillRect/>
            </a:stretch>
          </p:blipFill>
          <p:spPr>
            <a:xfrm>
              <a:off x="6000760" y="1285860"/>
              <a:ext cx="1285884" cy="642942"/>
            </a:xfrm>
            <a:prstGeom prst="rect">
              <a:avLst/>
            </a:prstGeom>
            <a:ln>
              <a:solidFill>
                <a:schemeClr val="tx1">
                  <a:alpha val="37000"/>
                </a:schemeClr>
              </a:solidFill>
            </a:ln>
          </p:spPr>
        </p:pic>
        <p:pic>
          <p:nvPicPr>
            <p:cNvPr id="10" name="Picture 9" descr="box2.JPG"/>
            <p:cNvPicPr>
              <a:picLocks noChangeAspect="1"/>
            </p:cNvPicPr>
            <p:nvPr/>
          </p:nvPicPr>
          <p:blipFill>
            <a:blip r:embed="rId2"/>
            <a:srcRect l="9036" t="8893" r="63854" b="64427"/>
            <a:stretch>
              <a:fillRect/>
            </a:stretch>
          </p:blipFill>
          <p:spPr>
            <a:xfrm>
              <a:off x="7286612" y="1285860"/>
              <a:ext cx="642974" cy="642942"/>
            </a:xfrm>
            <a:prstGeom prst="rect">
              <a:avLst/>
            </a:prstGeom>
            <a:ln>
              <a:solidFill>
                <a:schemeClr val="tx1">
                  <a:alpha val="37000"/>
                </a:schemeClr>
              </a:solidFill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5344168" y="2187638"/>
            <a:ext cx="1067409" cy="265046"/>
            <a:chOff x="3214678" y="3929066"/>
            <a:chExt cx="1928826" cy="571504"/>
          </a:xfrm>
        </p:grpSpPr>
        <p:pic>
          <p:nvPicPr>
            <p:cNvPr id="12" name="Picture 11" descr="box2.JPG"/>
            <p:cNvPicPr>
              <a:picLocks noChangeAspect="1"/>
            </p:cNvPicPr>
            <p:nvPr/>
          </p:nvPicPr>
          <p:blipFill>
            <a:blip r:embed="rId2"/>
            <a:srcRect l="12048" t="8893" r="63855" b="34782"/>
            <a:stretch>
              <a:fillRect/>
            </a:stretch>
          </p:blipFill>
          <p:spPr>
            <a:xfrm rot="5400000">
              <a:off x="4179091" y="3536157"/>
              <a:ext cx="571504" cy="1357322"/>
            </a:xfrm>
            <a:prstGeom prst="rect">
              <a:avLst/>
            </a:prstGeom>
            <a:ln>
              <a:solidFill>
                <a:schemeClr val="tx1">
                  <a:alpha val="45000"/>
                </a:schemeClr>
              </a:solidFill>
            </a:ln>
          </p:spPr>
        </p:pic>
        <p:pic>
          <p:nvPicPr>
            <p:cNvPr id="13" name="Picture 12" descr="box2.JPG"/>
            <p:cNvPicPr>
              <a:picLocks noChangeAspect="1"/>
            </p:cNvPicPr>
            <p:nvPr/>
          </p:nvPicPr>
          <p:blipFill>
            <a:blip r:embed="rId2"/>
            <a:srcRect l="63253" t="35573" r="6626" b="40711"/>
            <a:stretch>
              <a:fillRect/>
            </a:stretch>
          </p:blipFill>
          <p:spPr>
            <a:xfrm>
              <a:off x="3214678" y="3929066"/>
              <a:ext cx="714380" cy="571504"/>
            </a:xfrm>
            <a:prstGeom prst="rect">
              <a:avLst/>
            </a:prstGeom>
            <a:ln>
              <a:solidFill>
                <a:schemeClr val="tx1">
                  <a:alpha val="48000"/>
                </a:schemeClr>
              </a:solidFill>
            </a:ln>
          </p:spPr>
        </p:pic>
      </p:grpSp>
      <p:grpSp>
        <p:nvGrpSpPr>
          <p:cNvPr id="15" name="Group 14"/>
          <p:cNvGrpSpPr/>
          <p:nvPr/>
        </p:nvGrpSpPr>
        <p:grpSpPr>
          <a:xfrm rot="10800000">
            <a:off x="6885980" y="2187638"/>
            <a:ext cx="1067409" cy="265046"/>
            <a:chOff x="3214678" y="3929066"/>
            <a:chExt cx="1928826" cy="571504"/>
          </a:xfrm>
        </p:grpSpPr>
        <p:pic>
          <p:nvPicPr>
            <p:cNvPr id="16" name="Picture 15" descr="box2.JPG"/>
            <p:cNvPicPr>
              <a:picLocks noChangeAspect="1"/>
            </p:cNvPicPr>
            <p:nvPr/>
          </p:nvPicPr>
          <p:blipFill>
            <a:blip r:embed="rId2"/>
            <a:srcRect l="12048" t="8893" r="63855" b="34782"/>
            <a:stretch>
              <a:fillRect/>
            </a:stretch>
          </p:blipFill>
          <p:spPr>
            <a:xfrm rot="5400000">
              <a:off x="4179091" y="3536157"/>
              <a:ext cx="571504" cy="1357322"/>
            </a:xfrm>
            <a:prstGeom prst="rect">
              <a:avLst/>
            </a:prstGeom>
            <a:ln>
              <a:solidFill>
                <a:schemeClr val="tx1">
                  <a:alpha val="45000"/>
                </a:schemeClr>
              </a:solidFill>
            </a:ln>
          </p:spPr>
        </p:pic>
        <p:pic>
          <p:nvPicPr>
            <p:cNvPr id="17" name="Picture 16" descr="box2.JPG"/>
            <p:cNvPicPr>
              <a:picLocks noChangeAspect="1"/>
            </p:cNvPicPr>
            <p:nvPr/>
          </p:nvPicPr>
          <p:blipFill>
            <a:blip r:embed="rId2"/>
            <a:srcRect l="63253" t="35573" r="6626" b="40711"/>
            <a:stretch>
              <a:fillRect/>
            </a:stretch>
          </p:blipFill>
          <p:spPr>
            <a:xfrm>
              <a:off x="3214678" y="3929066"/>
              <a:ext cx="714380" cy="571504"/>
            </a:xfrm>
            <a:prstGeom prst="rect">
              <a:avLst/>
            </a:prstGeom>
            <a:ln>
              <a:solidFill>
                <a:schemeClr val="tx1">
                  <a:alpha val="48000"/>
                </a:schemeClr>
              </a:solidFill>
            </a:ln>
          </p:spPr>
        </p:pic>
      </p:grpSp>
      <p:sp>
        <p:nvSpPr>
          <p:cNvPr id="18" name="TextBox 17"/>
          <p:cNvSpPr txBox="1"/>
          <p:nvPr/>
        </p:nvSpPr>
        <p:spPr>
          <a:xfrm>
            <a:off x="5167307" y="785794"/>
            <a:ext cx="15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Class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8745" y="1857364"/>
            <a:ext cx="15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Class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79091" y="1491893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3702" y="1491893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4581" y="1458761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79091" y="2485816"/>
            <a:ext cx="830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Sample 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3702" y="2552076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04581" y="2552076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6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732390" y="3559735"/>
            <a:ext cx="4149560" cy="2847282"/>
            <a:chOff x="850856" y="1285861"/>
            <a:chExt cx="4292648" cy="328342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428728" y="3929066"/>
              <a:ext cx="37147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858018" y="3356768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85918" y="4143380"/>
              <a:ext cx="2786082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Training Sample Number</a:t>
              </a: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071670" y="3015856"/>
              <a:ext cx="71438" cy="714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Diamond 31"/>
            <p:cNvSpPr/>
            <p:nvPr/>
          </p:nvSpPr>
          <p:spPr>
            <a:xfrm>
              <a:off x="3143240" y="3427760"/>
              <a:ext cx="71438" cy="714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-351151" y="2487868"/>
              <a:ext cx="2786082" cy="382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Number of black boxes</a:t>
              </a:r>
            </a:p>
          </p:txBody>
        </p:sp>
        <p:sp>
          <p:nvSpPr>
            <p:cNvPr id="34" name="Flowchart: Decision 33"/>
            <p:cNvSpPr/>
            <p:nvPr/>
          </p:nvSpPr>
          <p:spPr>
            <a:xfrm>
              <a:off x="2428860" y="3015856"/>
              <a:ext cx="71438" cy="714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lowchart: Decision 34"/>
            <p:cNvSpPr/>
            <p:nvPr/>
          </p:nvSpPr>
          <p:spPr>
            <a:xfrm>
              <a:off x="2714612" y="3015856"/>
              <a:ext cx="71438" cy="714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Diamond 35"/>
            <p:cNvSpPr/>
            <p:nvPr/>
          </p:nvSpPr>
          <p:spPr>
            <a:xfrm>
              <a:off x="3428992" y="3427760"/>
              <a:ext cx="71438" cy="714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714744" y="3427760"/>
              <a:ext cx="71438" cy="714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428728" y="3087294"/>
              <a:ext cx="342902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428728" y="3497610"/>
              <a:ext cx="342902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14414" y="3262999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4414" y="2851095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00232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57422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43174" y="386516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00364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7554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43307" y="386516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24166" y="292893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Let’s Define Feature as, = Number of Black boxes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Feature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2984"/>
            <a:ext cx="8229600" cy="514353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Feature extractor : Mapping from Data to Feature Space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Feature Extractor : Data -&gt; (Feature1,Feature2,..)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What is the advantage ?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 this case, if the image is of size 10 X 100, we need 1000 pixels to represent every Data point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But using Feature Extraction, each Data point is now represented by only one Integer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Features should get us closer towards discovering inherent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857256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From Data -----&gt;To Features</a:t>
            </a:r>
          </a:p>
        </p:txBody>
      </p:sp>
      <p:pic>
        <p:nvPicPr>
          <p:cNvPr id="4" name="Picture 3" descr="box2.JPG"/>
          <p:cNvPicPr>
            <a:picLocks noChangeAspect="1"/>
          </p:cNvPicPr>
          <p:nvPr/>
        </p:nvPicPr>
        <p:blipFill>
          <a:blip r:embed="rId2"/>
          <a:srcRect l="9036" t="8893" r="9638" b="64427"/>
          <a:stretch>
            <a:fillRect/>
          </a:stretch>
        </p:blipFill>
        <p:spPr>
          <a:xfrm>
            <a:off x="3960490" y="1160586"/>
            <a:ext cx="1067409" cy="298177"/>
          </a:xfrm>
          <a:prstGeom prst="rect">
            <a:avLst/>
          </a:prstGeom>
          <a:ln>
            <a:solidFill>
              <a:schemeClr val="tx1">
                <a:alpha val="37000"/>
              </a:schemeClr>
            </a:solidFill>
          </a:ln>
        </p:spPr>
      </p:pic>
      <p:pic>
        <p:nvPicPr>
          <p:cNvPr id="5" name="Picture 4" descr="box2.JPG"/>
          <p:cNvPicPr>
            <a:picLocks noChangeAspect="1"/>
          </p:cNvPicPr>
          <p:nvPr/>
        </p:nvPicPr>
        <p:blipFill>
          <a:blip r:embed="rId2"/>
          <a:srcRect l="6024" t="35573" r="6626" b="40711"/>
          <a:stretch>
            <a:fillRect/>
          </a:stretch>
        </p:blipFill>
        <p:spPr>
          <a:xfrm>
            <a:off x="3881422" y="2154507"/>
            <a:ext cx="1146476" cy="265046"/>
          </a:xfrm>
          <a:prstGeom prst="rect">
            <a:avLst/>
          </a:prstGeom>
          <a:ln>
            <a:solidFill>
              <a:schemeClr val="tx1">
                <a:alpha val="48000"/>
              </a:schemeClr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5304633" y="1160586"/>
            <a:ext cx="1106942" cy="298177"/>
            <a:chOff x="4214810" y="1285860"/>
            <a:chExt cx="2000264" cy="642942"/>
          </a:xfrm>
        </p:grpSpPr>
        <p:pic>
          <p:nvPicPr>
            <p:cNvPr id="6" name="Picture 5" descr="box2.JPG"/>
            <p:cNvPicPr>
              <a:picLocks noChangeAspect="1"/>
            </p:cNvPicPr>
            <p:nvPr/>
          </p:nvPicPr>
          <p:blipFill>
            <a:blip r:embed="rId2"/>
            <a:srcRect l="60241" t="8893" r="9638" b="64427"/>
            <a:stretch>
              <a:fillRect/>
            </a:stretch>
          </p:blipFill>
          <p:spPr>
            <a:xfrm>
              <a:off x="4214810" y="1285860"/>
              <a:ext cx="714380" cy="642942"/>
            </a:xfrm>
            <a:prstGeom prst="rect">
              <a:avLst/>
            </a:prstGeom>
            <a:ln>
              <a:solidFill>
                <a:schemeClr val="tx1">
                  <a:alpha val="37000"/>
                </a:schemeClr>
              </a:solidFill>
            </a:ln>
          </p:spPr>
        </p:pic>
        <p:pic>
          <p:nvPicPr>
            <p:cNvPr id="7" name="Picture 6" descr="box2.JPG"/>
            <p:cNvPicPr>
              <a:picLocks noChangeAspect="1"/>
            </p:cNvPicPr>
            <p:nvPr/>
          </p:nvPicPr>
          <p:blipFill>
            <a:blip r:embed="rId2"/>
            <a:srcRect l="9036" t="8893" r="36747" b="64427"/>
            <a:stretch>
              <a:fillRect/>
            </a:stretch>
          </p:blipFill>
          <p:spPr>
            <a:xfrm>
              <a:off x="4929190" y="1285860"/>
              <a:ext cx="1285884" cy="642942"/>
            </a:xfrm>
            <a:prstGeom prst="rect">
              <a:avLst/>
            </a:prstGeom>
            <a:ln>
              <a:solidFill>
                <a:schemeClr val="tx1">
                  <a:alpha val="37000"/>
                </a:schemeClr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6885980" y="1160586"/>
            <a:ext cx="1067409" cy="298177"/>
            <a:chOff x="6000760" y="1285860"/>
            <a:chExt cx="1928826" cy="642942"/>
          </a:xfrm>
        </p:grpSpPr>
        <p:pic>
          <p:nvPicPr>
            <p:cNvPr id="9" name="Picture 8" descr="box2.JPG"/>
            <p:cNvPicPr>
              <a:picLocks noChangeAspect="1"/>
            </p:cNvPicPr>
            <p:nvPr/>
          </p:nvPicPr>
          <p:blipFill>
            <a:blip r:embed="rId2"/>
            <a:srcRect l="36145" t="8893" r="9638" b="64427"/>
            <a:stretch>
              <a:fillRect/>
            </a:stretch>
          </p:blipFill>
          <p:spPr>
            <a:xfrm>
              <a:off x="6000760" y="1285860"/>
              <a:ext cx="1285884" cy="642942"/>
            </a:xfrm>
            <a:prstGeom prst="rect">
              <a:avLst/>
            </a:prstGeom>
            <a:ln>
              <a:solidFill>
                <a:schemeClr val="tx1">
                  <a:alpha val="37000"/>
                </a:schemeClr>
              </a:solidFill>
            </a:ln>
          </p:spPr>
        </p:pic>
        <p:pic>
          <p:nvPicPr>
            <p:cNvPr id="10" name="Picture 9" descr="box2.JPG"/>
            <p:cNvPicPr>
              <a:picLocks noChangeAspect="1"/>
            </p:cNvPicPr>
            <p:nvPr/>
          </p:nvPicPr>
          <p:blipFill>
            <a:blip r:embed="rId2"/>
            <a:srcRect l="9036" t="8893" r="63854" b="64427"/>
            <a:stretch>
              <a:fillRect/>
            </a:stretch>
          </p:blipFill>
          <p:spPr>
            <a:xfrm>
              <a:off x="7286612" y="1285860"/>
              <a:ext cx="642974" cy="642942"/>
            </a:xfrm>
            <a:prstGeom prst="rect">
              <a:avLst/>
            </a:prstGeom>
            <a:ln>
              <a:solidFill>
                <a:schemeClr val="tx1">
                  <a:alpha val="37000"/>
                </a:schemeClr>
              </a:solidFill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5344168" y="2187638"/>
            <a:ext cx="1067409" cy="265046"/>
            <a:chOff x="3214678" y="3929066"/>
            <a:chExt cx="1928826" cy="571504"/>
          </a:xfrm>
        </p:grpSpPr>
        <p:pic>
          <p:nvPicPr>
            <p:cNvPr id="12" name="Picture 11" descr="box2.JPG"/>
            <p:cNvPicPr>
              <a:picLocks noChangeAspect="1"/>
            </p:cNvPicPr>
            <p:nvPr/>
          </p:nvPicPr>
          <p:blipFill>
            <a:blip r:embed="rId2"/>
            <a:srcRect l="12048" t="8893" r="63855" b="34782"/>
            <a:stretch>
              <a:fillRect/>
            </a:stretch>
          </p:blipFill>
          <p:spPr>
            <a:xfrm rot="5400000">
              <a:off x="4179091" y="3536157"/>
              <a:ext cx="571504" cy="1357322"/>
            </a:xfrm>
            <a:prstGeom prst="rect">
              <a:avLst/>
            </a:prstGeom>
            <a:ln>
              <a:solidFill>
                <a:schemeClr val="tx1">
                  <a:alpha val="45000"/>
                </a:schemeClr>
              </a:solidFill>
            </a:ln>
          </p:spPr>
        </p:pic>
        <p:pic>
          <p:nvPicPr>
            <p:cNvPr id="13" name="Picture 12" descr="box2.JPG"/>
            <p:cNvPicPr>
              <a:picLocks noChangeAspect="1"/>
            </p:cNvPicPr>
            <p:nvPr/>
          </p:nvPicPr>
          <p:blipFill>
            <a:blip r:embed="rId2"/>
            <a:srcRect l="63253" t="35573" r="6626" b="40711"/>
            <a:stretch>
              <a:fillRect/>
            </a:stretch>
          </p:blipFill>
          <p:spPr>
            <a:xfrm>
              <a:off x="3214678" y="3929066"/>
              <a:ext cx="714380" cy="571504"/>
            </a:xfrm>
            <a:prstGeom prst="rect">
              <a:avLst/>
            </a:prstGeom>
            <a:ln>
              <a:solidFill>
                <a:schemeClr val="tx1">
                  <a:alpha val="48000"/>
                </a:schemeClr>
              </a:solidFill>
            </a:ln>
          </p:spPr>
        </p:pic>
      </p:grpSp>
      <p:grpSp>
        <p:nvGrpSpPr>
          <p:cNvPr id="15" name="Group 14"/>
          <p:cNvGrpSpPr/>
          <p:nvPr/>
        </p:nvGrpSpPr>
        <p:grpSpPr>
          <a:xfrm rot="10800000">
            <a:off x="6885980" y="2187638"/>
            <a:ext cx="1067409" cy="265046"/>
            <a:chOff x="3214678" y="3929066"/>
            <a:chExt cx="1928826" cy="571504"/>
          </a:xfrm>
        </p:grpSpPr>
        <p:pic>
          <p:nvPicPr>
            <p:cNvPr id="16" name="Picture 15" descr="box2.JPG"/>
            <p:cNvPicPr>
              <a:picLocks noChangeAspect="1"/>
            </p:cNvPicPr>
            <p:nvPr/>
          </p:nvPicPr>
          <p:blipFill>
            <a:blip r:embed="rId2"/>
            <a:srcRect l="12048" t="8893" r="63855" b="34782"/>
            <a:stretch>
              <a:fillRect/>
            </a:stretch>
          </p:blipFill>
          <p:spPr>
            <a:xfrm rot="5400000">
              <a:off x="4179091" y="3536157"/>
              <a:ext cx="571504" cy="1357322"/>
            </a:xfrm>
            <a:prstGeom prst="rect">
              <a:avLst/>
            </a:prstGeom>
            <a:ln>
              <a:solidFill>
                <a:schemeClr val="tx1">
                  <a:alpha val="45000"/>
                </a:schemeClr>
              </a:solidFill>
            </a:ln>
          </p:spPr>
        </p:pic>
        <p:pic>
          <p:nvPicPr>
            <p:cNvPr id="17" name="Picture 16" descr="box2.JPG"/>
            <p:cNvPicPr>
              <a:picLocks noChangeAspect="1"/>
            </p:cNvPicPr>
            <p:nvPr/>
          </p:nvPicPr>
          <p:blipFill>
            <a:blip r:embed="rId2"/>
            <a:srcRect l="63253" t="35573" r="6626" b="40711"/>
            <a:stretch>
              <a:fillRect/>
            </a:stretch>
          </p:blipFill>
          <p:spPr>
            <a:xfrm>
              <a:off x="3214678" y="3929066"/>
              <a:ext cx="714380" cy="571504"/>
            </a:xfrm>
            <a:prstGeom prst="rect">
              <a:avLst/>
            </a:prstGeom>
            <a:ln>
              <a:solidFill>
                <a:schemeClr val="tx1">
                  <a:alpha val="48000"/>
                </a:schemeClr>
              </a:solidFill>
            </a:ln>
          </p:spPr>
        </p:pic>
      </p:grpSp>
      <p:sp>
        <p:nvSpPr>
          <p:cNvPr id="18" name="TextBox 17"/>
          <p:cNvSpPr txBox="1"/>
          <p:nvPr/>
        </p:nvSpPr>
        <p:spPr>
          <a:xfrm>
            <a:off x="5167307" y="785794"/>
            <a:ext cx="15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Class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8745" y="1857364"/>
            <a:ext cx="15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Class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79091" y="1491893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3702" y="1491893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4581" y="1458761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79091" y="2485816"/>
            <a:ext cx="830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Sample 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3702" y="2552076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04581" y="2552076"/>
            <a:ext cx="830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Sample  6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732390" y="3559735"/>
            <a:ext cx="4149560" cy="2847282"/>
            <a:chOff x="850856" y="1285861"/>
            <a:chExt cx="4292648" cy="328342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428728" y="3929066"/>
              <a:ext cx="37147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858018" y="3356768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85918" y="4143380"/>
              <a:ext cx="2786082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Training Sample Number</a:t>
              </a: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071670" y="3015856"/>
              <a:ext cx="71438" cy="714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Diamond 31"/>
            <p:cNvSpPr/>
            <p:nvPr/>
          </p:nvSpPr>
          <p:spPr>
            <a:xfrm>
              <a:off x="3143240" y="3427760"/>
              <a:ext cx="71438" cy="714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-351151" y="2487868"/>
              <a:ext cx="2786082" cy="382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Number of black boxes</a:t>
              </a:r>
            </a:p>
          </p:txBody>
        </p:sp>
        <p:sp>
          <p:nvSpPr>
            <p:cNvPr id="34" name="Flowchart: Decision 33"/>
            <p:cNvSpPr/>
            <p:nvPr/>
          </p:nvSpPr>
          <p:spPr>
            <a:xfrm>
              <a:off x="2428860" y="3015856"/>
              <a:ext cx="71438" cy="714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lowchart: Decision 34"/>
            <p:cNvSpPr/>
            <p:nvPr/>
          </p:nvSpPr>
          <p:spPr>
            <a:xfrm>
              <a:off x="2714612" y="3015856"/>
              <a:ext cx="71438" cy="714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Diamond 35"/>
            <p:cNvSpPr/>
            <p:nvPr/>
          </p:nvSpPr>
          <p:spPr>
            <a:xfrm>
              <a:off x="3428992" y="3427760"/>
              <a:ext cx="71438" cy="714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714744" y="3427760"/>
              <a:ext cx="71438" cy="714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428728" y="3087294"/>
              <a:ext cx="342902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428728" y="3497610"/>
              <a:ext cx="342902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14414" y="3262999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4414" y="2851095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00232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57422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43174" y="386516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00364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7554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43307" y="386516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24166" y="292893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Let’s Define Feature as, = Number of Black boxes</a:t>
            </a:r>
          </a:p>
        </p:txBody>
      </p:sp>
    </p:spTree>
    <p:extLst>
      <p:ext uri="{BB962C8B-B14F-4D97-AF65-F5344CB8AC3E}">
        <p14:creationId xmlns:p14="http://schemas.microsoft.com/office/powerpoint/2010/main" val="38285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4034" y="3071810"/>
            <a:ext cx="6572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an unseen test sample, what do we do ?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Compute number of black boxes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1, then Class 2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2, then Class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5472" y="1214422"/>
            <a:ext cx="71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Extract “good” Features from the Given Data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Each Sample instance is mapped to a point in the Feature-space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Sample Instance = {Feature1, Feature2, Feature3,….}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75530" y="3857629"/>
            <a:ext cx="4149560" cy="2847282"/>
            <a:chOff x="850856" y="1285861"/>
            <a:chExt cx="4292648" cy="328342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428728" y="3929066"/>
              <a:ext cx="37147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858018" y="3356768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85918" y="4143380"/>
              <a:ext cx="2786082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Training Sample Number</a:t>
              </a:r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2071670" y="3015856"/>
              <a:ext cx="71438" cy="714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Diamond 10"/>
            <p:cNvSpPr/>
            <p:nvPr/>
          </p:nvSpPr>
          <p:spPr>
            <a:xfrm>
              <a:off x="3143240" y="3427760"/>
              <a:ext cx="71438" cy="714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351151" y="2487868"/>
              <a:ext cx="2786082" cy="382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Number of black boxes</a:t>
              </a:r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2428860" y="3015856"/>
              <a:ext cx="71438" cy="714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2714612" y="3015856"/>
              <a:ext cx="71438" cy="714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Diamond 14"/>
            <p:cNvSpPr/>
            <p:nvPr/>
          </p:nvSpPr>
          <p:spPr>
            <a:xfrm>
              <a:off x="3428992" y="3427760"/>
              <a:ext cx="71438" cy="714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Diamond 15"/>
            <p:cNvSpPr/>
            <p:nvPr/>
          </p:nvSpPr>
          <p:spPr>
            <a:xfrm>
              <a:off x="3714744" y="3427760"/>
              <a:ext cx="71438" cy="714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428728" y="3087294"/>
              <a:ext cx="342902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28728" y="3497610"/>
              <a:ext cx="342902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14414" y="3262999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4414" y="2851095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00232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7422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3174" y="386516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0364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7554" y="385762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7" y="3865168"/>
              <a:ext cx="214314" cy="4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1981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4400">
                <a:latin typeface="Times New Roman" pitchFamily="18" charset="0"/>
                <a:ea typeface="+mj-ea"/>
                <a:cs typeface="Times New Roman" pitchFamily="18" charset="0"/>
              </a:rPr>
              <a:t>Feature space</a:t>
            </a:r>
            <a:endParaRPr lang="en-IN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separability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in Feature-space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6910" y="4714885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Which kind of data is easier to work with ??</a:t>
            </a:r>
          </a:p>
        </p:txBody>
      </p:sp>
      <p:sp>
        <p:nvSpPr>
          <p:cNvPr id="14" name="Oval 13"/>
          <p:cNvSpPr/>
          <p:nvPr/>
        </p:nvSpPr>
        <p:spPr>
          <a:xfrm>
            <a:off x="8310578" y="4000504"/>
            <a:ext cx="142876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8462978" y="4152904"/>
            <a:ext cx="142876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5381620" y="4000504"/>
            <a:ext cx="142876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Content Placeholder 3" descr="hl_classif_separation (1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0566" r="33507"/>
          <a:stretch>
            <a:fillRect/>
          </a:stretch>
        </p:blipFill>
        <p:spPr>
          <a:xfrm>
            <a:off x="3167042" y="1357298"/>
            <a:ext cx="5472122" cy="2418756"/>
          </a:xfrm>
        </p:spPr>
      </p:pic>
      <p:sp>
        <p:nvSpPr>
          <p:cNvPr id="5" name="TextBox 4"/>
          <p:cNvSpPr txBox="1"/>
          <p:nvPr/>
        </p:nvSpPr>
        <p:spPr>
          <a:xfrm>
            <a:off x="2952728" y="385762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Linearly separable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3190" y="385762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Non-Linearly separable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6910" y="128586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4298" y="357187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5868" y="107154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7504" y="357187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D3BC-AC2A-40D8-8DB1-534A7767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19361A-9F73-41A5-BD40-8E3D1C49C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599" y="1879960"/>
            <a:ext cx="7588801" cy="42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1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06D5-0D8E-4D30-8AAB-033F367A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54"/>
            <a:ext cx="10515600" cy="1325563"/>
          </a:xfrm>
        </p:spPr>
        <p:txBody>
          <a:bodyPr/>
          <a:lstStyle/>
          <a:p>
            <a:r>
              <a:rPr lang="en-IN" dirty="0"/>
              <a:t>Feature Extraction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16D916-9CD7-4922-9EF4-C0C288AB2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822" r="43509"/>
          <a:stretch/>
        </p:blipFill>
        <p:spPr>
          <a:xfrm>
            <a:off x="3463860" y="4561472"/>
            <a:ext cx="4376357" cy="138749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214FF32-0350-4A6B-9B39-4FD741CE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48" t="140803" r="47816" b="-79188"/>
          <a:stretch/>
        </p:blipFill>
        <p:spPr>
          <a:xfrm>
            <a:off x="3062848" y="5556770"/>
            <a:ext cx="4294298" cy="1325563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F45FBA8-A84A-4BFC-A5C7-AD68FEC8B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53" t="29457" r="951" b="2524"/>
          <a:stretch/>
        </p:blipFill>
        <p:spPr>
          <a:xfrm>
            <a:off x="4490164" y="1812877"/>
            <a:ext cx="2323751" cy="23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06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900-A656-4E6B-A4DF-40DCCE47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136724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B2480F-6FFC-4067-9002-FB27868EE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187" y="1944094"/>
            <a:ext cx="6521626" cy="41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0AB7-2C4F-46D6-A575-3BCCFE06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 Lottery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4780-71CF-4EB0-B8F4-0ED5F3E1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50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6DC1-AF17-4EA6-A2A9-2A364BBB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96184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Boundary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9FB95E-B9DB-43F5-9B5D-417BE526E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022" y="1541929"/>
            <a:ext cx="4915355" cy="48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3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44" y="1"/>
            <a:ext cx="7886700" cy="13255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Important 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Dichotomies :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Growth Function :</a:t>
            </a:r>
          </a:p>
          <a:p>
            <a:pPr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Notion of  “Shattering the Data”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VC Dimension :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Learnability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536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A40C-11E8-4294-8A45-A842F851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29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Quantifying Expressive-ness in Hypothesis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DB4656-CF5F-4A55-9BA9-7347DB9D7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05" y="1806581"/>
            <a:ext cx="5602900" cy="1812054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217144F-5119-475E-9D55-EB7E1A8BC760}"/>
              </a:ext>
            </a:extLst>
          </p:cNvPr>
          <p:cNvGrpSpPr/>
          <p:nvPr/>
        </p:nvGrpSpPr>
        <p:grpSpPr>
          <a:xfrm>
            <a:off x="637905" y="4140616"/>
            <a:ext cx="5602900" cy="1812054"/>
            <a:chOff x="637905" y="4140616"/>
            <a:chExt cx="5602900" cy="1812054"/>
          </a:xfrm>
        </p:grpSpPr>
        <p:pic>
          <p:nvPicPr>
            <p:cNvPr id="5" name="Content Placeholder 3">
              <a:extLst>
                <a:ext uri="{FF2B5EF4-FFF2-40B4-BE49-F238E27FC236}">
                  <a16:creationId xmlns:a16="http://schemas.microsoft.com/office/drawing/2014/main" id="{9718AF85-A47B-433E-811D-61CCA2BD0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905" y="4140616"/>
              <a:ext cx="5602900" cy="1812054"/>
            </a:xfrm>
            <a:prstGeom prst="rect">
              <a:avLst/>
            </a:prstGeom>
            <a:ln w="34925">
              <a:solidFill>
                <a:schemeClr val="tx1"/>
              </a:solidFill>
            </a:ln>
          </p:spPr>
        </p:pic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A566B528-62FE-43CC-8607-0F2DA7DB061A}"/>
                </a:ext>
              </a:extLst>
            </p:cNvPr>
            <p:cNvSpPr/>
            <p:nvPr/>
          </p:nvSpPr>
          <p:spPr>
            <a:xfrm>
              <a:off x="3081867" y="4199467"/>
              <a:ext cx="818329" cy="1636889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1C89423-B042-4783-8447-CAB06CB610AB}"/>
                </a:ext>
              </a:extLst>
            </p:cNvPr>
            <p:cNvCxnSpPr>
              <a:stCxn id="6" idx="1"/>
              <a:endCxn id="6" idx="4"/>
            </p:cNvCxnSpPr>
            <p:nvPr/>
          </p:nvCxnSpPr>
          <p:spPr>
            <a:xfrm>
              <a:off x="3491032" y="4199467"/>
              <a:ext cx="0" cy="163688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B8424A-038E-4145-9E0B-A5BA8B640DD6}"/>
              </a:ext>
            </a:extLst>
          </p:cNvPr>
          <p:cNvSpPr txBox="1"/>
          <p:nvPr/>
        </p:nvSpPr>
        <p:spPr>
          <a:xfrm>
            <a:off x="6649970" y="1660783"/>
            <a:ext cx="52811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Distinct Hypotheses are possible ??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!!!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Smarter way of counting different possibilities ??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Dichotomies </a:t>
            </a:r>
          </a:p>
        </p:txBody>
      </p:sp>
    </p:spTree>
    <p:extLst>
      <p:ext uri="{BB962C8B-B14F-4D97-AF65-F5344CB8AC3E}">
        <p14:creationId xmlns:p14="http://schemas.microsoft.com/office/powerpoint/2010/main" val="24199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Hypothesis - Dichotomies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504" y="1643050"/>
            <a:ext cx="439860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35" y="2357430"/>
            <a:ext cx="4214813" cy="311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142852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Dichotomies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4101" y="1714489"/>
            <a:ext cx="7011591" cy="388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282" y="1"/>
            <a:ext cx="7886700" cy="13255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Important 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Dichotomies :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Growth Function :</a:t>
            </a:r>
          </a:p>
          <a:p>
            <a:pPr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Notion of  “Shattering the Data”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VC Dimension :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Learnability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Growth Function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1225" y="1500175"/>
            <a:ext cx="7222331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2179-2C58-40CF-B4AF-0BFB8D6A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97174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7D9803-7067-4D3F-B992-2993DB6D1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02" y="4120382"/>
            <a:ext cx="5602899" cy="2138707"/>
          </a:xfrm>
          <a:prstGeom prst="rect">
            <a:avLst/>
          </a:prstGeom>
          <a:ln w="34925">
            <a:solidFill>
              <a:schemeClr val="accent6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4CB663E-F9BA-4993-8DA0-C94F1C13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2" y="1702679"/>
            <a:ext cx="5602900" cy="1812054"/>
          </a:xfrm>
          <a:prstGeom prst="rect">
            <a:avLst/>
          </a:prstGeom>
          <a:ln w="34925">
            <a:solidFill>
              <a:srgbClr val="C00000">
                <a:alpha val="22000"/>
              </a:srgb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F3FA7-2640-4C86-AB27-306F9EA0B1C2}"/>
              </a:ext>
            </a:extLst>
          </p:cNvPr>
          <p:cNvSpPr txBox="1"/>
          <p:nvPr/>
        </p:nvSpPr>
        <p:spPr>
          <a:xfrm>
            <a:off x="6391469" y="2043404"/>
            <a:ext cx="569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Hypothesis : Fewer Dichotomies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Growth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7FF36-F8FF-4FAE-9C7C-3E05AE92E4EF}"/>
              </a:ext>
            </a:extLst>
          </p:cNvPr>
          <p:cNvSpPr txBox="1"/>
          <p:nvPr/>
        </p:nvSpPr>
        <p:spPr>
          <a:xfrm>
            <a:off x="6500326" y="4603102"/>
            <a:ext cx="569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Hypothesis : More Dichotomies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Growth Function</a:t>
            </a:r>
          </a:p>
        </p:txBody>
      </p:sp>
    </p:spTree>
    <p:extLst>
      <p:ext uri="{BB962C8B-B14F-4D97-AF65-F5344CB8AC3E}">
        <p14:creationId xmlns:p14="http://schemas.microsoft.com/office/powerpoint/2010/main" val="9020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Break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number “k”, of data points, for which NOT all possible classifications can be achieved</a:t>
            </a:r>
          </a:p>
          <a:p>
            <a:endParaRPr lang="en-IN" dirty="0"/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N = 3, k = 2 </a:t>
            </a:r>
            <a:r>
              <a:rPr lang="en-IN" dirty="0"/>
              <a:t>. 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Possible classifications are </a:t>
            </a:r>
          </a:p>
          <a:p>
            <a:pPr lvl="1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000, 001,010, 011 X, 100 , 101 X, 110 X, 111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44" y="1"/>
            <a:ext cx="7886700" cy="13255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Important 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Dichotomies :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Growth Function :</a:t>
            </a:r>
          </a:p>
          <a:p>
            <a:pPr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Notion of  “Shattering the Data”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VC Dimension :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Learnability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B1D4-F8CC-4D2C-BC3B-5325D6E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8BC0-9F45-4FC0-B27A-19C7763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126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Shattering a Data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4665" y="1658090"/>
            <a:ext cx="750483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Given a constellation of N points, placed in whichever way, Classify into all possible ways..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10" y="1"/>
            <a:ext cx="7886700" cy="13255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Shattering a Data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2210" y="1419507"/>
            <a:ext cx="750483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Classify “N” points using a 2D linear boundary, into all possible ways..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 = 2 : ++, +-, -+, --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7586" name="Picture 2" descr="Image result for shattering data set 2 poi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3406" y="3185740"/>
            <a:ext cx="3234164" cy="2476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48" y="1"/>
            <a:ext cx="7886700" cy="13255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Shattering a Data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9786" y="1357299"/>
            <a:ext cx="75048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N=  3 (possible labels +++, ++-,… ) and a 2D linear boundary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3points_shatte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604" y="3345006"/>
            <a:ext cx="5457825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Shattering a Data set</a:t>
            </a:r>
          </a:p>
        </p:txBody>
      </p:sp>
      <p:pic>
        <p:nvPicPr>
          <p:cNvPr id="4" name="Content Placeholder 3" descr="4ptsNotShattered.png"/>
          <p:cNvPicPr>
            <a:picLocks noGrp="1" noChangeAspect="1"/>
          </p:cNvPicPr>
          <p:nvPr>
            <p:ph idx="1"/>
          </p:nvPr>
        </p:nvPicPr>
        <p:blipFill>
          <a:blip r:embed="rId2"/>
          <a:srcRect l="67359"/>
          <a:stretch>
            <a:fillRect/>
          </a:stretch>
        </p:blipFill>
        <p:spPr>
          <a:xfrm>
            <a:off x="2595538" y="1928802"/>
            <a:ext cx="2428892" cy="2911272"/>
          </a:xfrm>
        </p:spPr>
      </p:pic>
      <p:sp>
        <p:nvSpPr>
          <p:cNvPr id="6" name="TextBox 5"/>
          <p:cNvSpPr txBox="1"/>
          <p:nvPr/>
        </p:nvSpPr>
        <p:spPr>
          <a:xfrm>
            <a:off x="5310182" y="2000241"/>
            <a:ext cx="478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a 2D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break-point, k = 4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a d-D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break-point, k = d+2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58" y="1"/>
            <a:ext cx="7886700" cy="13255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Shattering a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configuration of points, the classifier must be able to :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possible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assignment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positive and negative for the points, perfectly partition the plane such that the positive points are separated from the negative points. 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configuration of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points, there are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possible assignments of positive or negative, so the classifier must be able to properly separate the points in each of these.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7886700" cy="13255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Important 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Dichotomies :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Growth Function :</a:t>
            </a:r>
          </a:p>
          <a:p>
            <a:pPr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Notion of  “Shattering the Data”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VC Dimension :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Learnability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VC Dimension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4580" y="2535856"/>
            <a:ext cx="7886700" cy="151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85184" y="1392385"/>
            <a:ext cx="7339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Expressive power of the Hypothesis</a:t>
            </a:r>
          </a:p>
          <a:p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95473" y="5786455"/>
            <a:ext cx="8429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a Linear Classifier in “d” dimensions :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VC_Dim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d + 1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720" y="4231342"/>
            <a:ext cx="8358246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VC dimension of a class H is the largest “N”, such that  the value of Growth function = 2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endParaRPr lang="en-IN" baseline="30000" dirty="0"/>
          </a:p>
          <a:p>
            <a:endParaRPr lang="en-IN" baseline="30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aseline="3000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IN" sz="2800" baseline="30000" dirty="0" err="1">
                <a:latin typeface="Times New Roman" pitchFamily="18" charset="0"/>
                <a:cs typeface="Times New Roman" pitchFamily="18" charset="0"/>
              </a:rPr>
              <a:t>Break_point</a:t>
            </a:r>
            <a:r>
              <a:rPr lang="en-IN" sz="2800" baseline="30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800" baseline="30000" dirty="0" err="1">
                <a:latin typeface="Times New Roman" pitchFamily="18" charset="0"/>
                <a:cs typeface="Times New Roman" pitchFamily="18" charset="0"/>
              </a:rPr>
              <a:t>VC_dimension</a:t>
            </a:r>
            <a:r>
              <a:rPr lang="en-IN" sz="2800" baseline="30000" dirty="0">
                <a:latin typeface="Times New Roman" pitchFamily="18" charset="0"/>
                <a:cs typeface="Times New Roman" pitchFamily="18" charset="0"/>
              </a:rPr>
              <a:t> + 1  (These measures are, Specific to a Hypothesis Set)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0"/>
            <a:ext cx="8229600" cy="1143000"/>
          </a:xfrm>
        </p:spPr>
        <p:txBody>
          <a:bodyPr/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Hoeffding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to VC Inequality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5539" y="1428736"/>
            <a:ext cx="69008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166910" y="4071942"/>
            <a:ext cx="7886700" cy="1643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3200" baseline="-250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(U) = Polynomial in U, if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VC_Dim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= Finite Quantity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Hence, Finite value for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VC_Dim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implies PAC Learning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44" y="1"/>
            <a:ext cx="7886700" cy="13255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Important 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Dichotomies :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Growth Function :</a:t>
            </a:r>
          </a:p>
          <a:p>
            <a:pPr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Notion of  “Shattering the Data”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VC Dimension :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Learnability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B775-DDAD-4D56-89B2-2B4D9CA3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7AC-6D64-4FE2-9B39-E29F5E17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9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282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Toy Problem 1</a:t>
            </a:r>
          </a:p>
        </p:txBody>
      </p:sp>
      <p:pic>
        <p:nvPicPr>
          <p:cNvPr id="4" name="Content Placeholder 3" descr="stock-vector-what-comes-next-preschool-kindergarten-worksheet-kids-vector-illustration-644225269.jpg"/>
          <p:cNvPicPr>
            <a:picLocks noGrp="1" noChangeAspect="1"/>
          </p:cNvPicPr>
          <p:nvPr>
            <p:ph idx="1"/>
          </p:nvPr>
        </p:nvPicPr>
        <p:blipFill>
          <a:blip r:embed="rId2"/>
          <a:srcRect b="73458"/>
          <a:stretch>
            <a:fillRect/>
          </a:stretch>
        </p:blipFill>
        <p:spPr>
          <a:xfrm>
            <a:off x="3381356" y="1285861"/>
            <a:ext cx="4786346" cy="1715755"/>
          </a:xfrm>
        </p:spPr>
      </p:pic>
      <p:sp>
        <p:nvSpPr>
          <p:cNvPr id="5" name="TextBox 4"/>
          <p:cNvSpPr txBox="1"/>
          <p:nvPr/>
        </p:nvSpPr>
        <p:spPr>
          <a:xfrm>
            <a:off x="2024034" y="3429000"/>
            <a:ext cx="7143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Infer a rule through instances…….</a:t>
            </a:r>
          </a:p>
          <a:p>
            <a:endParaRPr lang="en-IN" dirty="0"/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This is a typical “Prediction” Problem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282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Toy Problem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4034" y="3429000"/>
            <a:ext cx="7143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Infer a rule through instances…….</a:t>
            </a:r>
          </a:p>
          <a:p>
            <a:endParaRPr lang="en-IN" dirty="0"/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This is a typical “Regression” Problem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85F4F-EA64-4AB2-BC99-412AAB55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84" y="570009"/>
            <a:ext cx="3280470" cy="28589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BC7A545-E35D-48B6-8123-0317C85EAFA7}"/>
              </a:ext>
            </a:extLst>
          </p:cNvPr>
          <p:cNvSpPr/>
          <p:nvPr/>
        </p:nvSpPr>
        <p:spPr>
          <a:xfrm>
            <a:off x="5570767" y="2818701"/>
            <a:ext cx="45719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98BB5E-5742-4A3F-BB60-548864C60C41}"/>
              </a:ext>
            </a:extLst>
          </p:cNvPr>
          <p:cNvSpPr/>
          <p:nvPr/>
        </p:nvSpPr>
        <p:spPr>
          <a:xfrm>
            <a:off x="5530220" y="3038213"/>
            <a:ext cx="45719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D860D-99A2-4B2D-A9A7-CABDDC666971}"/>
              </a:ext>
            </a:extLst>
          </p:cNvPr>
          <p:cNvSpPr/>
          <p:nvPr/>
        </p:nvSpPr>
        <p:spPr>
          <a:xfrm>
            <a:off x="5849002" y="2702653"/>
            <a:ext cx="45719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C35DE3-446A-4888-86B3-1AAA70A07CCF}"/>
              </a:ext>
            </a:extLst>
          </p:cNvPr>
          <p:cNvSpPr/>
          <p:nvPr/>
        </p:nvSpPr>
        <p:spPr>
          <a:xfrm>
            <a:off x="6192951" y="2492928"/>
            <a:ext cx="45719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68972E-98A1-4057-B616-647DC54567F8}"/>
              </a:ext>
            </a:extLst>
          </p:cNvPr>
          <p:cNvSpPr/>
          <p:nvPr/>
        </p:nvSpPr>
        <p:spPr>
          <a:xfrm>
            <a:off x="6276841" y="2585207"/>
            <a:ext cx="45719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A342C4-A520-4FF1-AF65-47F9D354F2FE}"/>
              </a:ext>
            </a:extLst>
          </p:cNvPr>
          <p:cNvSpPr/>
          <p:nvPr/>
        </p:nvSpPr>
        <p:spPr>
          <a:xfrm>
            <a:off x="6503344" y="2241258"/>
            <a:ext cx="45719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628C6D-AEA9-4C30-A855-A93D95A39AAB}"/>
              </a:ext>
            </a:extLst>
          </p:cNvPr>
          <p:cNvSpPr/>
          <p:nvPr/>
        </p:nvSpPr>
        <p:spPr>
          <a:xfrm>
            <a:off x="7367411" y="1721140"/>
            <a:ext cx="45719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19D4EE-E70D-43A3-A819-CCCF5B5D45D0}"/>
              </a:ext>
            </a:extLst>
          </p:cNvPr>
          <p:cNvSpPr/>
          <p:nvPr/>
        </p:nvSpPr>
        <p:spPr>
          <a:xfrm>
            <a:off x="7023460" y="3172436"/>
            <a:ext cx="77135" cy="9327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300B12-9E28-4A51-B825-796568625C24}"/>
              </a:ext>
            </a:extLst>
          </p:cNvPr>
          <p:cNvCxnSpPr>
            <a:cxnSpLocks/>
          </p:cNvCxnSpPr>
          <p:nvPr/>
        </p:nvCxnSpPr>
        <p:spPr>
          <a:xfrm flipV="1">
            <a:off x="7094248" y="1978090"/>
            <a:ext cx="10544" cy="125580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068F19-FC5A-45E8-8E75-F42CDDFF4B61}"/>
              </a:ext>
            </a:extLst>
          </p:cNvPr>
          <p:cNvCxnSpPr>
            <a:cxnSpLocks/>
          </p:cNvCxnSpPr>
          <p:nvPr/>
        </p:nvCxnSpPr>
        <p:spPr>
          <a:xfrm flipH="1">
            <a:off x="5172271" y="1969563"/>
            <a:ext cx="192319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9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Toy Problem 3</a:t>
            </a:r>
          </a:p>
        </p:txBody>
      </p:sp>
      <p:pic>
        <p:nvPicPr>
          <p:cNvPr id="4" name="Content Placeholder 3" descr="box2.JPG"/>
          <p:cNvPicPr>
            <a:picLocks noGrp="1" noChangeAspect="1"/>
          </p:cNvPicPr>
          <p:nvPr>
            <p:ph idx="1"/>
          </p:nvPr>
        </p:nvPicPr>
        <p:blipFill>
          <a:blip r:embed="rId2"/>
          <a:srcRect l="9036" t="11858" r="39760" b="40711"/>
          <a:stretch>
            <a:fillRect/>
          </a:stretch>
        </p:blipFill>
        <p:spPr>
          <a:xfrm>
            <a:off x="2238348" y="1357298"/>
            <a:ext cx="1214414" cy="1143008"/>
          </a:xfrm>
          <a:ln>
            <a:solidFill>
              <a:schemeClr val="tx1">
                <a:alpha val="37000"/>
              </a:schemeClr>
            </a:solidFill>
          </a:ln>
        </p:spPr>
      </p:pic>
      <p:pic>
        <p:nvPicPr>
          <p:cNvPr id="10" name="Content Placeholder 3" descr="box2.JPG"/>
          <p:cNvPicPr>
            <a:picLocks noChangeAspect="1"/>
          </p:cNvPicPr>
          <p:nvPr/>
        </p:nvPicPr>
        <p:blipFill>
          <a:blip r:embed="rId2"/>
          <a:srcRect l="9036" t="11858" r="39760" b="40711"/>
          <a:stretch>
            <a:fillRect/>
          </a:stretch>
        </p:blipFill>
        <p:spPr>
          <a:xfrm>
            <a:off x="5310182" y="1357298"/>
            <a:ext cx="1214414" cy="1143008"/>
          </a:xfrm>
          <a:prstGeom prst="rect">
            <a:avLst/>
          </a:prstGeom>
          <a:ln>
            <a:solidFill>
              <a:schemeClr val="tx1">
                <a:alpha val="37000"/>
              </a:schemeClr>
            </a:solidFill>
          </a:ln>
        </p:spPr>
      </p:pic>
      <p:pic>
        <p:nvPicPr>
          <p:cNvPr id="11" name="Content Placeholder 3" descr="box2.JPG"/>
          <p:cNvPicPr>
            <a:picLocks noChangeAspect="1"/>
          </p:cNvPicPr>
          <p:nvPr/>
        </p:nvPicPr>
        <p:blipFill>
          <a:blip r:embed="rId2"/>
          <a:srcRect l="13553" t="11858" r="39760" b="42194"/>
          <a:stretch>
            <a:fillRect/>
          </a:stretch>
        </p:blipFill>
        <p:spPr>
          <a:xfrm rot="5400000">
            <a:off x="3809984" y="1357298"/>
            <a:ext cx="1178712" cy="1178712"/>
          </a:xfrm>
          <a:prstGeom prst="rect">
            <a:avLst/>
          </a:prstGeom>
          <a:ln>
            <a:solidFill>
              <a:schemeClr val="tx1">
                <a:alpha val="37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167570" y="171448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Class 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38348" y="3000372"/>
            <a:ext cx="7500990" cy="1357322"/>
            <a:chOff x="714348" y="3786190"/>
            <a:chExt cx="7500990" cy="1357322"/>
          </a:xfrm>
        </p:grpSpPr>
        <p:grpSp>
          <p:nvGrpSpPr>
            <p:cNvPr id="15" name="Group 14"/>
            <p:cNvGrpSpPr/>
            <p:nvPr/>
          </p:nvGrpSpPr>
          <p:grpSpPr>
            <a:xfrm>
              <a:off x="714348" y="3786190"/>
              <a:ext cx="1071570" cy="1285884"/>
              <a:chOff x="1214414" y="3500438"/>
              <a:chExt cx="1071570" cy="1285884"/>
            </a:xfrm>
          </p:grpSpPr>
          <p:pic>
            <p:nvPicPr>
              <p:cNvPr id="13" name="Picture 12" descr="download.png"/>
              <p:cNvPicPr>
                <a:picLocks noChangeAspect="1"/>
              </p:cNvPicPr>
              <p:nvPr/>
            </p:nvPicPr>
            <p:blipFill>
              <a:blip r:embed="rId3"/>
              <a:srcRect r="36797" b="76148"/>
              <a:stretch>
                <a:fillRect/>
              </a:stretch>
            </p:blipFill>
            <p:spPr>
              <a:xfrm>
                <a:off x="1214414" y="3500438"/>
                <a:ext cx="1071570" cy="6429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" name="Picture 13" descr="download.png"/>
              <p:cNvPicPr>
                <a:picLocks noChangeAspect="1"/>
              </p:cNvPicPr>
              <p:nvPr/>
            </p:nvPicPr>
            <p:blipFill>
              <a:blip r:embed="rId3"/>
              <a:srcRect r="36797" b="76148"/>
              <a:stretch>
                <a:fillRect/>
              </a:stretch>
            </p:blipFill>
            <p:spPr>
              <a:xfrm>
                <a:off x="1214414" y="4143380"/>
                <a:ext cx="1071570" cy="6429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6" name="Group 15"/>
            <p:cNvGrpSpPr/>
            <p:nvPr/>
          </p:nvGrpSpPr>
          <p:grpSpPr>
            <a:xfrm rot="5400000">
              <a:off x="2143107" y="3714752"/>
              <a:ext cx="1357322" cy="1500198"/>
              <a:chOff x="1214414" y="3500438"/>
              <a:chExt cx="1071570" cy="1285884"/>
            </a:xfrm>
          </p:grpSpPr>
          <p:pic>
            <p:nvPicPr>
              <p:cNvPr id="17" name="Picture 16" descr="download.png"/>
              <p:cNvPicPr>
                <a:picLocks noChangeAspect="1"/>
              </p:cNvPicPr>
              <p:nvPr/>
            </p:nvPicPr>
            <p:blipFill>
              <a:blip r:embed="rId3"/>
              <a:srcRect r="36797" b="76148"/>
              <a:stretch>
                <a:fillRect/>
              </a:stretch>
            </p:blipFill>
            <p:spPr>
              <a:xfrm>
                <a:off x="1214414" y="3500438"/>
                <a:ext cx="1071570" cy="6429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8" name="Picture 17" descr="download.png"/>
              <p:cNvPicPr>
                <a:picLocks noChangeAspect="1"/>
              </p:cNvPicPr>
              <p:nvPr/>
            </p:nvPicPr>
            <p:blipFill>
              <a:blip r:embed="rId3"/>
              <a:srcRect r="36797" b="76148"/>
              <a:stretch>
                <a:fillRect/>
              </a:stretch>
            </p:blipFill>
            <p:spPr>
              <a:xfrm>
                <a:off x="1214414" y="4143380"/>
                <a:ext cx="1071570" cy="6429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9" name="Group 18"/>
            <p:cNvGrpSpPr/>
            <p:nvPr/>
          </p:nvGrpSpPr>
          <p:grpSpPr>
            <a:xfrm rot="10800000">
              <a:off x="3857620" y="3786190"/>
              <a:ext cx="1071570" cy="1285884"/>
              <a:chOff x="1214414" y="3500438"/>
              <a:chExt cx="1071570" cy="1285884"/>
            </a:xfrm>
          </p:grpSpPr>
          <p:pic>
            <p:nvPicPr>
              <p:cNvPr id="20" name="Picture 19" descr="download.png"/>
              <p:cNvPicPr>
                <a:picLocks noChangeAspect="1"/>
              </p:cNvPicPr>
              <p:nvPr/>
            </p:nvPicPr>
            <p:blipFill>
              <a:blip r:embed="rId3"/>
              <a:srcRect r="36797" b="76148"/>
              <a:stretch>
                <a:fillRect/>
              </a:stretch>
            </p:blipFill>
            <p:spPr>
              <a:xfrm>
                <a:off x="1214414" y="3500438"/>
                <a:ext cx="1071570" cy="6429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1" name="Picture 20" descr="download.png"/>
              <p:cNvPicPr>
                <a:picLocks noChangeAspect="1"/>
              </p:cNvPicPr>
              <p:nvPr/>
            </p:nvPicPr>
            <p:blipFill>
              <a:blip r:embed="rId3"/>
              <a:srcRect r="36797" b="76148"/>
              <a:stretch>
                <a:fillRect/>
              </a:stretch>
            </p:blipFill>
            <p:spPr>
              <a:xfrm>
                <a:off x="1214414" y="4143380"/>
                <a:ext cx="1071570" cy="6429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5500694" y="4214818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Class 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 rot="16200000">
            <a:off x="4738678" y="4714885"/>
            <a:ext cx="1357322" cy="1500198"/>
            <a:chOff x="1214414" y="3500438"/>
            <a:chExt cx="1071570" cy="1285884"/>
          </a:xfrm>
        </p:grpSpPr>
        <p:pic>
          <p:nvPicPr>
            <p:cNvPr id="24" name="Picture 23" descr="download.png"/>
            <p:cNvPicPr>
              <a:picLocks noChangeAspect="1"/>
            </p:cNvPicPr>
            <p:nvPr/>
          </p:nvPicPr>
          <p:blipFill>
            <a:blip r:embed="rId3"/>
            <a:srcRect r="36797" b="76148"/>
            <a:stretch>
              <a:fillRect/>
            </a:stretch>
          </p:blipFill>
          <p:spPr>
            <a:xfrm>
              <a:off x="1214414" y="3500438"/>
              <a:ext cx="1071570" cy="6429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 descr="download.png"/>
            <p:cNvPicPr>
              <a:picLocks noChangeAspect="1"/>
            </p:cNvPicPr>
            <p:nvPr/>
          </p:nvPicPr>
          <p:blipFill>
            <a:blip r:embed="rId3"/>
            <a:srcRect r="36797" b="76148"/>
            <a:stretch>
              <a:fillRect/>
            </a:stretch>
          </p:blipFill>
          <p:spPr>
            <a:xfrm>
              <a:off x="1214414" y="4143380"/>
              <a:ext cx="1071570" cy="6429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/>
          <p:cNvSpPr txBox="1"/>
          <p:nvPr/>
        </p:nvSpPr>
        <p:spPr>
          <a:xfrm>
            <a:off x="2095472" y="4714884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What about this ????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10380" y="452344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Infer a rule through instances…….</a:t>
            </a:r>
          </a:p>
          <a:p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310314" y="5214950"/>
            <a:ext cx="40005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is a typical “Classification” Problem </a:t>
            </a:r>
          </a:p>
          <a:p>
            <a:endParaRPr lang="en-IN" dirty="0"/>
          </a:p>
        </p:txBody>
      </p:sp>
      <p:sp>
        <p:nvSpPr>
          <p:cNvPr id="32" name="Right Brace 31"/>
          <p:cNvSpPr/>
          <p:nvPr/>
        </p:nvSpPr>
        <p:spPr>
          <a:xfrm rot="10800000">
            <a:off x="1738282" y="1428736"/>
            <a:ext cx="357190" cy="2643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1809720" y="85723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Training samples : Tuple (Pattern, class label)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38348" y="6143645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Test sample : Only pattern is given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 need to complete the Tuple (Pattern, ??class label??)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29" grpId="0"/>
      <p:bldP spid="30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1126</Words>
  <Application>Microsoft Office PowerPoint</Application>
  <PresentationFormat>Widescreen</PresentationFormat>
  <Paragraphs>287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Times New Roman</vt:lpstr>
      <vt:lpstr>Office Theme</vt:lpstr>
      <vt:lpstr>Learning from Data</vt:lpstr>
      <vt:lpstr>PowerPoint Presentation</vt:lpstr>
      <vt:lpstr>PowerPoint Presentation</vt:lpstr>
      <vt:lpstr>Missing something ..??</vt:lpstr>
      <vt:lpstr>Spanish Lottery</vt:lpstr>
      <vt:lpstr>PowerPoint Presentation</vt:lpstr>
      <vt:lpstr>Toy Problem 1</vt:lpstr>
      <vt:lpstr>Toy Problem 2</vt:lpstr>
      <vt:lpstr>Toy Problem 3</vt:lpstr>
      <vt:lpstr>Extending the problem</vt:lpstr>
      <vt:lpstr>Classification  (From Prof. Mostafa’s slides)</vt:lpstr>
      <vt:lpstr>Essence of Learning (From Prof. Mostafa’s slides)</vt:lpstr>
      <vt:lpstr>Essence of Learning  (From Prof. Mostafa’s slides) </vt:lpstr>
      <vt:lpstr>Questions</vt:lpstr>
      <vt:lpstr>Components</vt:lpstr>
      <vt:lpstr>Supervised Learning</vt:lpstr>
      <vt:lpstr>UnSupervised Learning</vt:lpstr>
      <vt:lpstr>MNIST Data Set</vt:lpstr>
      <vt:lpstr>tSNE Visualization</vt:lpstr>
      <vt:lpstr>Reinforcement Learning</vt:lpstr>
      <vt:lpstr>PowerPoint Presentation</vt:lpstr>
      <vt:lpstr>When is it ML – When NOT ?</vt:lpstr>
      <vt:lpstr>When is it ML – When NOT ?</vt:lpstr>
      <vt:lpstr>Learning Components</vt:lpstr>
      <vt:lpstr>Learning Components</vt:lpstr>
      <vt:lpstr>Learning Components</vt:lpstr>
      <vt:lpstr>Solution</vt:lpstr>
      <vt:lpstr>PowerPoint Presentation</vt:lpstr>
      <vt:lpstr>PowerPoint Presentation</vt:lpstr>
      <vt:lpstr>Basic Learning Premise</vt:lpstr>
      <vt:lpstr>PAC Learning</vt:lpstr>
      <vt:lpstr>BIN - Expt</vt:lpstr>
      <vt:lpstr>BIN - Expt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Is Learning Not possible ?</vt:lpstr>
      <vt:lpstr>2 aspects of Learning</vt:lpstr>
      <vt:lpstr>What does Hoeffding Inequality tell ?</vt:lpstr>
      <vt:lpstr>From Data -----&gt;To Features</vt:lpstr>
      <vt:lpstr>Feature space</vt:lpstr>
      <vt:lpstr>From Data -----&gt;To Features</vt:lpstr>
      <vt:lpstr>PowerPoint Presentation</vt:lpstr>
      <vt:lpstr>Data separability in Feature-space</vt:lpstr>
      <vt:lpstr>MNIST Data</vt:lpstr>
      <vt:lpstr>Feature Extraction</vt:lpstr>
      <vt:lpstr>Feature Space</vt:lpstr>
      <vt:lpstr>Linear Boundary</vt:lpstr>
      <vt:lpstr>Important Notions</vt:lpstr>
      <vt:lpstr>Quantifying Expressive-ness in Hypothesis</vt:lpstr>
      <vt:lpstr>Hypothesis - Dichotomies</vt:lpstr>
      <vt:lpstr>Dichotomies</vt:lpstr>
      <vt:lpstr>Important Notions</vt:lpstr>
      <vt:lpstr>Growth Function</vt:lpstr>
      <vt:lpstr>Growth Function</vt:lpstr>
      <vt:lpstr>Break Point</vt:lpstr>
      <vt:lpstr>Important Notions</vt:lpstr>
      <vt:lpstr>Shattering a Data set</vt:lpstr>
      <vt:lpstr>Shattering a Data set</vt:lpstr>
      <vt:lpstr>Shattering a Data set</vt:lpstr>
      <vt:lpstr>Shattering a Data set</vt:lpstr>
      <vt:lpstr>Shattering a Data Set</vt:lpstr>
      <vt:lpstr>Important Notions</vt:lpstr>
      <vt:lpstr>VC Dimension</vt:lpstr>
      <vt:lpstr>Hoeffding to VC Inequality</vt:lpstr>
      <vt:lpstr>Important Notions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</dc:creator>
  <cp:lastModifiedBy>Ayush</cp:lastModifiedBy>
  <cp:revision>71</cp:revision>
  <dcterms:created xsi:type="dcterms:W3CDTF">2019-09-01T01:21:56Z</dcterms:created>
  <dcterms:modified xsi:type="dcterms:W3CDTF">2019-09-02T16:56:56Z</dcterms:modified>
</cp:coreProperties>
</file>