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87" r:id="rId3"/>
    <p:sldId id="386" r:id="rId4"/>
    <p:sldId id="369" r:id="rId5"/>
    <p:sldId id="388" r:id="rId6"/>
    <p:sldId id="378" r:id="rId7"/>
    <p:sldId id="366" r:id="rId8"/>
    <p:sldId id="389" r:id="rId9"/>
    <p:sldId id="390" r:id="rId10"/>
    <p:sldId id="396" r:id="rId11"/>
    <p:sldId id="392" r:id="rId12"/>
    <p:sldId id="393" r:id="rId13"/>
    <p:sldId id="391" r:id="rId14"/>
    <p:sldId id="394" r:id="rId15"/>
    <p:sldId id="395" r:id="rId16"/>
  </p:sldIdLst>
  <p:sldSz cx="14401800" cy="7126288"/>
  <p:notesSz cx="6858000" cy="9144000"/>
  <p:defaultText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5">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3CB4"/>
    <a:srgbClr val="FFBB7B"/>
    <a:srgbClr val="FFCD8B"/>
    <a:srgbClr val="FF0D0D"/>
    <a:srgbClr val="FA4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86775" autoAdjust="0"/>
  </p:normalViewPr>
  <p:slideViewPr>
    <p:cSldViewPr>
      <p:cViewPr varScale="1">
        <p:scale>
          <a:sx n="96" d="100"/>
          <a:sy n="96" d="100"/>
        </p:scale>
        <p:origin x="732" y="96"/>
      </p:cViewPr>
      <p:guideLst>
        <p:guide orient="horz" pos="2245"/>
        <p:guide pos="4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D3EB2-A763-4F90-9244-0233161CDBCD}" type="datetimeFigureOut">
              <a:rPr lang="en-SG" smtClean="0"/>
              <a:pPr/>
              <a:t>25/9/2019</a:t>
            </a:fld>
            <a:endParaRPr lang="en-SG"/>
          </a:p>
        </p:txBody>
      </p:sp>
      <p:sp>
        <p:nvSpPr>
          <p:cNvPr id="4" name="Slide Image Placeholder 3"/>
          <p:cNvSpPr>
            <a:spLocks noGrp="1" noRot="1" noChangeAspect="1"/>
          </p:cNvSpPr>
          <p:nvPr>
            <p:ph type="sldImg" idx="2"/>
          </p:nvPr>
        </p:nvSpPr>
        <p:spPr>
          <a:xfrm>
            <a:off x="-34925" y="685800"/>
            <a:ext cx="692785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BCD30-C1F0-418C-86D1-BAD68C7774C9}" type="slidenum">
              <a:rPr lang="en-SG" smtClean="0"/>
              <a:pPr/>
              <a:t>‹#›</a:t>
            </a:fld>
            <a:endParaRPr lang="en-SG"/>
          </a:p>
        </p:txBody>
      </p:sp>
    </p:spTree>
    <p:extLst>
      <p:ext uri="{BB962C8B-B14F-4D97-AF65-F5344CB8AC3E}">
        <p14:creationId xmlns:p14="http://schemas.microsoft.com/office/powerpoint/2010/main" val="237289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2</a:t>
            </a:fld>
            <a:endParaRPr lang="en-SG"/>
          </a:p>
        </p:txBody>
      </p:sp>
    </p:spTree>
    <p:extLst>
      <p:ext uri="{BB962C8B-B14F-4D97-AF65-F5344CB8AC3E}">
        <p14:creationId xmlns:p14="http://schemas.microsoft.com/office/powerpoint/2010/main" val="2175272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11</a:t>
            </a:fld>
            <a:endParaRPr lang="en-SG"/>
          </a:p>
        </p:txBody>
      </p:sp>
    </p:spTree>
    <p:extLst>
      <p:ext uri="{BB962C8B-B14F-4D97-AF65-F5344CB8AC3E}">
        <p14:creationId xmlns:p14="http://schemas.microsoft.com/office/powerpoint/2010/main" val="149020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12</a:t>
            </a:fld>
            <a:endParaRPr lang="en-SG"/>
          </a:p>
        </p:txBody>
      </p:sp>
    </p:spTree>
    <p:extLst>
      <p:ext uri="{BB962C8B-B14F-4D97-AF65-F5344CB8AC3E}">
        <p14:creationId xmlns:p14="http://schemas.microsoft.com/office/powerpoint/2010/main" val="320542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13</a:t>
            </a:fld>
            <a:endParaRPr lang="en-SG"/>
          </a:p>
        </p:txBody>
      </p:sp>
    </p:spTree>
    <p:extLst>
      <p:ext uri="{BB962C8B-B14F-4D97-AF65-F5344CB8AC3E}">
        <p14:creationId xmlns:p14="http://schemas.microsoft.com/office/powerpoint/2010/main" val="2643420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14</a:t>
            </a:fld>
            <a:endParaRPr lang="en-SG"/>
          </a:p>
        </p:txBody>
      </p:sp>
    </p:spTree>
    <p:extLst>
      <p:ext uri="{BB962C8B-B14F-4D97-AF65-F5344CB8AC3E}">
        <p14:creationId xmlns:p14="http://schemas.microsoft.com/office/powerpoint/2010/main" val="423940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15</a:t>
            </a:fld>
            <a:endParaRPr lang="en-SG"/>
          </a:p>
        </p:txBody>
      </p:sp>
    </p:spTree>
    <p:extLst>
      <p:ext uri="{BB962C8B-B14F-4D97-AF65-F5344CB8AC3E}">
        <p14:creationId xmlns:p14="http://schemas.microsoft.com/office/powerpoint/2010/main" val="160074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3</a:t>
            </a:fld>
            <a:endParaRPr lang="en-SG"/>
          </a:p>
        </p:txBody>
      </p:sp>
    </p:spTree>
    <p:extLst>
      <p:ext uri="{BB962C8B-B14F-4D97-AF65-F5344CB8AC3E}">
        <p14:creationId xmlns:p14="http://schemas.microsoft.com/office/powerpoint/2010/main" val="57302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4</a:t>
            </a:fld>
            <a:endParaRPr lang="en-SG"/>
          </a:p>
        </p:txBody>
      </p:sp>
    </p:spTree>
    <p:extLst>
      <p:ext uri="{BB962C8B-B14F-4D97-AF65-F5344CB8AC3E}">
        <p14:creationId xmlns:p14="http://schemas.microsoft.com/office/powerpoint/2010/main" val="333693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5</a:t>
            </a:fld>
            <a:endParaRPr lang="en-SG"/>
          </a:p>
        </p:txBody>
      </p:sp>
    </p:spTree>
    <p:extLst>
      <p:ext uri="{BB962C8B-B14F-4D97-AF65-F5344CB8AC3E}">
        <p14:creationId xmlns:p14="http://schemas.microsoft.com/office/powerpoint/2010/main" val="338529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mode 1, SM2 set to 1 enables reception of byte with any stop-bit state.</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6</a:t>
            </a:fld>
            <a:endParaRPr lang="en-SG"/>
          </a:p>
        </p:txBody>
      </p:sp>
    </p:spTree>
    <p:extLst>
      <p:ext uri="{BB962C8B-B14F-4D97-AF65-F5344CB8AC3E}">
        <p14:creationId xmlns:p14="http://schemas.microsoft.com/office/powerpoint/2010/main" val="353086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7</a:t>
            </a:fld>
            <a:endParaRPr lang="en-SG"/>
          </a:p>
        </p:txBody>
      </p:sp>
    </p:spTree>
    <p:extLst>
      <p:ext uri="{BB962C8B-B14F-4D97-AF65-F5344CB8AC3E}">
        <p14:creationId xmlns:p14="http://schemas.microsoft.com/office/powerpoint/2010/main" val="372405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8</a:t>
            </a:fld>
            <a:endParaRPr lang="en-SG"/>
          </a:p>
        </p:txBody>
      </p:sp>
    </p:spTree>
    <p:extLst>
      <p:ext uri="{BB962C8B-B14F-4D97-AF65-F5344CB8AC3E}">
        <p14:creationId xmlns:p14="http://schemas.microsoft.com/office/powerpoint/2010/main" val="79391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9</a:t>
            </a:fld>
            <a:endParaRPr lang="en-SG"/>
          </a:p>
        </p:txBody>
      </p:sp>
    </p:spTree>
    <p:extLst>
      <p:ext uri="{BB962C8B-B14F-4D97-AF65-F5344CB8AC3E}">
        <p14:creationId xmlns:p14="http://schemas.microsoft.com/office/powerpoint/2010/main" val="171289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 need to discuss too much</a:t>
            </a:r>
            <a:r>
              <a:rPr lang="en-IN" baseline="0" dirty="0" smtClean="0"/>
              <a:t> about these modes. Move on…</a:t>
            </a:r>
          </a:p>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10</a:t>
            </a:fld>
            <a:endParaRPr lang="en-SG"/>
          </a:p>
        </p:txBody>
      </p:sp>
    </p:spTree>
    <p:extLst>
      <p:ext uri="{BB962C8B-B14F-4D97-AF65-F5344CB8AC3E}">
        <p14:creationId xmlns:p14="http://schemas.microsoft.com/office/powerpoint/2010/main" val="276213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213769"/>
            <a:ext cx="12241530" cy="1527533"/>
          </a:xfrm>
        </p:spPr>
        <p:txBody>
          <a:bodyPr/>
          <a:lstStyle/>
          <a:p>
            <a:r>
              <a:rPr lang="en-US" smtClean="0"/>
              <a:t>Click to edit Master title style</a:t>
            </a:r>
            <a:endParaRPr lang="en-SG"/>
          </a:p>
        </p:txBody>
      </p:sp>
      <p:sp>
        <p:nvSpPr>
          <p:cNvPr id="3" name="Subtitle 2"/>
          <p:cNvSpPr>
            <a:spLocks noGrp="1"/>
          </p:cNvSpPr>
          <p:nvPr>
            <p:ph type="subTitle" idx="1"/>
          </p:nvPr>
        </p:nvSpPr>
        <p:spPr>
          <a:xfrm>
            <a:off x="2160270" y="4038230"/>
            <a:ext cx="10081260" cy="1821162"/>
          </a:xfrm>
        </p:spPr>
        <p:txBody>
          <a:bodyPr/>
          <a:lstStyle>
            <a:lvl1pPr marL="0" indent="0" algn="ctr">
              <a:buNone/>
              <a:defRPr>
                <a:solidFill>
                  <a:schemeClr val="tx1">
                    <a:tint val="75000"/>
                  </a:schemeClr>
                </a:solidFill>
              </a:defRPr>
            </a:lvl1pPr>
            <a:lvl2pPr marL="615071" indent="0" algn="ctr">
              <a:buNone/>
              <a:defRPr>
                <a:solidFill>
                  <a:schemeClr val="tx1">
                    <a:tint val="75000"/>
                  </a:schemeClr>
                </a:solidFill>
              </a:defRPr>
            </a:lvl2pPr>
            <a:lvl3pPr marL="1230142" indent="0" algn="ctr">
              <a:buNone/>
              <a:defRPr>
                <a:solidFill>
                  <a:schemeClr val="tx1">
                    <a:tint val="75000"/>
                  </a:schemeClr>
                </a:solidFill>
              </a:defRPr>
            </a:lvl3pPr>
            <a:lvl4pPr marL="1845213" indent="0" algn="ctr">
              <a:buNone/>
              <a:defRPr>
                <a:solidFill>
                  <a:schemeClr val="tx1">
                    <a:tint val="75000"/>
                  </a:schemeClr>
                </a:solidFill>
              </a:defRPr>
            </a:lvl4pPr>
            <a:lvl5pPr marL="2460285" indent="0" algn="ctr">
              <a:buNone/>
              <a:defRPr>
                <a:solidFill>
                  <a:schemeClr val="tx1">
                    <a:tint val="75000"/>
                  </a:schemeClr>
                </a:solidFill>
              </a:defRPr>
            </a:lvl5pPr>
            <a:lvl6pPr marL="3075356" indent="0" algn="ctr">
              <a:buNone/>
              <a:defRPr>
                <a:solidFill>
                  <a:schemeClr val="tx1">
                    <a:tint val="75000"/>
                  </a:schemeClr>
                </a:solidFill>
              </a:defRPr>
            </a:lvl6pPr>
            <a:lvl7pPr marL="3690427" indent="0" algn="ctr">
              <a:buNone/>
              <a:defRPr>
                <a:solidFill>
                  <a:schemeClr val="tx1">
                    <a:tint val="75000"/>
                  </a:schemeClr>
                </a:solidFill>
              </a:defRPr>
            </a:lvl7pPr>
            <a:lvl8pPr marL="4305498" indent="0" algn="ctr">
              <a:buNone/>
              <a:defRPr>
                <a:solidFill>
                  <a:schemeClr val="tx1">
                    <a:tint val="75000"/>
                  </a:schemeClr>
                </a:solidFill>
              </a:defRPr>
            </a:lvl8pPr>
            <a:lvl9pPr marL="4920569"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25/9/2019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7252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25/9/2019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016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285383"/>
            <a:ext cx="3240405" cy="6080439"/>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720090" y="285383"/>
            <a:ext cx="9481185" cy="60804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25/9/2019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5574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25/9/2019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8116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3" y="4579300"/>
            <a:ext cx="12241530" cy="1415360"/>
          </a:xfrm>
        </p:spPr>
        <p:txBody>
          <a:bodyPr anchor="t"/>
          <a:lstStyle>
            <a:lvl1pPr algn="l">
              <a:defRPr sz="5400" b="1" cap="all"/>
            </a:lvl1pPr>
          </a:lstStyle>
          <a:p>
            <a:r>
              <a:rPr lang="en-US" smtClean="0"/>
              <a:t>Click to edit Master title style</a:t>
            </a:r>
            <a:endParaRPr lang="en-SG"/>
          </a:p>
        </p:txBody>
      </p:sp>
      <p:sp>
        <p:nvSpPr>
          <p:cNvPr id="3" name="Text Placeholder 2"/>
          <p:cNvSpPr>
            <a:spLocks noGrp="1"/>
          </p:cNvSpPr>
          <p:nvPr>
            <p:ph type="body" idx="1"/>
          </p:nvPr>
        </p:nvSpPr>
        <p:spPr>
          <a:xfrm>
            <a:off x="1137643" y="3020425"/>
            <a:ext cx="12241530" cy="1558875"/>
          </a:xfrm>
        </p:spPr>
        <p:txBody>
          <a:bodyPr anchor="b"/>
          <a:lstStyle>
            <a:lvl1pPr marL="0" indent="0">
              <a:buNone/>
              <a:defRPr sz="2700">
                <a:solidFill>
                  <a:schemeClr val="tx1">
                    <a:tint val="75000"/>
                  </a:schemeClr>
                </a:solidFill>
              </a:defRPr>
            </a:lvl1pPr>
            <a:lvl2pPr marL="615071" indent="0">
              <a:buNone/>
              <a:defRPr sz="2400">
                <a:solidFill>
                  <a:schemeClr val="tx1">
                    <a:tint val="75000"/>
                  </a:schemeClr>
                </a:solidFill>
              </a:defRPr>
            </a:lvl2pPr>
            <a:lvl3pPr marL="1230142" indent="0">
              <a:buNone/>
              <a:defRPr sz="2200">
                <a:solidFill>
                  <a:schemeClr val="tx1">
                    <a:tint val="75000"/>
                  </a:schemeClr>
                </a:solidFill>
              </a:defRPr>
            </a:lvl3pPr>
            <a:lvl4pPr marL="1845213" indent="0">
              <a:buNone/>
              <a:defRPr sz="1900">
                <a:solidFill>
                  <a:schemeClr val="tx1">
                    <a:tint val="75000"/>
                  </a:schemeClr>
                </a:solidFill>
              </a:defRPr>
            </a:lvl4pPr>
            <a:lvl5pPr marL="2460285" indent="0">
              <a:buNone/>
              <a:defRPr sz="1900">
                <a:solidFill>
                  <a:schemeClr val="tx1">
                    <a:tint val="75000"/>
                  </a:schemeClr>
                </a:solidFill>
              </a:defRPr>
            </a:lvl5pPr>
            <a:lvl6pPr marL="3075356" indent="0">
              <a:buNone/>
              <a:defRPr sz="1900">
                <a:solidFill>
                  <a:schemeClr val="tx1">
                    <a:tint val="75000"/>
                  </a:schemeClr>
                </a:solidFill>
              </a:defRPr>
            </a:lvl6pPr>
            <a:lvl7pPr marL="3690427" indent="0">
              <a:buNone/>
              <a:defRPr sz="1900">
                <a:solidFill>
                  <a:schemeClr val="tx1">
                    <a:tint val="75000"/>
                  </a:schemeClr>
                </a:solidFill>
              </a:defRPr>
            </a:lvl7pPr>
            <a:lvl8pPr marL="4305498" indent="0">
              <a:buNone/>
              <a:defRPr sz="1900">
                <a:solidFill>
                  <a:schemeClr val="tx1">
                    <a:tint val="75000"/>
                  </a:schemeClr>
                </a:solidFill>
              </a:defRPr>
            </a:lvl8pPr>
            <a:lvl9pPr marL="4920569"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8569F-9C9C-4D37-94AD-A449B8997ECC}" type="datetimeFigureOut">
              <a:rPr lang="en-SG" smtClean="0"/>
              <a:pPr/>
              <a:t>25/9/2019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0659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720090"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7320915"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318569F-9C9C-4D37-94AD-A449B8997ECC}" type="datetimeFigureOut">
              <a:rPr lang="en-SG" smtClean="0"/>
              <a:pPr/>
              <a:t>25/9/2019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4331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720090" y="1595167"/>
            <a:ext cx="63632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720090" y="2259957"/>
            <a:ext cx="63632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7315915" y="1595167"/>
            <a:ext cx="63657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7315915" y="2259957"/>
            <a:ext cx="63657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318569F-9C9C-4D37-94AD-A449B8997ECC}" type="datetimeFigureOut">
              <a:rPr lang="en-SG" smtClean="0"/>
              <a:pPr/>
              <a:t>25/9/2019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579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318569F-9C9C-4D37-94AD-A449B8997ECC}" type="datetimeFigureOut">
              <a:rPr lang="en-SG" smtClean="0"/>
              <a:pPr/>
              <a:t>25/9/2019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55728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8569F-9C9C-4D37-94AD-A449B8997ECC}" type="datetimeFigureOut">
              <a:rPr lang="en-SG" smtClean="0"/>
              <a:pPr/>
              <a:t>25/9/2019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81698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1" y="283732"/>
            <a:ext cx="4738093" cy="1207510"/>
          </a:xfrm>
        </p:spPr>
        <p:txBody>
          <a:bodyPr anchor="b"/>
          <a:lstStyle>
            <a:lvl1pPr algn="l">
              <a:defRPr sz="2700" b="1"/>
            </a:lvl1pPr>
          </a:lstStyle>
          <a:p>
            <a:r>
              <a:rPr lang="en-US" smtClean="0"/>
              <a:t>Click to edit Master title style</a:t>
            </a:r>
            <a:endParaRPr lang="en-SG"/>
          </a:p>
        </p:txBody>
      </p:sp>
      <p:sp>
        <p:nvSpPr>
          <p:cNvPr id="3" name="Content Placeholder 2"/>
          <p:cNvSpPr>
            <a:spLocks noGrp="1"/>
          </p:cNvSpPr>
          <p:nvPr>
            <p:ph idx="1"/>
          </p:nvPr>
        </p:nvSpPr>
        <p:spPr>
          <a:xfrm>
            <a:off x="5630704" y="283733"/>
            <a:ext cx="8051006" cy="6082089"/>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720091" y="1491242"/>
            <a:ext cx="4738093" cy="487457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25/9/2019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2762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988402"/>
            <a:ext cx="8641080" cy="588909"/>
          </a:xfrm>
        </p:spPr>
        <p:txBody>
          <a:bodyPr anchor="b"/>
          <a:lstStyle>
            <a:lvl1pPr algn="l">
              <a:defRPr sz="2700" b="1"/>
            </a:lvl1pPr>
          </a:lstStyle>
          <a:p>
            <a:r>
              <a:rPr lang="en-US" smtClean="0"/>
              <a:t>Click to edit Master title style</a:t>
            </a:r>
            <a:endParaRPr lang="en-SG"/>
          </a:p>
        </p:txBody>
      </p:sp>
      <p:sp>
        <p:nvSpPr>
          <p:cNvPr id="3" name="Picture Placeholder 2"/>
          <p:cNvSpPr>
            <a:spLocks noGrp="1"/>
          </p:cNvSpPr>
          <p:nvPr>
            <p:ph type="pic" idx="1"/>
          </p:nvPr>
        </p:nvSpPr>
        <p:spPr>
          <a:xfrm>
            <a:off x="2822854" y="636747"/>
            <a:ext cx="8641080" cy="4275773"/>
          </a:xfrm>
        </p:spPr>
        <p:txBody>
          <a:bodyPr/>
          <a:lstStyle>
            <a:lvl1pPr marL="0" indent="0">
              <a:buNone/>
              <a:defRPr sz="4300"/>
            </a:lvl1pPr>
            <a:lvl2pPr marL="615071" indent="0">
              <a:buNone/>
              <a:defRPr sz="3800"/>
            </a:lvl2pPr>
            <a:lvl3pPr marL="1230142" indent="0">
              <a:buNone/>
              <a:defRPr sz="3200"/>
            </a:lvl3pPr>
            <a:lvl4pPr marL="1845213" indent="0">
              <a:buNone/>
              <a:defRPr sz="2700"/>
            </a:lvl4pPr>
            <a:lvl5pPr marL="2460285" indent="0">
              <a:buNone/>
              <a:defRPr sz="2700"/>
            </a:lvl5pPr>
            <a:lvl6pPr marL="3075356" indent="0">
              <a:buNone/>
              <a:defRPr sz="2700"/>
            </a:lvl6pPr>
            <a:lvl7pPr marL="3690427" indent="0">
              <a:buNone/>
              <a:defRPr sz="2700"/>
            </a:lvl7pPr>
            <a:lvl8pPr marL="4305498" indent="0">
              <a:buNone/>
              <a:defRPr sz="2700"/>
            </a:lvl8pPr>
            <a:lvl9pPr marL="4920569" indent="0">
              <a:buNone/>
              <a:defRPr sz="2700"/>
            </a:lvl9pPr>
          </a:lstStyle>
          <a:p>
            <a:endParaRPr lang="en-SG"/>
          </a:p>
        </p:txBody>
      </p:sp>
      <p:sp>
        <p:nvSpPr>
          <p:cNvPr id="4" name="Text Placeholder 3"/>
          <p:cNvSpPr>
            <a:spLocks noGrp="1"/>
          </p:cNvSpPr>
          <p:nvPr>
            <p:ph type="body" sz="half" idx="2"/>
          </p:nvPr>
        </p:nvSpPr>
        <p:spPr>
          <a:xfrm>
            <a:off x="2822854" y="5577310"/>
            <a:ext cx="8641080" cy="83634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25/9/2019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76234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285382"/>
            <a:ext cx="12961620" cy="1187715"/>
          </a:xfrm>
          <a:prstGeom prst="rect">
            <a:avLst/>
          </a:prstGeom>
        </p:spPr>
        <p:txBody>
          <a:bodyPr vert="horz" lIns="123014" tIns="61507" rIns="123014" bIns="61507"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720090" y="1662801"/>
            <a:ext cx="12961620" cy="4703021"/>
          </a:xfrm>
          <a:prstGeom prst="rect">
            <a:avLst/>
          </a:prstGeom>
        </p:spPr>
        <p:txBody>
          <a:bodyPr vert="horz" lIns="123014" tIns="61507" rIns="123014" bIns="615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720090" y="6605014"/>
            <a:ext cx="3360420" cy="379409"/>
          </a:xfrm>
          <a:prstGeom prst="rect">
            <a:avLst/>
          </a:prstGeom>
        </p:spPr>
        <p:txBody>
          <a:bodyPr vert="horz" lIns="123014" tIns="61507" rIns="123014" bIns="61507" rtlCol="0" anchor="ctr"/>
          <a:lstStyle>
            <a:lvl1pPr algn="l">
              <a:defRPr sz="1600">
                <a:solidFill>
                  <a:schemeClr val="tx1">
                    <a:tint val="75000"/>
                  </a:schemeClr>
                </a:solidFill>
              </a:defRPr>
            </a:lvl1pPr>
          </a:lstStyle>
          <a:p>
            <a:fld id="{1318569F-9C9C-4D37-94AD-A449B8997ECC}" type="datetimeFigureOut">
              <a:rPr lang="en-SG" smtClean="0"/>
              <a:pPr/>
              <a:t>25/9/2019</a:t>
            </a:fld>
            <a:endParaRPr lang="en-SG"/>
          </a:p>
        </p:txBody>
      </p:sp>
      <p:sp>
        <p:nvSpPr>
          <p:cNvPr id="5" name="Footer Placeholder 4"/>
          <p:cNvSpPr>
            <a:spLocks noGrp="1"/>
          </p:cNvSpPr>
          <p:nvPr>
            <p:ph type="ftr" sz="quarter" idx="3"/>
          </p:nvPr>
        </p:nvSpPr>
        <p:spPr>
          <a:xfrm>
            <a:off x="4920615" y="6605014"/>
            <a:ext cx="4560570" cy="379409"/>
          </a:xfrm>
          <a:prstGeom prst="rect">
            <a:avLst/>
          </a:prstGeom>
        </p:spPr>
        <p:txBody>
          <a:bodyPr vert="horz" lIns="123014" tIns="61507" rIns="123014" bIns="61507"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321290" y="6605014"/>
            <a:ext cx="3360420" cy="379409"/>
          </a:xfrm>
          <a:prstGeom prst="rect">
            <a:avLst/>
          </a:prstGeom>
        </p:spPr>
        <p:txBody>
          <a:bodyPr vert="horz" lIns="123014" tIns="61507" rIns="123014" bIns="61507" rtlCol="0" anchor="ctr"/>
          <a:lstStyle>
            <a:lvl1pPr algn="r">
              <a:defRPr sz="1600">
                <a:solidFill>
                  <a:schemeClr val="tx1">
                    <a:tint val="75000"/>
                  </a:schemeClr>
                </a:solidFill>
              </a:defRPr>
            </a:lvl1pPr>
          </a:lstStyle>
          <a:p>
            <a:fld id="{0638927C-98AA-47FE-8D96-C3622943D8C6}" type="slidenum">
              <a:rPr lang="en-SG" smtClean="0"/>
              <a:pPr/>
              <a:t>‹#›</a:t>
            </a:fld>
            <a:endParaRPr lang="en-SG"/>
          </a:p>
        </p:txBody>
      </p:sp>
    </p:spTree>
    <p:extLst>
      <p:ext uri="{BB962C8B-B14F-4D97-AF65-F5344CB8AC3E}">
        <p14:creationId xmlns:p14="http://schemas.microsoft.com/office/powerpoint/2010/main" val="206684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0142" rtl="0" eaLnBrk="1" latinLnBrk="0" hangingPunct="1">
        <a:spcBef>
          <a:spcPct val="0"/>
        </a:spcBef>
        <a:buNone/>
        <a:defRPr sz="5900" kern="1200">
          <a:solidFill>
            <a:schemeClr val="tx1"/>
          </a:solidFill>
          <a:latin typeface="+mj-lt"/>
          <a:ea typeface="+mj-ea"/>
          <a:cs typeface="+mj-cs"/>
        </a:defRPr>
      </a:lvl1pPr>
    </p:titleStyle>
    <p:bodyStyle>
      <a:lvl1pPr marL="461303" indent="-461303" algn="l" defTabSz="1230142"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9491" indent="-384419" algn="l" defTabSz="1230142"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37678" indent="-307536" algn="l" defTabSz="1230142"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52749"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67820"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82891"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7963"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13034"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8105"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70.png"/><Relationship Id="rId4" Type="http://schemas.openxmlformats.org/officeDocument/2006/relationships/image" Target="../media/image90.png"/></Relationships>
</file>

<file path=ppt/slides/_rels/slide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380" y="2213769"/>
            <a:ext cx="9361040" cy="1527533"/>
          </a:xfrm>
        </p:spPr>
        <p:txBody>
          <a:bodyPr>
            <a:normAutofit/>
          </a:bodyPr>
          <a:lstStyle/>
          <a:p>
            <a:r>
              <a:rPr lang="en-US" sz="4000" dirty="0" smtClean="0">
                <a:solidFill>
                  <a:schemeClr val="tx2">
                    <a:lumMod val="50000"/>
                  </a:schemeClr>
                </a:solidFill>
              </a:rPr>
              <a:t>Microprocessors, Microcontrollers &amp; Embedded systems</a:t>
            </a:r>
            <a:endParaRPr lang="en-SG" sz="4000" dirty="0">
              <a:solidFill>
                <a:schemeClr val="tx2">
                  <a:lumMod val="50000"/>
                </a:schemeClr>
              </a:solidFill>
            </a:endParaRPr>
          </a:p>
        </p:txBody>
      </p:sp>
      <p:sp>
        <p:nvSpPr>
          <p:cNvPr id="3" name="Subtitle 2"/>
          <p:cNvSpPr>
            <a:spLocks noGrp="1"/>
          </p:cNvSpPr>
          <p:nvPr>
            <p:ph type="subTitle" idx="1"/>
          </p:nvPr>
        </p:nvSpPr>
        <p:spPr/>
        <p:txBody>
          <a:bodyPr/>
          <a:lstStyle/>
          <a:p>
            <a:r>
              <a:rPr lang="en-US" sz="5500" dirty="0" smtClean="0">
                <a:solidFill>
                  <a:schemeClr val="accent1">
                    <a:lumMod val="75000"/>
                  </a:schemeClr>
                </a:solidFill>
              </a:rPr>
              <a:t>8051 Serial communication &amp; Peripherals</a:t>
            </a:r>
            <a:endParaRPr lang="en-US" sz="5500" dirty="0" smtClean="0">
              <a:solidFill>
                <a:schemeClr val="accent1">
                  <a:lumMod val="75000"/>
                </a:schemeClr>
              </a:solidFill>
            </a:endParaRPr>
          </a:p>
        </p:txBody>
      </p:sp>
      <p:sp>
        <p:nvSpPr>
          <p:cNvPr id="4" name="Rounded Rectangle 3"/>
          <p:cNvSpPr/>
          <p:nvPr/>
        </p:nvSpPr>
        <p:spPr bwMode="auto">
          <a:xfrm>
            <a:off x="729952" y="538809"/>
            <a:ext cx="12879660" cy="6048671"/>
          </a:xfrm>
          <a:prstGeom prst="roundRect">
            <a:avLst/>
          </a:prstGeom>
          <a:noFill/>
          <a:ln w="25400" cap="flat" cmpd="sng" algn="ctr">
            <a:solidFill>
              <a:schemeClr val="tx1"/>
            </a:solidFill>
            <a:prstDash val="solid"/>
            <a:round/>
            <a:headEnd type="none" w="med" len="med"/>
            <a:tailEnd type="none" w="med" len="med"/>
          </a:ln>
          <a:effectLst/>
        </p:spPr>
        <p:txBody>
          <a:bodyPr vert="horz" wrap="square" lIns="123014" tIns="61507" rIns="123014" bIns="61507" numCol="1" rtlCol="0" anchor="t" anchorCtr="0" compatLnSpc="1">
            <a:prstTxWarp prst="textNoShape">
              <a:avLst/>
            </a:prstTxWarp>
          </a:bodyPr>
          <a:lstStyle/>
          <a:p>
            <a:pPr eaLnBrk="0" fontAlgn="base" hangingPunct="0">
              <a:spcBef>
                <a:spcPct val="0"/>
              </a:spcBef>
              <a:spcAft>
                <a:spcPct val="0"/>
              </a:spcAft>
            </a:pPr>
            <a:endParaRPr lang="en-IN" sz="3200" baseline="-25000" dirty="0" smtClean="0">
              <a:latin typeface="Arial" charset="0"/>
              <a:ea typeface="ＭＳ Ｐゴシック" pitchFamily="64" charset="-128"/>
            </a:endParaRPr>
          </a:p>
        </p:txBody>
      </p:sp>
    </p:spTree>
    <p:extLst>
      <p:ext uri="{BB962C8B-B14F-4D97-AF65-F5344CB8AC3E}">
        <p14:creationId xmlns:p14="http://schemas.microsoft.com/office/powerpoint/2010/main" val="50239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Programmable controllers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10</a:t>
            </a:fld>
            <a:endParaRPr lang="en-IN" dirty="0"/>
          </a:p>
        </p:txBody>
      </p:sp>
      <p:sp>
        <p:nvSpPr>
          <p:cNvPr id="11" name="Rectangle 10"/>
          <p:cNvSpPr/>
          <p:nvPr/>
        </p:nvSpPr>
        <p:spPr>
          <a:xfrm>
            <a:off x="504156" y="1042864"/>
            <a:ext cx="7272808" cy="4708981"/>
          </a:xfrm>
          <a:prstGeom prst="rect">
            <a:avLst/>
          </a:prstGeom>
        </p:spPr>
        <p:txBody>
          <a:bodyPr wrap="square">
            <a:spAutoFit/>
          </a:bodyPr>
          <a:lstStyle/>
          <a:p>
            <a:pPr marL="342900" indent="-342900">
              <a:buFont typeface="Arial" panose="020B0604020202020204" pitchFamily="34" charset="0"/>
              <a:buChar char="•"/>
            </a:pPr>
            <a:r>
              <a:rPr lang="en-IN" sz="3000" dirty="0" smtClean="0">
                <a:solidFill>
                  <a:schemeClr val="accent1">
                    <a:lumMod val="50000"/>
                  </a:schemeClr>
                </a:solidFill>
              </a:rPr>
              <a:t>Programmable Interval Timer :8254</a:t>
            </a:r>
          </a:p>
          <a:p>
            <a:pPr marL="342900" indent="-342900">
              <a:buFont typeface="Arial" panose="020B0604020202020204" pitchFamily="34" charset="0"/>
              <a:buChar char="•"/>
            </a:pPr>
            <a:endParaRPr lang="en-IN" sz="3000" dirty="0" smtClean="0">
              <a:solidFill>
                <a:schemeClr val="accent1">
                  <a:lumMod val="50000"/>
                </a:schemeClr>
              </a:solidFill>
            </a:endParaRPr>
          </a:p>
          <a:p>
            <a:pPr marL="342900" indent="-342900">
              <a:buFont typeface="Arial" panose="020B0604020202020204" pitchFamily="34" charset="0"/>
              <a:buChar char="•"/>
            </a:pPr>
            <a:r>
              <a:rPr lang="en-IN" sz="3000" dirty="0" smtClean="0">
                <a:solidFill>
                  <a:schemeClr val="accent1">
                    <a:lumMod val="50000"/>
                  </a:schemeClr>
                </a:solidFill>
              </a:rPr>
              <a:t>Programmable </a:t>
            </a:r>
            <a:r>
              <a:rPr lang="en-IN" sz="3000" dirty="0">
                <a:solidFill>
                  <a:schemeClr val="accent1">
                    <a:lumMod val="50000"/>
                  </a:schemeClr>
                </a:solidFill>
              </a:rPr>
              <a:t>Interrupt </a:t>
            </a:r>
            <a:r>
              <a:rPr lang="en-IN" sz="3000" dirty="0" smtClean="0">
                <a:solidFill>
                  <a:schemeClr val="accent1">
                    <a:lumMod val="50000"/>
                  </a:schemeClr>
                </a:solidFill>
              </a:rPr>
              <a:t>Controller: 8259A </a:t>
            </a:r>
          </a:p>
          <a:p>
            <a:pPr marL="342900" indent="-342900">
              <a:buFont typeface="Arial" panose="020B0604020202020204" pitchFamily="34" charset="0"/>
              <a:buChar char="•"/>
            </a:pPr>
            <a:endParaRPr lang="en-IN" sz="3000" dirty="0">
              <a:solidFill>
                <a:schemeClr val="accent1">
                  <a:lumMod val="50000"/>
                </a:schemeClr>
              </a:solidFill>
            </a:endParaRPr>
          </a:p>
          <a:p>
            <a:pPr marL="342900" indent="-342900">
              <a:buFont typeface="Arial" panose="020B0604020202020204" pitchFamily="34" charset="0"/>
              <a:buChar char="•"/>
            </a:pPr>
            <a:r>
              <a:rPr lang="en-IN" sz="3000" dirty="0" smtClean="0">
                <a:solidFill>
                  <a:schemeClr val="accent1">
                    <a:lumMod val="50000"/>
                  </a:schemeClr>
                </a:solidFill>
              </a:rPr>
              <a:t>Programmable </a:t>
            </a:r>
            <a:r>
              <a:rPr lang="en-IN" sz="3000" dirty="0">
                <a:solidFill>
                  <a:schemeClr val="accent1">
                    <a:lumMod val="50000"/>
                  </a:schemeClr>
                </a:solidFill>
              </a:rPr>
              <a:t>Peripheral </a:t>
            </a:r>
            <a:r>
              <a:rPr lang="en-IN" sz="3000" dirty="0" smtClean="0">
                <a:solidFill>
                  <a:schemeClr val="accent1">
                    <a:lumMod val="50000"/>
                  </a:schemeClr>
                </a:solidFill>
              </a:rPr>
              <a:t>Controller: 8255</a:t>
            </a:r>
          </a:p>
          <a:p>
            <a:pPr marL="342900" indent="-342900">
              <a:buFont typeface="Arial" panose="020B0604020202020204" pitchFamily="34" charset="0"/>
              <a:buChar char="•"/>
            </a:pPr>
            <a:endParaRPr lang="en-IN" sz="3000" dirty="0">
              <a:solidFill>
                <a:schemeClr val="accent1">
                  <a:lumMod val="50000"/>
                </a:schemeClr>
              </a:solidFill>
            </a:endParaRPr>
          </a:p>
          <a:p>
            <a:pPr marL="342900" indent="-342900">
              <a:buFont typeface="Arial" panose="020B0604020202020204" pitchFamily="34" charset="0"/>
              <a:buChar char="•"/>
            </a:pPr>
            <a:r>
              <a:rPr lang="en-IN" sz="3000" dirty="0" smtClean="0">
                <a:solidFill>
                  <a:schemeClr val="accent1">
                    <a:lumMod val="50000"/>
                  </a:schemeClr>
                </a:solidFill>
              </a:rPr>
              <a:t>Programmable </a:t>
            </a:r>
            <a:r>
              <a:rPr lang="en-IN" sz="3000" dirty="0">
                <a:solidFill>
                  <a:schemeClr val="accent1">
                    <a:lumMod val="50000"/>
                  </a:schemeClr>
                </a:solidFill>
              </a:rPr>
              <a:t>DMA </a:t>
            </a:r>
            <a:r>
              <a:rPr lang="en-IN" sz="3000" dirty="0" smtClean="0">
                <a:solidFill>
                  <a:schemeClr val="accent1">
                    <a:lumMod val="50000"/>
                  </a:schemeClr>
                </a:solidFill>
              </a:rPr>
              <a:t>Controller: 8257A</a:t>
            </a:r>
          </a:p>
          <a:p>
            <a:pPr marL="342900" indent="-342900">
              <a:buFont typeface="Arial" panose="020B0604020202020204" pitchFamily="34" charset="0"/>
              <a:buChar char="•"/>
            </a:pPr>
            <a:endParaRPr lang="en-IN" sz="3000" dirty="0">
              <a:solidFill>
                <a:schemeClr val="accent1">
                  <a:lumMod val="50000"/>
                </a:schemeClr>
              </a:solidFill>
            </a:endParaRPr>
          </a:p>
          <a:p>
            <a:pPr marL="342900" indent="-342900">
              <a:buFont typeface="Arial" panose="020B0604020202020204" pitchFamily="34" charset="0"/>
              <a:buChar char="•"/>
            </a:pPr>
            <a:r>
              <a:rPr lang="en-IN" sz="3000" dirty="0" smtClean="0">
                <a:solidFill>
                  <a:schemeClr val="accent1">
                    <a:lumMod val="50000"/>
                  </a:schemeClr>
                </a:solidFill>
              </a:rPr>
              <a:t>Programmable Keyboard/Display</a:t>
            </a:r>
          </a:p>
          <a:p>
            <a:pPr marL="342900" indent="-342900">
              <a:buFont typeface="Arial" panose="020B0604020202020204" pitchFamily="34" charset="0"/>
              <a:buChar char="•"/>
            </a:pPr>
            <a:endParaRPr lang="en-IN" sz="3000" dirty="0">
              <a:solidFill>
                <a:schemeClr val="accent1">
                  <a:lumMod val="50000"/>
                </a:schemeClr>
              </a:solidFill>
            </a:endParaRPr>
          </a:p>
        </p:txBody>
      </p:sp>
    </p:spTree>
    <p:extLst>
      <p:ext uri="{BB962C8B-B14F-4D97-AF65-F5344CB8AC3E}">
        <p14:creationId xmlns:p14="http://schemas.microsoft.com/office/powerpoint/2010/main" val="2150575903"/>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Programmable controllers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11</a:t>
            </a:fld>
            <a:endParaRPr lang="en-IN" dirty="0"/>
          </a:p>
        </p:txBody>
      </p:sp>
      <p:sp>
        <p:nvSpPr>
          <p:cNvPr id="11" name="Rectangle 10"/>
          <p:cNvSpPr/>
          <p:nvPr/>
        </p:nvSpPr>
        <p:spPr>
          <a:xfrm>
            <a:off x="504156" y="1042864"/>
            <a:ext cx="6984776" cy="3354765"/>
          </a:xfrm>
          <a:prstGeom prst="rect">
            <a:avLst/>
          </a:prstGeom>
        </p:spPr>
        <p:txBody>
          <a:bodyPr wrap="square">
            <a:spAutoFit/>
          </a:bodyPr>
          <a:lstStyle/>
          <a:p>
            <a:r>
              <a:rPr lang="en-IN" sz="3000" dirty="0" smtClean="0">
                <a:solidFill>
                  <a:schemeClr val="accent1">
                    <a:lumMod val="50000"/>
                  </a:schemeClr>
                </a:solidFill>
              </a:rPr>
              <a:t>Programmable </a:t>
            </a:r>
            <a:r>
              <a:rPr lang="en-IN" sz="3000" dirty="0">
                <a:solidFill>
                  <a:schemeClr val="accent1">
                    <a:lumMod val="50000"/>
                  </a:schemeClr>
                </a:solidFill>
              </a:rPr>
              <a:t>Interval </a:t>
            </a:r>
            <a:r>
              <a:rPr lang="en-IN" sz="3000" dirty="0" smtClean="0">
                <a:solidFill>
                  <a:schemeClr val="accent1">
                    <a:lumMod val="50000"/>
                  </a:schemeClr>
                </a:solidFill>
              </a:rPr>
              <a:t>Timer :8254</a:t>
            </a:r>
          </a:p>
          <a:p>
            <a:pPr marL="342900" indent="-342900">
              <a:buFont typeface="Arial" panose="020B0604020202020204" pitchFamily="34" charset="0"/>
              <a:buChar char="•"/>
            </a:pPr>
            <a:r>
              <a:rPr lang="en-IN" sz="2600" dirty="0" smtClean="0">
                <a:solidFill>
                  <a:schemeClr val="accent1">
                    <a:lumMod val="50000"/>
                  </a:schemeClr>
                </a:solidFill>
              </a:rPr>
              <a:t>24-pin IC</a:t>
            </a:r>
          </a:p>
          <a:p>
            <a:pPr marL="342900" indent="-342900">
              <a:buFont typeface="Arial" panose="020B0604020202020204" pitchFamily="34" charset="0"/>
              <a:buChar char="•"/>
            </a:pPr>
            <a:r>
              <a:rPr lang="en-IN" sz="2600" dirty="0" smtClean="0">
                <a:solidFill>
                  <a:schemeClr val="accent1">
                    <a:lumMod val="50000"/>
                  </a:schemeClr>
                </a:solidFill>
              </a:rPr>
              <a:t>Three independent 16-bit counters</a:t>
            </a:r>
          </a:p>
          <a:p>
            <a:pPr marL="342900" indent="-342900">
              <a:buFont typeface="Arial" panose="020B0604020202020204" pitchFamily="34" charset="0"/>
              <a:buChar char="•"/>
            </a:pPr>
            <a:r>
              <a:rPr lang="en-IN" sz="2600" dirty="0" smtClean="0">
                <a:solidFill>
                  <a:schemeClr val="accent1">
                    <a:lumMod val="50000"/>
                  </a:schemeClr>
                </a:solidFill>
              </a:rPr>
              <a:t>Six programmable counter modes</a:t>
            </a:r>
          </a:p>
          <a:p>
            <a:pPr marL="342900" indent="-342900">
              <a:buFont typeface="Arial" panose="020B0604020202020204" pitchFamily="34" charset="0"/>
              <a:buChar char="•"/>
            </a:pPr>
            <a:r>
              <a:rPr lang="en-IN" sz="2600" dirty="0" smtClean="0">
                <a:solidFill>
                  <a:schemeClr val="accent1">
                    <a:lumMod val="50000"/>
                  </a:schemeClr>
                </a:solidFill>
              </a:rPr>
              <a:t>Binary or BCD counting</a:t>
            </a:r>
          </a:p>
          <a:p>
            <a:pPr marL="342900" indent="-342900">
              <a:buFont typeface="Arial" panose="020B0604020202020204" pitchFamily="34" charset="0"/>
              <a:buChar char="•"/>
            </a:pPr>
            <a:r>
              <a:rPr lang="en-IN" sz="2600" dirty="0" smtClean="0">
                <a:solidFill>
                  <a:schemeClr val="accent1">
                    <a:lumMod val="50000"/>
                  </a:schemeClr>
                </a:solidFill>
              </a:rPr>
              <a:t>Handles inputs from DC to 8/10 MHz</a:t>
            </a:r>
          </a:p>
          <a:p>
            <a:pPr marL="342900" indent="-342900">
              <a:buFont typeface="Arial" panose="020B0604020202020204" pitchFamily="34" charset="0"/>
              <a:buChar char="•"/>
            </a:pPr>
            <a:r>
              <a:rPr lang="en-IN" sz="2600" dirty="0" smtClean="0">
                <a:solidFill>
                  <a:schemeClr val="accent1">
                    <a:lumMod val="50000"/>
                  </a:schemeClr>
                </a:solidFill>
              </a:rPr>
              <a:t>Compatible with all Intel and most other microcontrollers</a:t>
            </a:r>
          </a:p>
        </p:txBody>
      </p:sp>
      <p:pic>
        <p:nvPicPr>
          <p:cNvPr id="3" name="Picture 2"/>
          <p:cNvPicPr>
            <a:picLocks noChangeAspect="1"/>
          </p:cNvPicPr>
          <p:nvPr/>
        </p:nvPicPr>
        <p:blipFill>
          <a:blip r:embed="rId3"/>
          <a:stretch>
            <a:fillRect/>
          </a:stretch>
        </p:blipFill>
        <p:spPr>
          <a:xfrm>
            <a:off x="6840860" y="957820"/>
            <a:ext cx="7496175" cy="5229225"/>
          </a:xfrm>
          <a:prstGeom prst="rect">
            <a:avLst/>
          </a:prstGeom>
        </p:spPr>
      </p:pic>
    </p:spTree>
    <p:extLst>
      <p:ext uri="{BB962C8B-B14F-4D97-AF65-F5344CB8AC3E}">
        <p14:creationId xmlns:p14="http://schemas.microsoft.com/office/powerpoint/2010/main" val="308092948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578881" y="1042864"/>
            <a:ext cx="7667625" cy="5734050"/>
          </a:xfrm>
          <a:prstGeom prst="rect">
            <a:avLst/>
          </a:prstGeom>
        </p:spPr>
      </p:pic>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Programmable controllers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12</a:t>
            </a:fld>
            <a:endParaRPr lang="en-IN" dirty="0"/>
          </a:p>
        </p:txBody>
      </p:sp>
      <p:sp>
        <p:nvSpPr>
          <p:cNvPr id="11" name="Rectangle 10"/>
          <p:cNvSpPr/>
          <p:nvPr/>
        </p:nvSpPr>
        <p:spPr>
          <a:xfrm>
            <a:off x="504156" y="1042864"/>
            <a:ext cx="7344816" cy="2769989"/>
          </a:xfrm>
          <a:prstGeom prst="rect">
            <a:avLst/>
          </a:prstGeom>
        </p:spPr>
        <p:txBody>
          <a:bodyPr wrap="square">
            <a:spAutoFit/>
          </a:bodyPr>
          <a:lstStyle/>
          <a:p>
            <a:r>
              <a:rPr lang="en-IN" sz="3000" dirty="0">
                <a:solidFill>
                  <a:schemeClr val="accent1">
                    <a:lumMod val="50000"/>
                  </a:schemeClr>
                </a:solidFill>
              </a:rPr>
              <a:t>Programmable Interrupt Controller: 8259A </a:t>
            </a:r>
            <a:endParaRPr lang="en-IN" sz="3000" dirty="0" smtClean="0">
              <a:solidFill>
                <a:schemeClr val="accent1">
                  <a:lumMod val="50000"/>
                </a:schemeClr>
              </a:solidFill>
            </a:endParaRPr>
          </a:p>
          <a:p>
            <a:pPr marL="342900" indent="-342900">
              <a:buFont typeface="Arial" panose="020B0604020202020204" pitchFamily="34" charset="0"/>
              <a:buChar char="•"/>
            </a:pPr>
            <a:r>
              <a:rPr lang="en-IN" dirty="0" smtClean="0">
                <a:solidFill>
                  <a:schemeClr val="accent1">
                    <a:lumMod val="50000"/>
                  </a:schemeClr>
                </a:solidFill>
              </a:rPr>
              <a:t>28-pin IC</a:t>
            </a:r>
          </a:p>
          <a:p>
            <a:pPr marL="342900" indent="-342900">
              <a:buFont typeface="Arial" panose="020B0604020202020204" pitchFamily="34" charset="0"/>
              <a:buChar char="•"/>
            </a:pPr>
            <a:r>
              <a:rPr lang="en-IN" dirty="0" smtClean="0">
                <a:solidFill>
                  <a:schemeClr val="accent1">
                    <a:lumMod val="50000"/>
                  </a:schemeClr>
                </a:solidFill>
              </a:rPr>
              <a:t>Eight-level priority controller</a:t>
            </a:r>
          </a:p>
          <a:p>
            <a:pPr marL="342900" indent="-342900">
              <a:buFont typeface="Arial" panose="020B0604020202020204" pitchFamily="34" charset="0"/>
              <a:buChar char="•"/>
            </a:pPr>
            <a:r>
              <a:rPr lang="en-IN" dirty="0" smtClean="0">
                <a:solidFill>
                  <a:schemeClr val="accent1">
                    <a:lumMod val="50000"/>
                  </a:schemeClr>
                </a:solidFill>
              </a:rPr>
              <a:t>Expandable to 64 levels</a:t>
            </a:r>
          </a:p>
          <a:p>
            <a:pPr marL="342900" indent="-342900">
              <a:buFont typeface="Arial" panose="020B0604020202020204" pitchFamily="34" charset="0"/>
              <a:buChar char="•"/>
            </a:pPr>
            <a:r>
              <a:rPr lang="en-IN" dirty="0" smtClean="0">
                <a:solidFill>
                  <a:schemeClr val="accent1">
                    <a:lumMod val="50000"/>
                  </a:schemeClr>
                </a:solidFill>
              </a:rPr>
              <a:t>Programmable interrupt modes</a:t>
            </a:r>
          </a:p>
          <a:p>
            <a:pPr marL="342900" indent="-342900">
              <a:buFont typeface="Arial" panose="020B0604020202020204" pitchFamily="34" charset="0"/>
              <a:buChar char="•"/>
            </a:pPr>
            <a:r>
              <a:rPr lang="en-IN" dirty="0" smtClean="0">
                <a:solidFill>
                  <a:schemeClr val="accent1">
                    <a:lumMod val="50000"/>
                  </a:schemeClr>
                </a:solidFill>
              </a:rPr>
              <a:t>Individual request mask capability</a:t>
            </a:r>
          </a:p>
          <a:p>
            <a:pPr marL="342900" indent="-342900">
              <a:buFont typeface="Arial" panose="020B0604020202020204" pitchFamily="34" charset="0"/>
              <a:buChar char="•"/>
            </a:pPr>
            <a:endParaRPr lang="en-IN" dirty="0">
              <a:solidFill>
                <a:schemeClr val="accent1">
                  <a:lumMod val="50000"/>
                </a:schemeClr>
              </a:solidFill>
            </a:endParaRPr>
          </a:p>
        </p:txBody>
      </p:sp>
    </p:spTree>
    <p:extLst>
      <p:ext uri="{BB962C8B-B14F-4D97-AF65-F5344CB8AC3E}">
        <p14:creationId xmlns:p14="http://schemas.microsoft.com/office/powerpoint/2010/main" val="282139783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40860" y="1325090"/>
            <a:ext cx="7295570" cy="5350085"/>
          </a:xfrm>
          <a:prstGeom prst="rect">
            <a:avLst/>
          </a:prstGeom>
        </p:spPr>
      </p:pic>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8255: Programmable peripheral interface</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13</a:t>
            </a:fld>
            <a:endParaRPr lang="en-IN" dirty="0"/>
          </a:p>
        </p:txBody>
      </p:sp>
      <p:sp>
        <p:nvSpPr>
          <p:cNvPr id="11" name="Rectangle 10"/>
          <p:cNvSpPr/>
          <p:nvPr/>
        </p:nvSpPr>
        <p:spPr>
          <a:xfrm>
            <a:off x="504156" y="1042864"/>
            <a:ext cx="6696744"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chemeClr val="accent1">
                    <a:lumMod val="50000"/>
                  </a:schemeClr>
                </a:solidFill>
              </a:rPr>
              <a:t>40-pin </a:t>
            </a:r>
            <a:r>
              <a:rPr lang="en-IN" sz="2200" dirty="0">
                <a:solidFill>
                  <a:schemeClr val="accent1">
                    <a:lumMod val="50000"/>
                  </a:schemeClr>
                </a:solidFill>
              </a:rPr>
              <a:t>chip</a:t>
            </a:r>
          </a:p>
          <a:p>
            <a:pPr marL="285750" indent="-285750">
              <a:buFont typeface="Arial" panose="020B0604020202020204" pitchFamily="34" charset="0"/>
              <a:buChar char="•"/>
            </a:pPr>
            <a:r>
              <a:rPr lang="en-IN" sz="2200" dirty="0" smtClean="0">
                <a:solidFill>
                  <a:schemeClr val="accent1">
                    <a:lumMod val="50000"/>
                  </a:schemeClr>
                </a:solidFill>
              </a:rPr>
              <a:t>Provides </a:t>
            </a:r>
            <a:r>
              <a:rPr lang="en-IN" sz="2200" dirty="0">
                <a:solidFill>
                  <a:schemeClr val="accent1">
                    <a:lumMod val="50000"/>
                  </a:schemeClr>
                </a:solidFill>
              </a:rPr>
              <a:t>three 8-bit ports (24 lines) – A, B, C</a:t>
            </a:r>
          </a:p>
          <a:p>
            <a:pPr marL="285750" indent="-285750">
              <a:buFont typeface="Arial" panose="020B0604020202020204" pitchFamily="34" charset="0"/>
              <a:buChar char="•"/>
            </a:pPr>
            <a:r>
              <a:rPr lang="en-IN" sz="2200" dirty="0" smtClean="0">
                <a:solidFill>
                  <a:schemeClr val="accent1">
                    <a:lumMod val="50000"/>
                  </a:schemeClr>
                </a:solidFill>
              </a:rPr>
              <a:t>Ports </a:t>
            </a:r>
            <a:r>
              <a:rPr lang="en-IN" sz="2200" dirty="0">
                <a:solidFill>
                  <a:schemeClr val="accent1">
                    <a:lumMod val="50000"/>
                  </a:schemeClr>
                </a:solidFill>
              </a:rPr>
              <a:t>A and B may be used at 8-bit input or output ports</a:t>
            </a:r>
          </a:p>
          <a:p>
            <a:pPr marL="285750" indent="-285750">
              <a:buFont typeface="Arial" panose="020B0604020202020204" pitchFamily="34" charset="0"/>
              <a:buChar char="•"/>
            </a:pPr>
            <a:r>
              <a:rPr lang="en-IN" sz="2200" dirty="0" smtClean="0">
                <a:solidFill>
                  <a:schemeClr val="accent1">
                    <a:lumMod val="50000"/>
                  </a:schemeClr>
                </a:solidFill>
              </a:rPr>
              <a:t>Port </a:t>
            </a:r>
            <a:r>
              <a:rPr lang="en-IN" sz="2200" dirty="0">
                <a:solidFill>
                  <a:schemeClr val="accent1">
                    <a:lumMod val="50000"/>
                  </a:schemeClr>
                </a:solidFill>
              </a:rPr>
              <a:t>C may be used a single 8-bit I/O or two 4-bit I/O ports or </a:t>
            </a:r>
            <a:r>
              <a:rPr lang="en-IN" sz="2200" dirty="0" smtClean="0">
                <a:solidFill>
                  <a:schemeClr val="accent1">
                    <a:lumMod val="50000"/>
                  </a:schemeClr>
                </a:solidFill>
              </a:rPr>
              <a:t>produce</a:t>
            </a:r>
            <a:r>
              <a:rPr lang="en-IN" sz="2200" dirty="0">
                <a:solidFill>
                  <a:schemeClr val="accent1">
                    <a:lumMod val="50000"/>
                  </a:schemeClr>
                </a:solidFill>
              </a:rPr>
              <a:t> </a:t>
            </a:r>
            <a:r>
              <a:rPr lang="en-IN" sz="2200" dirty="0" smtClean="0">
                <a:solidFill>
                  <a:schemeClr val="accent1">
                    <a:lumMod val="50000"/>
                  </a:schemeClr>
                </a:solidFill>
              </a:rPr>
              <a:t>handshake </a:t>
            </a:r>
            <a:r>
              <a:rPr lang="en-IN" sz="2200" dirty="0">
                <a:solidFill>
                  <a:schemeClr val="accent1">
                    <a:lumMod val="50000"/>
                  </a:schemeClr>
                </a:solidFill>
              </a:rPr>
              <a:t>signals for A and B.</a:t>
            </a:r>
          </a:p>
          <a:p>
            <a:pPr marL="900821" lvl="1" indent="-285750">
              <a:buFont typeface="Arial" panose="020B0604020202020204" pitchFamily="34" charset="0"/>
              <a:buChar char="•"/>
            </a:pPr>
            <a:r>
              <a:rPr lang="en-IN" sz="2200" dirty="0" smtClean="0">
                <a:solidFill>
                  <a:schemeClr val="accent1">
                    <a:lumMod val="50000"/>
                  </a:schemeClr>
                </a:solidFill>
              </a:rPr>
              <a:t>Group </a:t>
            </a:r>
            <a:r>
              <a:rPr lang="en-IN" sz="2200" dirty="0">
                <a:solidFill>
                  <a:schemeClr val="accent1">
                    <a:lumMod val="50000"/>
                  </a:schemeClr>
                </a:solidFill>
              </a:rPr>
              <a:t>A – Port A and upper nibble of Port C</a:t>
            </a:r>
          </a:p>
          <a:p>
            <a:pPr marL="900821" lvl="1" indent="-285750">
              <a:buFont typeface="Arial" panose="020B0604020202020204" pitchFamily="34" charset="0"/>
              <a:buChar char="•"/>
            </a:pPr>
            <a:r>
              <a:rPr lang="en-IN" sz="2200" dirty="0" smtClean="0">
                <a:solidFill>
                  <a:schemeClr val="accent1">
                    <a:lumMod val="50000"/>
                  </a:schemeClr>
                </a:solidFill>
              </a:rPr>
              <a:t>Group </a:t>
            </a:r>
            <a:r>
              <a:rPr lang="en-IN" sz="2200" dirty="0">
                <a:solidFill>
                  <a:schemeClr val="accent1">
                    <a:lumMod val="50000"/>
                  </a:schemeClr>
                </a:solidFill>
              </a:rPr>
              <a:t>B – Port B and lower nibble of Port C</a:t>
            </a:r>
          </a:p>
          <a:p>
            <a:pPr marL="285750" indent="-285750">
              <a:buFont typeface="Arial" panose="020B0604020202020204" pitchFamily="34" charset="0"/>
              <a:buChar char="•"/>
            </a:pPr>
            <a:r>
              <a:rPr lang="en-IN" sz="2200" dirty="0" smtClean="0">
                <a:solidFill>
                  <a:schemeClr val="accent1">
                    <a:lumMod val="50000"/>
                  </a:schemeClr>
                </a:solidFill>
              </a:rPr>
              <a:t>Interfaces </a:t>
            </a:r>
            <a:r>
              <a:rPr lang="en-IN" sz="2200" dirty="0">
                <a:solidFill>
                  <a:schemeClr val="accent1">
                    <a:lumMod val="50000"/>
                  </a:schemeClr>
                </a:solidFill>
              </a:rPr>
              <a:t>directly with 808x for RESET logic. All lines are input on reset.</a:t>
            </a:r>
          </a:p>
          <a:p>
            <a:pPr marL="285750" indent="-285750">
              <a:buFont typeface="Arial" panose="020B0604020202020204" pitchFamily="34" charset="0"/>
              <a:buChar char="•"/>
            </a:pPr>
            <a:r>
              <a:rPr lang="en-IN" sz="2200" dirty="0" smtClean="0">
                <a:solidFill>
                  <a:schemeClr val="accent1">
                    <a:lumMod val="50000"/>
                  </a:schemeClr>
                </a:solidFill>
              </a:rPr>
              <a:t>2-bit </a:t>
            </a:r>
            <a:r>
              <a:rPr lang="en-IN" sz="2200" dirty="0">
                <a:solidFill>
                  <a:schemeClr val="accent1">
                    <a:lumMod val="50000"/>
                  </a:schemeClr>
                </a:solidFill>
              </a:rPr>
              <a:t>address lines (demuxed)</a:t>
            </a:r>
          </a:p>
          <a:p>
            <a:pPr marL="900821" lvl="1" indent="-285750">
              <a:buFont typeface="Arial" panose="020B0604020202020204" pitchFamily="34" charset="0"/>
              <a:buChar char="•"/>
            </a:pPr>
            <a:r>
              <a:rPr lang="en-IN" sz="2200" dirty="0" smtClean="0">
                <a:solidFill>
                  <a:schemeClr val="accent1">
                    <a:lumMod val="50000"/>
                  </a:schemeClr>
                </a:solidFill>
              </a:rPr>
              <a:t>0 </a:t>
            </a:r>
            <a:r>
              <a:rPr lang="en-IN" sz="2200" dirty="0">
                <a:solidFill>
                  <a:schemeClr val="accent1">
                    <a:lumMod val="50000"/>
                  </a:schemeClr>
                </a:solidFill>
              </a:rPr>
              <a:t>(A), 1 (B), 2 (C), 3 (Control)</a:t>
            </a:r>
          </a:p>
          <a:p>
            <a:pPr marL="285750" indent="-285750">
              <a:buFont typeface="Arial" panose="020B0604020202020204" pitchFamily="34" charset="0"/>
              <a:buChar char="•"/>
            </a:pPr>
            <a:r>
              <a:rPr lang="en-IN" sz="2200" dirty="0" smtClean="0">
                <a:solidFill>
                  <a:schemeClr val="accent1">
                    <a:lumMod val="50000"/>
                  </a:schemeClr>
                </a:solidFill>
              </a:rPr>
              <a:t>8-bit </a:t>
            </a:r>
            <a:r>
              <a:rPr lang="en-IN" sz="2200" dirty="0">
                <a:solidFill>
                  <a:schemeClr val="accent1">
                    <a:lumMod val="50000"/>
                  </a:schemeClr>
                </a:solidFill>
              </a:rPr>
              <a:t>control code for setting operating modes and bits.</a:t>
            </a:r>
          </a:p>
          <a:p>
            <a:pPr marL="285750" indent="-285750">
              <a:buFont typeface="Arial" panose="020B0604020202020204" pitchFamily="34" charset="0"/>
              <a:buChar char="•"/>
            </a:pPr>
            <a:r>
              <a:rPr lang="it-IT" sz="2200" dirty="0" smtClean="0">
                <a:solidFill>
                  <a:schemeClr val="accent1">
                    <a:lumMod val="50000"/>
                  </a:schemeClr>
                </a:solidFill>
              </a:rPr>
              <a:t>Modes </a:t>
            </a:r>
            <a:r>
              <a:rPr lang="it-IT" sz="2200" dirty="0">
                <a:solidFill>
                  <a:schemeClr val="accent1">
                    <a:lumMod val="50000"/>
                  </a:schemeClr>
                </a:solidFill>
              </a:rPr>
              <a:t>– Simple I/O, Strobed I/O, Strobed Bi-Di I/O.</a:t>
            </a:r>
            <a:endParaRPr lang="en-IN" sz="2200" dirty="0">
              <a:solidFill>
                <a:schemeClr val="accent1">
                  <a:lumMod val="50000"/>
                </a:schemeClr>
              </a:solidFill>
            </a:endParaRPr>
          </a:p>
        </p:txBody>
      </p:sp>
    </p:spTree>
    <p:extLst>
      <p:ext uri="{BB962C8B-B14F-4D97-AF65-F5344CB8AC3E}">
        <p14:creationId xmlns:p14="http://schemas.microsoft.com/office/powerpoint/2010/main" val="42381926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03748" y="1108110"/>
            <a:ext cx="7835084" cy="5876313"/>
          </a:xfrm>
          <a:prstGeom prst="rect">
            <a:avLst/>
          </a:prstGeom>
        </p:spPr>
      </p:pic>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Programmable controllers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14</a:t>
            </a:fld>
            <a:endParaRPr lang="en-IN" dirty="0"/>
          </a:p>
        </p:txBody>
      </p:sp>
      <p:sp>
        <p:nvSpPr>
          <p:cNvPr id="11" name="Rectangle 10"/>
          <p:cNvSpPr/>
          <p:nvPr/>
        </p:nvSpPr>
        <p:spPr>
          <a:xfrm>
            <a:off x="504156" y="1042864"/>
            <a:ext cx="6120680" cy="3323987"/>
          </a:xfrm>
          <a:prstGeom prst="rect">
            <a:avLst/>
          </a:prstGeom>
        </p:spPr>
        <p:txBody>
          <a:bodyPr wrap="square">
            <a:spAutoFit/>
          </a:bodyPr>
          <a:lstStyle/>
          <a:p>
            <a:r>
              <a:rPr lang="en-IN" sz="3000" dirty="0">
                <a:solidFill>
                  <a:schemeClr val="accent1">
                    <a:lumMod val="50000"/>
                  </a:schemeClr>
                </a:solidFill>
              </a:rPr>
              <a:t>Programmable </a:t>
            </a:r>
            <a:r>
              <a:rPr lang="en-IN" sz="3000" dirty="0" smtClean="0">
                <a:solidFill>
                  <a:schemeClr val="accent1">
                    <a:lumMod val="50000"/>
                  </a:schemeClr>
                </a:solidFill>
              </a:rPr>
              <a:t>DMA </a:t>
            </a:r>
            <a:r>
              <a:rPr lang="en-IN" sz="3000" dirty="0">
                <a:solidFill>
                  <a:schemeClr val="accent1">
                    <a:lumMod val="50000"/>
                  </a:schemeClr>
                </a:solidFill>
              </a:rPr>
              <a:t>Controller: </a:t>
            </a:r>
            <a:r>
              <a:rPr lang="en-IN" sz="3000" dirty="0" smtClean="0">
                <a:solidFill>
                  <a:schemeClr val="accent1">
                    <a:lumMod val="50000"/>
                  </a:schemeClr>
                </a:solidFill>
              </a:rPr>
              <a:t>8257A</a:t>
            </a:r>
          </a:p>
          <a:p>
            <a:pPr marL="342900" indent="-342900">
              <a:buFont typeface="Arial" panose="020B0604020202020204" pitchFamily="34" charset="0"/>
              <a:buChar char="•"/>
            </a:pPr>
            <a:r>
              <a:rPr lang="en-IN" sz="3000" dirty="0" smtClean="0">
                <a:solidFill>
                  <a:schemeClr val="accent1">
                    <a:lumMod val="50000"/>
                  </a:schemeClr>
                </a:solidFill>
              </a:rPr>
              <a:t>4-channel DMA controller</a:t>
            </a:r>
          </a:p>
          <a:p>
            <a:pPr marL="342900" indent="-342900">
              <a:buFont typeface="Arial" panose="020B0604020202020204" pitchFamily="34" charset="0"/>
              <a:buChar char="•"/>
            </a:pPr>
            <a:r>
              <a:rPr lang="en-IN" sz="3000" dirty="0" smtClean="0">
                <a:solidFill>
                  <a:schemeClr val="accent1">
                    <a:lumMod val="50000"/>
                  </a:schemeClr>
                </a:solidFill>
              </a:rPr>
              <a:t>Priority DMA request logic</a:t>
            </a:r>
          </a:p>
          <a:p>
            <a:pPr marL="342900" indent="-342900">
              <a:buFont typeface="Arial" panose="020B0604020202020204" pitchFamily="34" charset="0"/>
              <a:buChar char="•"/>
            </a:pPr>
            <a:r>
              <a:rPr lang="en-IN" sz="3000" dirty="0" smtClean="0">
                <a:solidFill>
                  <a:schemeClr val="accent1">
                    <a:lumMod val="50000"/>
                  </a:schemeClr>
                </a:solidFill>
              </a:rPr>
              <a:t>Terminal count and Modulo 128 outputs</a:t>
            </a:r>
          </a:p>
          <a:p>
            <a:pPr marL="342900" indent="-342900">
              <a:buFont typeface="Arial" panose="020B0604020202020204" pitchFamily="34" charset="0"/>
              <a:buChar char="•"/>
            </a:pPr>
            <a:r>
              <a:rPr lang="en-IN" sz="3000" dirty="0" smtClean="0">
                <a:solidFill>
                  <a:schemeClr val="accent1">
                    <a:lumMod val="50000"/>
                  </a:schemeClr>
                </a:solidFill>
              </a:rPr>
              <a:t>Auto load mode</a:t>
            </a:r>
            <a:endParaRPr lang="en-IN" sz="3000" dirty="0">
              <a:solidFill>
                <a:schemeClr val="accent1">
                  <a:lumMod val="50000"/>
                </a:schemeClr>
              </a:solidFill>
            </a:endParaRPr>
          </a:p>
        </p:txBody>
      </p:sp>
    </p:spTree>
    <p:extLst>
      <p:ext uri="{BB962C8B-B14F-4D97-AF65-F5344CB8AC3E}">
        <p14:creationId xmlns:p14="http://schemas.microsoft.com/office/powerpoint/2010/main" val="166618056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31099" y="1247247"/>
            <a:ext cx="7126585" cy="5800176"/>
          </a:xfrm>
          <a:prstGeom prst="rect">
            <a:avLst/>
          </a:prstGeom>
        </p:spPr>
      </p:pic>
      <p:sp>
        <p:nvSpPr>
          <p:cNvPr id="2" name="Title 1"/>
          <p:cNvSpPr>
            <a:spLocks noGrp="1"/>
          </p:cNvSpPr>
          <p:nvPr>
            <p:ph type="title"/>
          </p:nvPr>
        </p:nvSpPr>
        <p:spPr>
          <a:xfrm>
            <a:off x="340238" y="0"/>
            <a:ext cx="12477286" cy="644970"/>
          </a:xfrm>
        </p:spPr>
        <p:txBody>
          <a:bodyPr>
            <a:normAutofit fontScale="90000"/>
          </a:bodyPr>
          <a:lstStyle/>
          <a:p>
            <a:pPr algn="l"/>
            <a:r>
              <a:rPr lang="en-SG" dirty="0" smtClean="0">
                <a:solidFill>
                  <a:schemeClr val="tx2">
                    <a:lumMod val="50000"/>
                  </a:schemeClr>
                </a:solidFill>
              </a:rPr>
              <a:t>Programmable controllers</a:t>
            </a:r>
            <a:endParaRPr lang="en-SG" dirty="0">
              <a:solidFill>
                <a:schemeClr val="tx2">
                  <a:lumMod val="50000"/>
                </a:schemeClr>
              </a:solidFill>
            </a:endParaRPr>
          </a:p>
        </p:txBody>
      </p:sp>
      <p:cxnSp>
        <p:nvCxnSpPr>
          <p:cNvPr id="5" name="Straight Connector 4"/>
          <p:cNvCxnSpPr/>
          <p:nvPr/>
        </p:nvCxnSpPr>
        <p:spPr>
          <a:xfrm>
            <a:off x="0" y="754832"/>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15</a:t>
            </a:fld>
            <a:endParaRPr lang="en-IN" dirty="0"/>
          </a:p>
        </p:txBody>
      </p:sp>
      <p:sp>
        <p:nvSpPr>
          <p:cNvPr id="11" name="Rectangle 10"/>
          <p:cNvSpPr/>
          <p:nvPr/>
        </p:nvSpPr>
        <p:spPr>
          <a:xfrm>
            <a:off x="504156" y="1042864"/>
            <a:ext cx="7920880" cy="6093976"/>
          </a:xfrm>
          <a:prstGeom prst="rect">
            <a:avLst/>
          </a:prstGeom>
        </p:spPr>
        <p:txBody>
          <a:bodyPr wrap="square">
            <a:spAutoFit/>
          </a:bodyPr>
          <a:lstStyle/>
          <a:p>
            <a:r>
              <a:rPr lang="en-IN" sz="3000" dirty="0">
                <a:solidFill>
                  <a:schemeClr val="accent1">
                    <a:lumMod val="50000"/>
                  </a:schemeClr>
                </a:solidFill>
              </a:rPr>
              <a:t>Programmable </a:t>
            </a:r>
            <a:r>
              <a:rPr lang="en-IN" sz="3000" dirty="0" smtClean="0">
                <a:solidFill>
                  <a:schemeClr val="accent1">
                    <a:lumMod val="50000"/>
                  </a:schemeClr>
                </a:solidFill>
              </a:rPr>
              <a:t>keyboard/Display controller: 8279 </a:t>
            </a:r>
          </a:p>
          <a:p>
            <a:pPr marL="457200" indent="-457200">
              <a:buFont typeface="Arial" panose="020B0604020202020204" pitchFamily="34" charset="0"/>
              <a:buChar char="•"/>
            </a:pPr>
            <a:r>
              <a:rPr lang="en-IN" dirty="0">
                <a:solidFill>
                  <a:schemeClr val="accent1">
                    <a:lumMod val="50000"/>
                  </a:schemeClr>
                </a:solidFill>
              </a:rPr>
              <a:t>40-pin chip to interface keyboard and 7-segment LED display</a:t>
            </a:r>
          </a:p>
          <a:p>
            <a:pPr marL="457200" indent="-457200">
              <a:buFont typeface="Arial" panose="020B0604020202020204" pitchFamily="34" charset="0"/>
              <a:buChar char="•"/>
            </a:pPr>
            <a:r>
              <a:rPr lang="en-IN" dirty="0" smtClean="0">
                <a:solidFill>
                  <a:schemeClr val="accent1">
                    <a:lumMod val="50000"/>
                  </a:schemeClr>
                </a:solidFill>
              </a:rPr>
              <a:t>Keyboard</a:t>
            </a:r>
            <a:endParaRPr lang="en-IN" dirty="0">
              <a:solidFill>
                <a:schemeClr val="accent1">
                  <a:lumMod val="50000"/>
                </a:schemeClr>
              </a:solidFill>
            </a:endParaRPr>
          </a:p>
          <a:p>
            <a:pPr marL="1072271" lvl="1" indent="-457200">
              <a:buFont typeface="Arial" panose="020B0604020202020204" pitchFamily="34" charset="0"/>
              <a:buChar char="•"/>
            </a:pPr>
            <a:r>
              <a:rPr lang="en-IN" dirty="0" smtClean="0">
                <a:solidFill>
                  <a:schemeClr val="accent1">
                    <a:lumMod val="50000"/>
                  </a:schemeClr>
                </a:solidFill>
              </a:rPr>
              <a:t>Scans </a:t>
            </a:r>
            <a:r>
              <a:rPr lang="en-IN" dirty="0">
                <a:solidFill>
                  <a:schemeClr val="accent1">
                    <a:lumMod val="50000"/>
                  </a:schemeClr>
                </a:solidFill>
              </a:rPr>
              <a:t>8x8 key matrix, plus shift and control bits.</a:t>
            </a:r>
          </a:p>
          <a:p>
            <a:pPr marL="1072271" lvl="1" indent="-457200">
              <a:buFont typeface="Arial" panose="020B0604020202020204" pitchFamily="34" charset="0"/>
              <a:buChar char="•"/>
            </a:pPr>
            <a:r>
              <a:rPr lang="en-IN" dirty="0" err="1" smtClean="0">
                <a:solidFill>
                  <a:schemeClr val="accent1">
                    <a:lumMod val="50000"/>
                  </a:schemeClr>
                </a:solidFill>
              </a:rPr>
              <a:t>Debouncing</a:t>
            </a:r>
            <a:r>
              <a:rPr lang="en-IN" dirty="0">
                <a:solidFill>
                  <a:schemeClr val="accent1">
                    <a:lumMod val="50000"/>
                  </a:schemeClr>
                </a:solidFill>
              </a:rPr>
              <a:t>, 2-key lockout, N-key rollover, auto-repeat</a:t>
            </a:r>
          </a:p>
          <a:p>
            <a:pPr marL="1072271" lvl="1" indent="-457200">
              <a:buFont typeface="Arial" panose="020B0604020202020204" pitchFamily="34" charset="0"/>
              <a:buChar char="•"/>
            </a:pPr>
            <a:r>
              <a:rPr lang="en-IN" dirty="0" smtClean="0">
                <a:solidFill>
                  <a:schemeClr val="accent1">
                    <a:lumMod val="50000"/>
                  </a:schemeClr>
                </a:solidFill>
              </a:rPr>
              <a:t>8-byte </a:t>
            </a:r>
            <a:r>
              <a:rPr lang="en-IN" dirty="0">
                <a:solidFill>
                  <a:schemeClr val="accent1">
                    <a:lumMod val="50000"/>
                  </a:schemeClr>
                </a:solidFill>
              </a:rPr>
              <a:t>FIFO queue</a:t>
            </a:r>
          </a:p>
          <a:p>
            <a:pPr marL="457200" indent="-457200">
              <a:buFont typeface="Arial" panose="020B0604020202020204" pitchFamily="34" charset="0"/>
              <a:buChar char="•"/>
            </a:pPr>
            <a:r>
              <a:rPr lang="en-IN" dirty="0" smtClean="0">
                <a:solidFill>
                  <a:schemeClr val="accent1">
                    <a:lumMod val="50000"/>
                  </a:schemeClr>
                </a:solidFill>
              </a:rPr>
              <a:t>Display</a:t>
            </a:r>
            <a:endParaRPr lang="en-IN" dirty="0">
              <a:solidFill>
                <a:schemeClr val="accent1">
                  <a:lumMod val="50000"/>
                </a:schemeClr>
              </a:solidFill>
            </a:endParaRPr>
          </a:p>
          <a:p>
            <a:pPr marL="1072271" lvl="1" indent="-457200">
              <a:buFont typeface="Arial" panose="020B0604020202020204" pitchFamily="34" charset="0"/>
              <a:buChar char="•"/>
            </a:pPr>
            <a:r>
              <a:rPr lang="en-IN" dirty="0" smtClean="0">
                <a:solidFill>
                  <a:schemeClr val="accent1">
                    <a:lumMod val="50000"/>
                  </a:schemeClr>
                </a:solidFill>
              </a:rPr>
              <a:t>2x4-lines </a:t>
            </a:r>
            <a:r>
              <a:rPr lang="en-IN" dirty="0">
                <a:solidFill>
                  <a:schemeClr val="accent1">
                    <a:lumMod val="50000"/>
                  </a:schemeClr>
                </a:solidFill>
              </a:rPr>
              <a:t>or 1x8 lines</a:t>
            </a:r>
          </a:p>
          <a:p>
            <a:pPr marL="1072271" lvl="1" indent="-457200">
              <a:buFont typeface="Arial" panose="020B0604020202020204" pitchFamily="34" charset="0"/>
              <a:buChar char="•"/>
            </a:pPr>
            <a:r>
              <a:rPr lang="en-IN" dirty="0" smtClean="0">
                <a:solidFill>
                  <a:schemeClr val="accent1">
                    <a:lumMod val="50000"/>
                  </a:schemeClr>
                </a:solidFill>
              </a:rPr>
              <a:t>16-byte </a:t>
            </a:r>
            <a:r>
              <a:rPr lang="en-IN" dirty="0">
                <a:solidFill>
                  <a:schemeClr val="accent1">
                    <a:lumMod val="50000"/>
                  </a:schemeClr>
                </a:solidFill>
              </a:rPr>
              <a:t>buffer random-access.</a:t>
            </a:r>
          </a:p>
          <a:p>
            <a:pPr marL="457200" indent="-457200">
              <a:buFont typeface="Arial" panose="020B0604020202020204" pitchFamily="34" charset="0"/>
              <a:buChar char="•"/>
            </a:pPr>
            <a:r>
              <a:rPr lang="en-IN" dirty="0" smtClean="0">
                <a:solidFill>
                  <a:schemeClr val="accent1">
                    <a:lumMod val="50000"/>
                  </a:schemeClr>
                </a:solidFill>
              </a:rPr>
              <a:t>Scan </a:t>
            </a:r>
            <a:r>
              <a:rPr lang="en-IN" dirty="0">
                <a:solidFill>
                  <a:schemeClr val="accent1">
                    <a:lumMod val="50000"/>
                  </a:schemeClr>
                </a:solidFill>
              </a:rPr>
              <a:t>logic</a:t>
            </a:r>
          </a:p>
          <a:p>
            <a:pPr marL="1072271" lvl="1" indent="-457200">
              <a:buFont typeface="Arial" panose="020B0604020202020204" pitchFamily="34" charset="0"/>
              <a:buChar char="•"/>
            </a:pPr>
            <a:r>
              <a:rPr lang="en-IN" dirty="0" smtClean="0">
                <a:solidFill>
                  <a:schemeClr val="accent1">
                    <a:lumMod val="50000"/>
                  </a:schemeClr>
                </a:solidFill>
              </a:rPr>
              <a:t>Scans </a:t>
            </a:r>
            <a:r>
              <a:rPr lang="en-IN" dirty="0">
                <a:solidFill>
                  <a:schemeClr val="accent1">
                    <a:lumMod val="50000"/>
                  </a:schemeClr>
                </a:solidFill>
              </a:rPr>
              <a:t>keyboard matrix and LED matrix – 4 </a:t>
            </a:r>
            <a:r>
              <a:rPr lang="en-IN" dirty="0" smtClean="0">
                <a:solidFill>
                  <a:schemeClr val="accent1">
                    <a:lumMod val="50000"/>
                  </a:schemeClr>
                </a:solidFill>
              </a:rPr>
              <a:t>lines</a:t>
            </a:r>
            <a:endParaRPr lang="en-IN" dirty="0">
              <a:solidFill>
                <a:schemeClr val="accent1">
                  <a:lumMod val="50000"/>
                </a:schemeClr>
              </a:solidFill>
            </a:endParaRPr>
          </a:p>
          <a:p>
            <a:pPr marL="1072271" lvl="1" indent="-457200">
              <a:buFont typeface="Arial" panose="020B0604020202020204" pitchFamily="34" charset="0"/>
              <a:buChar char="•"/>
            </a:pPr>
            <a:r>
              <a:rPr lang="en-IN" dirty="0" smtClean="0">
                <a:solidFill>
                  <a:schemeClr val="accent1">
                    <a:lumMod val="50000"/>
                  </a:schemeClr>
                </a:solidFill>
              </a:rPr>
              <a:t>Encoded </a:t>
            </a:r>
            <a:r>
              <a:rPr lang="en-IN" dirty="0">
                <a:solidFill>
                  <a:schemeClr val="accent1">
                    <a:lumMod val="50000"/>
                  </a:schemeClr>
                </a:solidFill>
              </a:rPr>
              <a:t>(2-bits) or decoded (4-bits) are supported.</a:t>
            </a:r>
          </a:p>
          <a:p>
            <a:pPr marL="457200" indent="-457200">
              <a:buFont typeface="Arial" panose="020B0604020202020204" pitchFamily="34" charset="0"/>
              <a:buChar char="•"/>
            </a:pPr>
            <a:r>
              <a:rPr lang="en-IN" dirty="0" smtClean="0">
                <a:solidFill>
                  <a:schemeClr val="accent1">
                    <a:lumMod val="50000"/>
                  </a:schemeClr>
                </a:solidFill>
              </a:rPr>
              <a:t>Interface </a:t>
            </a:r>
            <a:r>
              <a:rPr lang="en-IN" dirty="0">
                <a:solidFill>
                  <a:schemeClr val="accent1">
                    <a:lumMod val="50000"/>
                  </a:schemeClr>
                </a:solidFill>
              </a:rPr>
              <a:t>– 8-bit data, 8-bit control registers, 8 commands</a:t>
            </a:r>
          </a:p>
          <a:p>
            <a:pPr marL="457200" indent="-457200">
              <a:buFont typeface="Arial" panose="020B0604020202020204" pitchFamily="34" charset="0"/>
              <a:buChar char="•"/>
            </a:pPr>
            <a:r>
              <a:rPr lang="en-IN" dirty="0" smtClean="0">
                <a:solidFill>
                  <a:schemeClr val="accent1">
                    <a:lumMod val="50000"/>
                  </a:schemeClr>
                </a:solidFill>
              </a:rPr>
              <a:t>Interrupt </a:t>
            </a:r>
            <a:r>
              <a:rPr lang="en-IN" dirty="0">
                <a:solidFill>
                  <a:schemeClr val="accent1">
                    <a:lumMod val="50000"/>
                  </a:schemeClr>
                </a:solidFill>
              </a:rPr>
              <a:t>request line to processor.</a:t>
            </a:r>
          </a:p>
        </p:txBody>
      </p:sp>
    </p:spTree>
    <p:extLst>
      <p:ext uri="{BB962C8B-B14F-4D97-AF65-F5344CB8AC3E}">
        <p14:creationId xmlns:p14="http://schemas.microsoft.com/office/powerpoint/2010/main" val="3738630208"/>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2</a:t>
            </a:fld>
            <a:endParaRPr lang="en-IN" dirty="0"/>
          </a:p>
        </p:txBody>
      </p:sp>
      <p:sp>
        <p:nvSpPr>
          <p:cNvPr id="8" name="TextBox 7"/>
          <p:cNvSpPr txBox="1"/>
          <p:nvPr/>
        </p:nvSpPr>
        <p:spPr>
          <a:xfrm>
            <a:off x="864195" y="970856"/>
            <a:ext cx="9457095" cy="4955203"/>
          </a:xfrm>
          <a:prstGeom prst="rect">
            <a:avLst/>
          </a:prstGeom>
          <a:noFill/>
        </p:spPr>
        <p:txBody>
          <a:bodyPr wrap="square" rtlCol="0">
            <a:spAutoFit/>
          </a:bodyPr>
          <a:lstStyle/>
          <a:p>
            <a:r>
              <a:rPr lang="en-IN" sz="2800" b="1" u="sng" dirty="0" smtClean="0">
                <a:solidFill>
                  <a:schemeClr val="accent1">
                    <a:lumMod val="50000"/>
                  </a:schemeClr>
                </a:solidFill>
              </a:rPr>
              <a:t>Registers</a:t>
            </a:r>
          </a:p>
          <a:p>
            <a:pPr marL="342900" indent="-342900">
              <a:buFont typeface="Arial" panose="020B0604020202020204" pitchFamily="34" charset="0"/>
              <a:buChar char="•"/>
            </a:pPr>
            <a:r>
              <a:rPr lang="en-IN" b="1" dirty="0" smtClean="0">
                <a:solidFill>
                  <a:schemeClr val="accent1">
                    <a:lumMod val="50000"/>
                  </a:schemeClr>
                </a:solidFill>
              </a:rPr>
              <a:t>SBUF (0x99)</a:t>
            </a:r>
          </a:p>
          <a:p>
            <a:pPr marL="957971" lvl="1" indent="-342900">
              <a:buFont typeface="Arial" panose="020B0604020202020204" pitchFamily="34" charset="0"/>
              <a:buChar char="•"/>
            </a:pPr>
            <a:r>
              <a:rPr lang="en-IN" sz="2000" dirty="0" smtClean="0">
                <a:solidFill>
                  <a:schemeClr val="accent1">
                    <a:lumMod val="50000"/>
                  </a:schemeClr>
                </a:solidFill>
              </a:rPr>
              <a:t>Consists of two separate buffers (transmit &amp; receive)</a:t>
            </a:r>
          </a:p>
          <a:p>
            <a:pPr marL="957971" lvl="1" indent="-342900">
              <a:buFont typeface="Arial" panose="020B0604020202020204" pitchFamily="34" charset="0"/>
              <a:buChar char="•"/>
            </a:pPr>
            <a:r>
              <a:rPr lang="en-IN" sz="2000" dirty="0" smtClean="0">
                <a:solidFill>
                  <a:schemeClr val="accent1">
                    <a:lumMod val="50000"/>
                  </a:schemeClr>
                </a:solidFill>
              </a:rPr>
              <a:t>When data is moved to SBUF, it is moved to transmit buffer for transmission</a:t>
            </a:r>
          </a:p>
          <a:p>
            <a:pPr marL="957971" lvl="1" indent="-342900">
              <a:buFont typeface="Arial" panose="020B0604020202020204" pitchFamily="34" charset="0"/>
              <a:buChar char="•"/>
            </a:pPr>
            <a:r>
              <a:rPr lang="en-IN" sz="2000" dirty="0" smtClean="0">
                <a:solidFill>
                  <a:schemeClr val="accent1">
                    <a:lumMod val="50000"/>
                  </a:schemeClr>
                </a:solidFill>
              </a:rPr>
              <a:t>When data is read from SBUF, receive buffer provides the data</a:t>
            </a:r>
          </a:p>
          <a:p>
            <a:pPr marL="342900" indent="-342900">
              <a:buFont typeface="Arial" panose="020B0604020202020204" pitchFamily="34" charset="0"/>
              <a:buChar char="•"/>
            </a:pPr>
            <a:r>
              <a:rPr lang="en-IN" b="1" dirty="0" smtClean="0">
                <a:solidFill>
                  <a:schemeClr val="accent1">
                    <a:lumMod val="50000"/>
                  </a:schemeClr>
                </a:solidFill>
              </a:rPr>
              <a:t>SCON (0x98) </a:t>
            </a:r>
          </a:p>
          <a:p>
            <a:pPr marL="957971" lvl="1" indent="-342900">
              <a:buFont typeface="Arial" panose="020B0604020202020204" pitchFamily="34" charset="0"/>
              <a:buChar char="•"/>
            </a:pPr>
            <a:r>
              <a:rPr lang="en-IN" sz="2000" dirty="0" smtClean="0">
                <a:solidFill>
                  <a:schemeClr val="accent1">
                    <a:lumMod val="50000"/>
                  </a:schemeClr>
                </a:solidFill>
              </a:rPr>
              <a:t>Controls data communication</a:t>
            </a:r>
          </a:p>
          <a:p>
            <a:pPr marL="342900" indent="-342900">
              <a:buFont typeface="Arial" panose="020B0604020202020204" pitchFamily="34" charset="0"/>
              <a:buChar char="•"/>
            </a:pPr>
            <a:r>
              <a:rPr lang="en-IN" b="1" dirty="0" smtClean="0">
                <a:solidFill>
                  <a:schemeClr val="accent1">
                    <a:lumMod val="50000"/>
                  </a:schemeClr>
                </a:solidFill>
              </a:rPr>
              <a:t>PCON (0x87)</a:t>
            </a:r>
            <a:endParaRPr lang="en-IN" b="1" dirty="0">
              <a:solidFill>
                <a:schemeClr val="accent1">
                  <a:lumMod val="50000"/>
                </a:schemeClr>
              </a:solidFill>
            </a:endParaRPr>
          </a:p>
          <a:p>
            <a:pPr marL="957971" lvl="1" indent="-342900">
              <a:buFont typeface="Arial" panose="020B0604020202020204" pitchFamily="34" charset="0"/>
              <a:buChar char="•"/>
            </a:pPr>
            <a:r>
              <a:rPr lang="en-IN" sz="2000" dirty="0">
                <a:solidFill>
                  <a:schemeClr val="accent1">
                    <a:lumMod val="50000"/>
                  </a:schemeClr>
                </a:solidFill>
              </a:rPr>
              <a:t>Controls data </a:t>
            </a:r>
            <a:r>
              <a:rPr lang="en-IN" sz="2000" dirty="0" smtClean="0">
                <a:solidFill>
                  <a:schemeClr val="accent1">
                    <a:lumMod val="50000"/>
                  </a:schemeClr>
                </a:solidFill>
              </a:rPr>
              <a:t>rates</a:t>
            </a:r>
            <a:endParaRPr lang="en-IN" sz="2000" dirty="0">
              <a:solidFill>
                <a:schemeClr val="accent1">
                  <a:lumMod val="50000"/>
                </a:schemeClr>
              </a:solidFill>
            </a:endParaRPr>
          </a:p>
          <a:p>
            <a:endParaRPr lang="en-IN" sz="2800" dirty="0" smtClean="0">
              <a:solidFill>
                <a:schemeClr val="accent1">
                  <a:lumMod val="50000"/>
                </a:schemeClr>
              </a:solidFill>
            </a:endParaRPr>
          </a:p>
          <a:p>
            <a:r>
              <a:rPr lang="en-IN" sz="2800" b="1" u="sng" dirty="0" smtClean="0">
                <a:solidFill>
                  <a:schemeClr val="accent1">
                    <a:lumMod val="50000"/>
                  </a:schemeClr>
                </a:solidFill>
              </a:rPr>
              <a:t>Serial data interrupts</a:t>
            </a:r>
            <a:endParaRPr lang="en-IN" sz="2800" dirty="0" smtClean="0">
              <a:solidFill>
                <a:schemeClr val="accent1">
                  <a:lumMod val="50000"/>
                </a:schemeClr>
              </a:solidFill>
            </a:endParaRPr>
          </a:p>
          <a:p>
            <a:pPr marL="342900" indent="-342900">
              <a:buFont typeface="Arial" panose="020B0604020202020204" pitchFamily="34" charset="0"/>
              <a:buChar char="•"/>
            </a:pPr>
            <a:r>
              <a:rPr lang="en-IN" sz="2000" dirty="0" smtClean="0">
                <a:solidFill>
                  <a:schemeClr val="accent1">
                    <a:lumMod val="50000"/>
                  </a:schemeClr>
                </a:solidFill>
              </a:rPr>
              <a:t>TI flag in SCON is set when </a:t>
            </a:r>
            <a:r>
              <a:rPr lang="en-IN" sz="2000" dirty="0" err="1" smtClean="0">
                <a:solidFill>
                  <a:schemeClr val="accent1">
                    <a:lumMod val="50000"/>
                  </a:schemeClr>
                </a:solidFill>
              </a:rPr>
              <a:t>Tx</a:t>
            </a:r>
            <a:r>
              <a:rPr lang="en-IN" sz="2000" dirty="0" smtClean="0">
                <a:solidFill>
                  <a:schemeClr val="accent1">
                    <a:lumMod val="50000"/>
                  </a:schemeClr>
                </a:solidFill>
              </a:rPr>
              <a:t> byte is complete </a:t>
            </a:r>
          </a:p>
          <a:p>
            <a:pPr marL="342900" indent="-342900">
              <a:buFont typeface="Arial" panose="020B0604020202020204" pitchFamily="34" charset="0"/>
              <a:buChar char="•"/>
            </a:pPr>
            <a:r>
              <a:rPr lang="en-IN" sz="2000" dirty="0" smtClean="0">
                <a:solidFill>
                  <a:schemeClr val="accent1">
                    <a:lumMod val="50000"/>
                  </a:schemeClr>
                </a:solidFill>
              </a:rPr>
              <a:t>RI flag </a:t>
            </a:r>
            <a:r>
              <a:rPr lang="en-IN" sz="2000" dirty="0">
                <a:solidFill>
                  <a:schemeClr val="accent1">
                    <a:lumMod val="50000"/>
                  </a:schemeClr>
                </a:solidFill>
              </a:rPr>
              <a:t>in SCON </a:t>
            </a:r>
            <a:r>
              <a:rPr lang="en-IN" sz="2000" dirty="0" smtClean="0">
                <a:solidFill>
                  <a:schemeClr val="accent1">
                    <a:lumMod val="50000"/>
                  </a:schemeClr>
                </a:solidFill>
              </a:rPr>
              <a:t>is </a:t>
            </a:r>
            <a:r>
              <a:rPr lang="en-IN" sz="2000" dirty="0">
                <a:solidFill>
                  <a:schemeClr val="accent1">
                    <a:lumMod val="50000"/>
                  </a:schemeClr>
                </a:solidFill>
              </a:rPr>
              <a:t>set when </a:t>
            </a:r>
            <a:r>
              <a:rPr lang="en-IN" sz="2000" dirty="0" smtClean="0">
                <a:solidFill>
                  <a:schemeClr val="accent1">
                    <a:lumMod val="50000"/>
                  </a:schemeClr>
                </a:solidFill>
              </a:rPr>
              <a:t>Rx buffer is full</a:t>
            </a:r>
          </a:p>
          <a:p>
            <a:pPr marL="342900" indent="-342900">
              <a:buFont typeface="Arial" panose="020B0604020202020204" pitchFamily="34" charset="0"/>
              <a:buChar char="•"/>
            </a:pPr>
            <a:r>
              <a:rPr lang="en-IN" sz="2000" dirty="0" smtClean="0">
                <a:solidFill>
                  <a:schemeClr val="accent1">
                    <a:lumMod val="50000"/>
                  </a:schemeClr>
                </a:solidFill>
              </a:rPr>
              <a:t>Program shall check the source for interrupt &amp; explicitly clear the flag</a:t>
            </a:r>
            <a:endParaRPr lang="en-IN" sz="2000" dirty="0">
              <a:solidFill>
                <a:schemeClr val="accent1">
                  <a:lumMod val="50000"/>
                </a:schemeClr>
              </a:solidFill>
            </a:endParaRP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70046"/>
          <a:stretch/>
        </p:blipFill>
        <p:spPr bwMode="auto">
          <a:xfrm>
            <a:off x="7920980" y="3275112"/>
            <a:ext cx="586699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060814" y="3996070"/>
            <a:ext cx="2402068" cy="338554"/>
          </a:xfrm>
          <a:prstGeom prst="rect">
            <a:avLst/>
          </a:prstGeom>
          <a:noFill/>
        </p:spPr>
        <p:txBody>
          <a:bodyPr wrap="none" rtlCol="0">
            <a:spAutoFit/>
          </a:bodyPr>
          <a:lstStyle/>
          <a:p>
            <a:r>
              <a:rPr lang="en-SG" sz="1600" dirty="0" smtClean="0">
                <a:solidFill>
                  <a:schemeClr val="tx2">
                    <a:lumMod val="50000"/>
                  </a:schemeClr>
                </a:solidFill>
              </a:rPr>
              <a:t>Serial communication byte</a:t>
            </a:r>
            <a:endParaRPr lang="en-SG" sz="1600" dirty="0">
              <a:solidFill>
                <a:schemeClr val="tx2">
                  <a:lumMod val="50000"/>
                </a:schemeClr>
              </a:solidFill>
            </a:endParaRPr>
          </a:p>
        </p:txBody>
      </p:sp>
    </p:spTree>
    <p:extLst>
      <p:ext uri="{BB962C8B-B14F-4D97-AF65-F5344CB8AC3E}">
        <p14:creationId xmlns:p14="http://schemas.microsoft.com/office/powerpoint/2010/main" val="838997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0" end="10"/>
                                            </p:txEl>
                                          </p:spTgt>
                                        </p:tgtEl>
                                        <p:attrNameLst>
                                          <p:attrName>style.visibility</p:attrName>
                                        </p:attrNameLst>
                                      </p:cBhvr>
                                      <p:to>
                                        <p:strVal val="visible"/>
                                      </p:to>
                                    </p:set>
                                    <p:animEffect transition="in" filter="fade">
                                      <p:cBhvr>
                                        <p:cTn id="7" dur="1000"/>
                                        <p:tgtEl>
                                          <p:spTgt spid="8">
                                            <p:txEl>
                                              <p:pRg st="10" end="10"/>
                                            </p:txEl>
                                          </p:spTgt>
                                        </p:tgtEl>
                                      </p:cBhvr>
                                    </p:animEffect>
                                    <p:anim calcmode="lin" valueType="num">
                                      <p:cBhvr>
                                        <p:cTn id="8"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1" end="11"/>
                                            </p:txEl>
                                          </p:spTgt>
                                        </p:tgtEl>
                                        <p:attrNameLst>
                                          <p:attrName>style.visibility</p:attrName>
                                        </p:attrNameLst>
                                      </p:cBhvr>
                                      <p:to>
                                        <p:strVal val="visible"/>
                                      </p:to>
                                    </p:set>
                                    <p:animEffect transition="in" filter="fade">
                                      <p:cBhvr>
                                        <p:cTn id="12" dur="1000"/>
                                        <p:tgtEl>
                                          <p:spTgt spid="8">
                                            <p:txEl>
                                              <p:pRg st="11" end="11"/>
                                            </p:txEl>
                                          </p:spTgt>
                                        </p:tgtEl>
                                      </p:cBhvr>
                                    </p:animEffect>
                                    <p:anim calcmode="lin" valueType="num">
                                      <p:cBhvr>
                                        <p:cTn id="13"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12" end="12"/>
                                            </p:txEl>
                                          </p:spTgt>
                                        </p:tgtEl>
                                        <p:attrNameLst>
                                          <p:attrName>style.visibility</p:attrName>
                                        </p:attrNameLst>
                                      </p:cBhvr>
                                      <p:to>
                                        <p:strVal val="visible"/>
                                      </p:to>
                                    </p:set>
                                    <p:animEffect transition="in" filter="fade">
                                      <p:cBhvr>
                                        <p:cTn id="17" dur="1000"/>
                                        <p:tgtEl>
                                          <p:spTgt spid="8">
                                            <p:txEl>
                                              <p:pRg st="12" end="12"/>
                                            </p:txEl>
                                          </p:spTgt>
                                        </p:tgtEl>
                                      </p:cBhvr>
                                    </p:animEffect>
                                    <p:anim calcmode="lin" valueType="num">
                                      <p:cBhvr>
                                        <p:cTn id="1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13" end="13"/>
                                            </p:txEl>
                                          </p:spTgt>
                                        </p:tgtEl>
                                        <p:attrNameLst>
                                          <p:attrName>style.visibility</p:attrName>
                                        </p:attrNameLst>
                                      </p:cBhvr>
                                      <p:to>
                                        <p:strVal val="visible"/>
                                      </p:to>
                                    </p:set>
                                    <p:animEffect transition="in" filter="fade">
                                      <p:cBhvr>
                                        <p:cTn id="22" dur="1000"/>
                                        <p:tgtEl>
                                          <p:spTgt spid="8">
                                            <p:txEl>
                                              <p:pRg st="13" end="13"/>
                                            </p:txEl>
                                          </p:spTgt>
                                        </p:tgtEl>
                                      </p:cBhvr>
                                    </p:animEffect>
                                    <p:anim calcmode="lin" valueType="num">
                                      <p:cBhvr>
                                        <p:cTn id="23"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sp>
        <p:nvSpPr>
          <p:cNvPr id="12" name="TextBox 11"/>
          <p:cNvSpPr txBox="1"/>
          <p:nvPr/>
        </p:nvSpPr>
        <p:spPr>
          <a:xfrm>
            <a:off x="1008212" y="898848"/>
            <a:ext cx="8352928" cy="5509200"/>
          </a:xfrm>
          <a:prstGeom prst="rect">
            <a:avLst/>
          </a:prstGeom>
          <a:noFill/>
        </p:spPr>
        <p:txBody>
          <a:bodyPr wrap="square" rtlCol="0">
            <a:spAutoFit/>
          </a:bodyPr>
          <a:lstStyle/>
          <a:p>
            <a:r>
              <a:rPr lang="en-IN" b="1" u="sng" dirty="0" smtClean="0">
                <a:solidFill>
                  <a:schemeClr val="accent1">
                    <a:lumMod val="50000"/>
                  </a:schemeClr>
                </a:solidFill>
              </a:rPr>
              <a:t>Data transmission</a:t>
            </a:r>
          </a:p>
          <a:p>
            <a:pPr marL="342900" indent="-342900">
              <a:buFont typeface="Arial" panose="020B0604020202020204" pitchFamily="34" charset="0"/>
              <a:buChar char="•"/>
            </a:pPr>
            <a:r>
              <a:rPr lang="en-IN" sz="2200" dirty="0" smtClean="0">
                <a:solidFill>
                  <a:schemeClr val="accent1">
                    <a:lumMod val="50000"/>
                  </a:schemeClr>
                </a:solidFill>
              </a:rPr>
              <a:t>Transmission begins as soon as the data is written to SBUF</a:t>
            </a:r>
          </a:p>
          <a:p>
            <a:pPr marL="342900" indent="-342900">
              <a:buFont typeface="Arial" panose="020B0604020202020204" pitchFamily="34" charset="0"/>
              <a:buChar char="•"/>
            </a:pPr>
            <a:r>
              <a:rPr lang="en-IN" sz="2200" dirty="0" smtClean="0">
                <a:solidFill>
                  <a:schemeClr val="accent1">
                    <a:lumMod val="50000"/>
                  </a:schemeClr>
                </a:solidFill>
              </a:rPr>
              <a:t>TI is set to 1 when data SBUF is empty</a:t>
            </a:r>
          </a:p>
          <a:p>
            <a:endParaRPr lang="en-IN" sz="2200" dirty="0" smtClean="0">
              <a:solidFill>
                <a:schemeClr val="accent1">
                  <a:lumMod val="50000"/>
                </a:schemeClr>
              </a:solidFill>
            </a:endParaRPr>
          </a:p>
          <a:p>
            <a:r>
              <a:rPr lang="en-IN" b="1" u="sng" dirty="0" smtClean="0">
                <a:solidFill>
                  <a:schemeClr val="accent1">
                    <a:lumMod val="50000"/>
                  </a:schemeClr>
                </a:solidFill>
              </a:rPr>
              <a:t>Data Reception</a:t>
            </a:r>
          </a:p>
          <a:p>
            <a:pPr marL="342900" indent="-342900">
              <a:buFont typeface="Arial" panose="020B0604020202020204" pitchFamily="34" charset="0"/>
              <a:buChar char="•"/>
            </a:pPr>
            <a:r>
              <a:rPr lang="en-IN" sz="2200" dirty="0" smtClean="0">
                <a:solidFill>
                  <a:schemeClr val="accent1">
                    <a:lumMod val="50000"/>
                  </a:schemeClr>
                </a:solidFill>
              </a:rPr>
              <a:t>Begins reception for all modes if REN =1 in SCON</a:t>
            </a:r>
          </a:p>
          <a:p>
            <a:pPr marL="342900" indent="-342900">
              <a:buFont typeface="Arial" panose="020B0604020202020204" pitchFamily="34" charset="0"/>
              <a:buChar char="•"/>
            </a:pPr>
            <a:r>
              <a:rPr lang="en-IN" sz="2200" dirty="0" smtClean="0">
                <a:solidFill>
                  <a:schemeClr val="accent1">
                    <a:lumMod val="50000"/>
                  </a:schemeClr>
                </a:solidFill>
              </a:rPr>
              <a:t>RI is set after data is received</a:t>
            </a:r>
          </a:p>
          <a:p>
            <a:pPr marL="342900" indent="-342900">
              <a:buFont typeface="Arial" panose="020B0604020202020204" pitchFamily="34" charset="0"/>
              <a:buChar char="•"/>
            </a:pPr>
            <a:r>
              <a:rPr lang="en-IN" sz="2000" dirty="0" smtClean="0">
                <a:solidFill>
                  <a:schemeClr val="accent1">
                    <a:lumMod val="50000"/>
                  </a:schemeClr>
                </a:solidFill>
              </a:rPr>
              <a:t>In mode 0, RI should be cleared for new byte reception</a:t>
            </a:r>
          </a:p>
          <a:p>
            <a:pPr marL="342900" indent="-342900">
              <a:buFont typeface="Arial" panose="020B0604020202020204" pitchFamily="34" charset="0"/>
              <a:buChar char="•"/>
            </a:pPr>
            <a:r>
              <a:rPr lang="en-IN" sz="2000" dirty="0" smtClean="0">
                <a:solidFill>
                  <a:schemeClr val="accent1">
                    <a:lumMod val="50000"/>
                  </a:schemeClr>
                </a:solidFill>
              </a:rPr>
              <a:t>In modes 1,2,3, RI should be cleared before last bit of new data is received. Else, new data will be lost. New data is copied to SBUF only after last bit is received. Previous byte can be read until then</a:t>
            </a:r>
            <a:endParaRPr lang="en-IN" sz="2000" dirty="0">
              <a:solidFill>
                <a:schemeClr val="accent1">
                  <a:lumMod val="50000"/>
                </a:schemeClr>
              </a:solidFill>
            </a:endParaRPr>
          </a:p>
          <a:p>
            <a:endParaRPr lang="en-IN" sz="1000" dirty="0" smtClean="0">
              <a:solidFill>
                <a:schemeClr val="accent1">
                  <a:lumMod val="50000"/>
                </a:schemeClr>
              </a:solidFill>
            </a:endParaRPr>
          </a:p>
          <a:p>
            <a:r>
              <a:rPr lang="en-IN" b="1" u="sng" dirty="0">
                <a:solidFill>
                  <a:schemeClr val="accent1">
                    <a:lumMod val="50000"/>
                  </a:schemeClr>
                </a:solidFill>
              </a:rPr>
              <a:t>Serial Data modes</a:t>
            </a:r>
          </a:p>
          <a:p>
            <a:pPr marL="342900" indent="-342900">
              <a:buFont typeface="Arial" panose="020B0604020202020204" pitchFamily="34" charset="0"/>
              <a:buChar char="•"/>
            </a:pPr>
            <a:r>
              <a:rPr lang="en-IN" sz="2000" dirty="0" smtClean="0">
                <a:solidFill>
                  <a:schemeClr val="accent1">
                    <a:lumMod val="50000"/>
                  </a:schemeClr>
                </a:solidFill>
              </a:rPr>
              <a:t>Mode 0 – Shift Register mode</a:t>
            </a:r>
          </a:p>
          <a:p>
            <a:pPr marL="342900" indent="-342900">
              <a:buFont typeface="Arial" panose="020B0604020202020204" pitchFamily="34" charset="0"/>
              <a:buChar char="•"/>
            </a:pPr>
            <a:r>
              <a:rPr lang="en-IN" sz="2000" dirty="0" smtClean="0">
                <a:solidFill>
                  <a:schemeClr val="accent1">
                    <a:lumMod val="50000"/>
                  </a:schemeClr>
                </a:solidFill>
              </a:rPr>
              <a:t>Mode 1 – Standard UART</a:t>
            </a:r>
          </a:p>
          <a:p>
            <a:pPr marL="342900" indent="-342900">
              <a:buFont typeface="Arial" panose="020B0604020202020204" pitchFamily="34" charset="0"/>
              <a:buChar char="•"/>
            </a:pPr>
            <a:r>
              <a:rPr lang="en-IN" sz="2000" dirty="0" smtClean="0">
                <a:solidFill>
                  <a:schemeClr val="accent1">
                    <a:lumMod val="50000"/>
                  </a:schemeClr>
                </a:solidFill>
              </a:rPr>
              <a:t>Mode 2 – Multiprocessor mode</a:t>
            </a:r>
          </a:p>
          <a:p>
            <a:pPr marL="342900" indent="-342900">
              <a:buFont typeface="Arial" panose="020B0604020202020204" pitchFamily="34" charset="0"/>
              <a:buChar char="•"/>
            </a:pPr>
            <a:r>
              <a:rPr lang="en-IN" sz="2000" dirty="0" smtClean="0">
                <a:solidFill>
                  <a:schemeClr val="accent1">
                    <a:lumMod val="50000"/>
                  </a:schemeClr>
                </a:solidFill>
              </a:rPr>
              <a:t>Mode 3 – Multiprocessor mode</a:t>
            </a:r>
            <a:endParaRPr lang="en-IN" sz="2000" dirty="0">
              <a:solidFill>
                <a:schemeClr val="accent1">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3</a:t>
            </a:fld>
            <a:endParaRPr lang="en-IN" dirty="0"/>
          </a:p>
        </p:txBody>
      </p:sp>
    </p:spTree>
    <p:extLst>
      <p:ext uri="{BB962C8B-B14F-4D97-AF65-F5344CB8AC3E}">
        <p14:creationId xmlns:p14="http://schemas.microsoft.com/office/powerpoint/2010/main" val="1159192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1000"/>
                                        <p:tgtEl>
                                          <p:spTgt spid="12">
                                            <p:txEl>
                                              <p:pRg st="4" end="4"/>
                                            </p:txEl>
                                          </p:spTgt>
                                        </p:tgtEl>
                                      </p:cBhvr>
                                    </p:animEffect>
                                    <p:anim calcmode="lin" valueType="num">
                                      <p:cBhvr>
                                        <p:cTn id="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fade">
                                      <p:cBhvr>
                                        <p:cTn id="12" dur="1000"/>
                                        <p:tgtEl>
                                          <p:spTgt spid="12">
                                            <p:txEl>
                                              <p:pRg st="5" end="5"/>
                                            </p:txEl>
                                          </p:spTgt>
                                        </p:tgtEl>
                                      </p:cBhvr>
                                    </p:animEffect>
                                    <p:anim calcmode="lin" valueType="num">
                                      <p:cBhvr>
                                        <p:cTn id="1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fade">
                                      <p:cBhvr>
                                        <p:cTn id="17" dur="1000"/>
                                        <p:tgtEl>
                                          <p:spTgt spid="12">
                                            <p:txEl>
                                              <p:pRg st="6" end="6"/>
                                            </p:txEl>
                                          </p:spTgt>
                                        </p:tgtEl>
                                      </p:cBhvr>
                                    </p:animEffect>
                                    <p:anim calcmode="lin" valueType="num">
                                      <p:cBhvr>
                                        <p:cTn id="18"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7" end="7"/>
                                            </p:txEl>
                                          </p:spTgt>
                                        </p:tgtEl>
                                        <p:attrNameLst>
                                          <p:attrName>style.visibility</p:attrName>
                                        </p:attrNameLst>
                                      </p:cBhvr>
                                      <p:to>
                                        <p:strVal val="visible"/>
                                      </p:to>
                                    </p:set>
                                    <p:animEffect transition="in" filter="fade">
                                      <p:cBhvr>
                                        <p:cTn id="22" dur="1000"/>
                                        <p:tgtEl>
                                          <p:spTgt spid="12">
                                            <p:txEl>
                                              <p:pRg st="7" end="7"/>
                                            </p:txEl>
                                          </p:spTgt>
                                        </p:tgtEl>
                                      </p:cBhvr>
                                    </p:animEffect>
                                    <p:anim calcmode="lin" valueType="num">
                                      <p:cBhvr>
                                        <p:cTn id="23"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fade">
                                      <p:cBhvr>
                                        <p:cTn id="27" dur="1000"/>
                                        <p:tgtEl>
                                          <p:spTgt spid="12">
                                            <p:txEl>
                                              <p:pRg st="8" end="8"/>
                                            </p:txEl>
                                          </p:spTgt>
                                        </p:tgtEl>
                                      </p:cBhvr>
                                    </p:animEffect>
                                    <p:anim calcmode="lin" valueType="num">
                                      <p:cBhvr>
                                        <p:cTn id="28"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10" end="10"/>
                                            </p:txEl>
                                          </p:spTgt>
                                        </p:tgtEl>
                                        <p:attrNameLst>
                                          <p:attrName>style.visibility</p:attrName>
                                        </p:attrNameLst>
                                      </p:cBhvr>
                                      <p:to>
                                        <p:strVal val="visible"/>
                                      </p:to>
                                    </p:set>
                                    <p:animEffect transition="in" filter="fade">
                                      <p:cBhvr>
                                        <p:cTn id="34" dur="1000"/>
                                        <p:tgtEl>
                                          <p:spTgt spid="12">
                                            <p:txEl>
                                              <p:pRg st="10" end="10"/>
                                            </p:txEl>
                                          </p:spTgt>
                                        </p:tgtEl>
                                      </p:cBhvr>
                                    </p:animEffect>
                                    <p:anim calcmode="lin" valueType="num">
                                      <p:cBhvr>
                                        <p:cTn id="35"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animEffect transition="in" filter="fade">
                                      <p:cBhvr>
                                        <p:cTn id="39" dur="1000"/>
                                        <p:tgtEl>
                                          <p:spTgt spid="12">
                                            <p:txEl>
                                              <p:pRg st="11" end="11"/>
                                            </p:txEl>
                                          </p:spTgt>
                                        </p:tgtEl>
                                      </p:cBhvr>
                                    </p:animEffect>
                                    <p:anim calcmode="lin" valueType="num">
                                      <p:cBhvr>
                                        <p:cTn id="40"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12" end="12"/>
                                            </p:txEl>
                                          </p:spTgt>
                                        </p:tgtEl>
                                        <p:attrNameLst>
                                          <p:attrName>style.visibility</p:attrName>
                                        </p:attrNameLst>
                                      </p:cBhvr>
                                      <p:to>
                                        <p:strVal val="visible"/>
                                      </p:to>
                                    </p:set>
                                    <p:animEffect transition="in" filter="fade">
                                      <p:cBhvr>
                                        <p:cTn id="44" dur="1000"/>
                                        <p:tgtEl>
                                          <p:spTgt spid="12">
                                            <p:txEl>
                                              <p:pRg st="12" end="12"/>
                                            </p:txEl>
                                          </p:spTgt>
                                        </p:tgtEl>
                                      </p:cBhvr>
                                    </p:animEffect>
                                    <p:anim calcmode="lin" valueType="num">
                                      <p:cBhvr>
                                        <p:cTn id="45" dur="1000" fill="hold"/>
                                        <p:tgtEl>
                                          <p:spTgt spid="12">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xEl>
                                              <p:pRg st="13" end="13"/>
                                            </p:txEl>
                                          </p:spTgt>
                                        </p:tgtEl>
                                        <p:attrNameLst>
                                          <p:attrName>style.visibility</p:attrName>
                                        </p:attrNameLst>
                                      </p:cBhvr>
                                      <p:to>
                                        <p:strVal val="visible"/>
                                      </p:to>
                                    </p:set>
                                    <p:animEffect transition="in" filter="fade">
                                      <p:cBhvr>
                                        <p:cTn id="49" dur="1000"/>
                                        <p:tgtEl>
                                          <p:spTgt spid="12">
                                            <p:txEl>
                                              <p:pRg st="13" end="13"/>
                                            </p:txEl>
                                          </p:spTgt>
                                        </p:tgtEl>
                                      </p:cBhvr>
                                    </p:animEffect>
                                    <p:anim calcmode="lin" valueType="num">
                                      <p:cBhvr>
                                        <p:cTn id="50" dur="1000" fill="hold"/>
                                        <p:tgtEl>
                                          <p:spTgt spid="12">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13" end="1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xEl>
                                              <p:pRg st="14" end="14"/>
                                            </p:txEl>
                                          </p:spTgt>
                                        </p:tgtEl>
                                        <p:attrNameLst>
                                          <p:attrName>style.visibility</p:attrName>
                                        </p:attrNameLst>
                                      </p:cBhvr>
                                      <p:to>
                                        <p:strVal val="visible"/>
                                      </p:to>
                                    </p:set>
                                    <p:animEffect transition="in" filter="fade">
                                      <p:cBhvr>
                                        <p:cTn id="54" dur="1000"/>
                                        <p:tgtEl>
                                          <p:spTgt spid="12">
                                            <p:txEl>
                                              <p:pRg st="14" end="14"/>
                                            </p:txEl>
                                          </p:spTgt>
                                        </p:tgtEl>
                                      </p:cBhvr>
                                    </p:animEffect>
                                    <p:anim calcmode="lin" valueType="num">
                                      <p:cBhvr>
                                        <p:cTn id="55" dur="1000" fill="hold"/>
                                        <p:tgtEl>
                                          <p:spTgt spid="12">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4</a:t>
            </a:fld>
            <a:endParaRPr lang="en-IN" dirty="0"/>
          </a:p>
        </p:txBody>
      </p:sp>
      <p:pic>
        <p:nvPicPr>
          <p:cNvPr id="3" name="Picture 2"/>
          <p:cNvPicPr>
            <a:picLocks noChangeAspect="1"/>
          </p:cNvPicPr>
          <p:nvPr/>
        </p:nvPicPr>
        <p:blipFill>
          <a:blip r:embed="rId3"/>
          <a:stretch>
            <a:fillRect/>
          </a:stretch>
        </p:blipFill>
        <p:spPr>
          <a:xfrm>
            <a:off x="1584276" y="1300281"/>
            <a:ext cx="10944225" cy="4743450"/>
          </a:xfrm>
          <a:prstGeom prst="rect">
            <a:avLst/>
          </a:prstGeom>
        </p:spPr>
      </p:pic>
      <p:sp>
        <p:nvSpPr>
          <p:cNvPr id="4" name="TextBox 3"/>
          <p:cNvSpPr txBox="1"/>
          <p:nvPr/>
        </p:nvSpPr>
        <p:spPr>
          <a:xfrm>
            <a:off x="1224236" y="826840"/>
            <a:ext cx="1941429" cy="461665"/>
          </a:xfrm>
          <a:prstGeom prst="rect">
            <a:avLst/>
          </a:prstGeom>
          <a:noFill/>
        </p:spPr>
        <p:txBody>
          <a:bodyPr wrap="none" rtlCol="0">
            <a:spAutoFit/>
          </a:bodyPr>
          <a:lstStyle/>
          <a:p>
            <a:r>
              <a:rPr lang="en-IN" b="1" u="sng" dirty="0" smtClean="0"/>
              <a:t>SCON register</a:t>
            </a:r>
            <a:endParaRPr lang="en-IN" b="1" u="sng" dirty="0"/>
          </a:p>
        </p:txBody>
      </p:sp>
    </p:spTree>
    <p:extLst>
      <p:ext uri="{BB962C8B-B14F-4D97-AF65-F5344CB8AC3E}">
        <p14:creationId xmlns:p14="http://schemas.microsoft.com/office/powerpoint/2010/main" val="66697687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5</a:t>
            </a:fld>
            <a:endParaRPr lang="en-IN" dirty="0"/>
          </a:p>
        </p:txBody>
      </p:sp>
      <p:sp>
        <p:nvSpPr>
          <p:cNvPr id="4" name="TextBox 3"/>
          <p:cNvSpPr txBox="1"/>
          <p:nvPr/>
        </p:nvSpPr>
        <p:spPr>
          <a:xfrm>
            <a:off x="1224236" y="826840"/>
            <a:ext cx="1941429" cy="461665"/>
          </a:xfrm>
          <a:prstGeom prst="rect">
            <a:avLst/>
          </a:prstGeom>
          <a:noFill/>
        </p:spPr>
        <p:txBody>
          <a:bodyPr wrap="none" rtlCol="0">
            <a:spAutoFit/>
          </a:bodyPr>
          <a:lstStyle/>
          <a:p>
            <a:r>
              <a:rPr lang="en-IN" b="1" u="sng" dirty="0" smtClean="0"/>
              <a:t>PCON register</a:t>
            </a:r>
            <a:endParaRPr lang="en-IN" b="1" u="sng" dirty="0"/>
          </a:p>
        </p:txBody>
      </p:sp>
      <p:graphicFrame>
        <p:nvGraphicFramePr>
          <p:cNvPr id="7" name="Table 6"/>
          <p:cNvGraphicFramePr>
            <a:graphicFrameLocks noGrp="1"/>
          </p:cNvGraphicFramePr>
          <p:nvPr>
            <p:extLst>
              <p:ext uri="{D42A27DB-BD31-4B8C-83A1-F6EECF244321}">
                <p14:modId xmlns:p14="http://schemas.microsoft.com/office/powerpoint/2010/main" val="1497181221"/>
              </p:ext>
            </p:extLst>
          </p:nvPr>
        </p:nvGraphicFramePr>
        <p:xfrm>
          <a:off x="1008212" y="1474912"/>
          <a:ext cx="9601200" cy="457200"/>
        </p:xfrm>
        <a:graphic>
          <a:graphicData uri="http://schemas.openxmlformats.org/drawingml/2006/table">
            <a:tbl>
              <a:tblPr firstRow="1" bandRow="1">
                <a:tableStyleId>{616DA210-FB5B-4158-B5E0-FEB733F419BA}</a:tableStyleId>
              </a:tblPr>
              <a:tblGrid>
                <a:gridCol w="1200150">
                  <a:extLst>
                    <a:ext uri="{9D8B030D-6E8A-4147-A177-3AD203B41FA5}">
                      <a16:colId xmlns:a16="http://schemas.microsoft.com/office/drawing/2014/main" val="98708323"/>
                    </a:ext>
                  </a:extLst>
                </a:gridCol>
                <a:gridCol w="1200150">
                  <a:extLst>
                    <a:ext uri="{9D8B030D-6E8A-4147-A177-3AD203B41FA5}">
                      <a16:colId xmlns:a16="http://schemas.microsoft.com/office/drawing/2014/main" val="255545435"/>
                    </a:ext>
                  </a:extLst>
                </a:gridCol>
                <a:gridCol w="1200150">
                  <a:extLst>
                    <a:ext uri="{9D8B030D-6E8A-4147-A177-3AD203B41FA5}">
                      <a16:colId xmlns:a16="http://schemas.microsoft.com/office/drawing/2014/main" val="658433176"/>
                    </a:ext>
                  </a:extLst>
                </a:gridCol>
                <a:gridCol w="1200150">
                  <a:extLst>
                    <a:ext uri="{9D8B030D-6E8A-4147-A177-3AD203B41FA5}">
                      <a16:colId xmlns:a16="http://schemas.microsoft.com/office/drawing/2014/main" val="4156168130"/>
                    </a:ext>
                  </a:extLst>
                </a:gridCol>
                <a:gridCol w="1200150">
                  <a:extLst>
                    <a:ext uri="{9D8B030D-6E8A-4147-A177-3AD203B41FA5}">
                      <a16:colId xmlns:a16="http://schemas.microsoft.com/office/drawing/2014/main" val="1685785236"/>
                    </a:ext>
                  </a:extLst>
                </a:gridCol>
                <a:gridCol w="1200150">
                  <a:extLst>
                    <a:ext uri="{9D8B030D-6E8A-4147-A177-3AD203B41FA5}">
                      <a16:colId xmlns:a16="http://schemas.microsoft.com/office/drawing/2014/main" val="62404936"/>
                    </a:ext>
                  </a:extLst>
                </a:gridCol>
                <a:gridCol w="1200150">
                  <a:extLst>
                    <a:ext uri="{9D8B030D-6E8A-4147-A177-3AD203B41FA5}">
                      <a16:colId xmlns:a16="http://schemas.microsoft.com/office/drawing/2014/main" val="476131090"/>
                    </a:ext>
                  </a:extLst>
                </a:gridCol>
                <a:gridCol w="1200150">
                  <a:extLst>
                    <a:ext uri="{9D8B030D-6E8A-4147-A177-3AD203B41FA5}">
                      <a16:colId xmlns:a16="http://schemas.microsoft.com/office/drawing/2014/main" val="603871666"/>
                    </a:ext>
                  </a:extLst>
                </a:gridCol>
              </a:tblGrid>
              <a:tr h="370840">
                <a:tc>
                  <a:txBody>
                    <a:bodyPr/>
                    <a:lstStyle/>
                    <a:p>
                      <a:pPr algn="ctr"/>
                      <a:r>
                        <a:rPr lang="en-IN" dirty="0" smtClean="0"/>
                        <a:t>SMOD</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GF1</a:t>
                      </a:r>
                      <a:endParaRPr lang="en-IN" dirty="0"/>
                    </a:p>
                  </a:txBody>
                  <a:tcPr/>
                </a:tc>
                <a:tc>
                  <a:txBody>
                    <a:bodyPr/>
                    <a:lstStyle/>
                    <a:p>
                      <a:pPr algn="ctr"/>
                      <a:r>
                        <a:rPr lang="en-IN" dirty="0" smtClean="0"/>
                        <a:t>GF0</a:t>
                      </a:r>
                      <a:endParaRPr lang="en-IN" dirty="0"/>
                    </a:p>
                  </a:txBody>
                  <a:tcPr/>
                </a:tc>
                <a:tc>
                  <a:txBody>
                    <a:bodyPr/>
                    <a:lstStyle/>
                    <a:p>
                      <a:pPr algn="ctr"/>
                      <a:r>
                        <a:rPr lang="en-IN" dirty="0" smtClean="0"/>
                        <a:t>PD</a:t>
                      </a:r>
                      <a:endParaRPr lang="en-IN" dirty="0"/>
                    </a:p>
                  </a:txBody>
                  <a:tcPr/>
                </a:tc>
                <a:tc>
                  <a:txBody>
                    <a:bodyPr/>
                    <a:lstStyle/>
                    <a:p>
                      <a:pPr algn="ctr"/>
                      <a:r>
                        <a:rPr lang="en-IN" dirty="0" smtClean="0"/>
                        <a:t>IDL</a:t>
                      </a:r>
                      <a:endParaRPr lang="en-IN" dirty="0"/>
                    </a:p>
                  </a:txBody>
                  <a:tcPr/>
                </a:tc>
                <a:extLst>
                  <a:ext uri="{0D108BD9-81ED-4DB2-BD59-A6C34878D82A}">
                    <a16:rowId xmlns:a16="http://schemas.microsoft.com/office/drawing/2014/main" val="151752449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26019076"/>
              </p:ext>
            </p:extLst>
          </p:nvPr>
        </p:nvGraphicFramePr>
        <p:xfrm>
          <a:off x="991274" y="2398774"/>
          <a:ext cx="9601200" cy="4206240"/>
        </p:xfrm>
        <a:graphic>
          <a:graphicData uri="http://schemas.openxmlformats.org/drawingml/2006/table">
            <a:tbl>
              <a:tblPr firstRow="1" bandRow="1">
                <a:tableStyleId>{073A0DAA-6AF3-43AB-8588-CEC1D06C72B9}</a:tableStyleId>
              </a:tblPr>
              <a:tblGrid>
                <a:gridCol w="1041479">
                  <a:extLst>
                    <a:ext uri="{9D8B030D-6E8A-4147-A177-3AD203B41FA5}">
                      <a16:colId xmlns:a16="http://schemas.microsoft.com/office/drawing/2014/main" val="2608123947"/>
                    </a:ext>
                  </a:extLst>
                </a:gridCol>
                <a:gridCol w="1368152">
                  <a:extLst>
                    <a:ext uri="{9D8B030D-6E8A-4147-A177-3AD203B41FA5}">
                      <a16:colId xmlns:a16="http://schemas.microsoft.com/office/drawing/2014/main" val="3255647034"/>
                    </a:ext>
                  </a:extLst>
                </a:gridCol>
                <a:gridCol w="7191569">
                  <a:extLst>
                    <a:ext uri="{9D8B030D-6E8A-4147-A177-3AD203B41FA5}">
                      <a16:colId xmlns:a16="http://schemas.microsoft.com/office/drawing/2014/main" val="1323252164"/>
                    </a:ext>
                  </a:extLst>
                </a:gridCol>
              </a:tblGrid>
              <a:tr h="370840">
                <a:tc>
                  <a:txBody>
                    <a:bodyPr/>
                    <a:lstStyle/>
                    <a:p>
                      <a:pPr algn="ctr"/>
                      <a:r>
                        <a:rPr lang="en-IN" sz="2000" dirty="0" smtClean="0"/>
                        <a:t>Bit number</a:t>
                      </a:r>
                      <a:endParaRPr lang="en-IN" sz="2000" dirty="0"/>
                    </a:p>
                  </a:txBody>
                  <a:tcPr/>
                </a:tc>
                <a:tc>
                  <a:txBody>
                    <a:bodyPr/>
                    <a:lstStyle/>
                    <a:p>
                      <a:pPr algn="ctr"/>
                      <a:r>
                        <a:rPr lang="en-IN" sz="2000" dirty="0" smtClean="0"/>
                        <a:t>Bit Mnemonic</a:t>
                      </a:r>
                      <a:endParaRPr lang="en-IN" sz="2000" dirty="0"/>
                    </a:p>
                  </a:txBody>
                  <a:tcPr/>
                </a:tc>
                <a:tc>
                  <a:txBody>
                    <a:bodyPr/>
                    <a:lstStyle/>
                    <a:p>
                      <a:r>
                        <a:rPr lang="en-IN" sz="2000" dirty="0" smtClean="0"/>
                        <a:t>Description</a:t>
                      </a:r>
                      <a:endParaRPr lang="en-IN" sz="2000" dirty="0"/>
                    </a:p>
                  </a:txBody>
                  <a:tcPr/>
                </a:tc>
                <a:extLst>
                  <a:ext uri="{0D108BD9-81ED-4DB2-BD59-A6C34878D82A}">
                    <a16:rowId xmlns:a16="http://schemas.microsoft.com/office/drawing/2014/main" val="4167563087"/>
                  </a:ext>
                </a:extLst>
              </a:tr>
              <a:tr h="370840">
                <a:tc>
                  <a:txBody>
                    <a:bodyPr/>
                    <a:lstStyle/>
                    <a:p>
                      <a:pPr algn="ctr"/>
                      <a:r>
                        <a:rPr lang="en-IN" sz="2000" dirty="0" smtClean="0"/>
                        <a:t>7</a:t>
                      </a:r>
                      <a:endParaRPr lang="en-IN" sz="2000" dirty="0"/>
                    </a:p>
                  </a:txBody>
                  <a:tcPr/>
                </a:tc>
                <a:tc>
                  <a:txBody>
                    <a:bodyPr/>
                    <a:lstStyle/>
                    <a:p>
                      <a:pPr algn="ctr"/>
                      <a:r>
                        <a:rPr lang="en-IN" sz="2000" dirty="0" smtClean="0"/>
                        <a:t>SMOD</a:t>
                      </a:r>
                      <a:endParaRPr lang="en-IN" sz="2000" dirty="0"/>
                    </a:p>
                  </a:txBody>
                  <a:tcPr/>
                </a:tc>
                <a:tc>
                  <a:txBody>
                    <a:bodyPr/>
                    <a:lstStyle/>
                    <a:p>
                      <a:r>
                        <a:rPr lang="en-IN" sz="2000" dirty="0" smtClean="0"/>
                        <a:t>Serial port mode bit 1 for UART; Set</a:t>
                      </a:r>
                      <a:r>
                        <a:rPr lang="en-IN" sz="2000" baseline="0" dirty="0" smtClean="0"/>
                        <a:t> to double </a:t>
                      </a:r>
                      <a:r>
                        <a:rPr lang="en-IN" sz="2000" baseline="0" dirty="0" err="1" smtClean="0"/>
                        <a:t>baudrate</a:t>
                      </a:r>
                      <a:r>
                        <a:rPr lang="en-IN" sz="2000" baseline="0" dirty="0" smtClean="0"/>
                        <a:t> in modes 1, 2, 3</a:t>
                      </a:r>
                      <a:endParaRPr lang="en-IN" sz="2000" dirty="0"/>
                    </a:p>
                  </a:txBody>
                  <a:tcPr/>
                </a:tc>
                <a:extLst>
                  <a:ext uri="{0D108BD9-81ED-4DB2-BD59-A6C34878D82A}">
                    <a16:rowId xmlns:a16="http://schemas.microsoft.com/office/drawing/2014/main" val="3642786540"/>
                  </a:ext>
                </a:extLst>
              </a:tr>
              <a:tr h="370840">
                <a:tc>
                  <a:txBody>
                    <a:bodyPr/>
                    <a:lstStyle/>
                    <a:p>
                      <a:pPr algn="ctr"/>
                      <a:r>
                        <a:rPr lang="en-IN" sz="2000" dirty="0" smtClean="0"/>
                        <a:t>3</a:t>
                      </a:r>
                      <a:endParaRPr lang="en-IN" sz="2000" dirty="0"/>
                    </a:p>
                  </a:txBody>
                  <a:tcPr/>
                </a:tc>
                <a:tc>
                  <a:txBody>
                    <a:bodyPr/>
                    <a:lstStyle/>
                    <a:p>
                      <a:pPr algn="ctr"/>
                      <a:r>
                        <a:rPr lang="en-IN" sz="2000" dirty="0" smtClean="0"/>
                        <a:t>GF1</a:t>
                      </a:r>
                      <a:endParaRPr lang="en-IN" sz="2000" dirty="0"/>
                    </a:p>
                  </a:txBody>
                  <a:tcPr/>
                </a:tc>
                <a:tc>
                  <a:txBody>
                    <a:bodyPr/>
                    <a:lstStyle/>
                    <a:p>
                      <a:r>
                        <a:rPr lang="en-IN" sz="2000" dirty="0" smtClean="0"/>
                        <a:t>General purpose flag</a:t>
                      </a:r>
                      <a:endParaRPr lang="en-IN" sz="2000" dirty="0"/>
                    </a:p>
                  </a:txBody>
                  <a:tcPr/>
                </a:tc>
                <a:extLst>
                  <a:ext uri="{0D108BD9-81ED-4DB2-BD59-A6C34878D82A}">
                    <a16:rowId xmlns:a16="http://schemas.microsoft.com/office/drawing/2014/main" val="391006641"/>
                  </a:ext>
                </a:extLst>
              </a:tr>
              <a:tr h="370840">
                <a:tc>
                  <a:txBody>
                    <a:bodyPr/>
                    <a:lstStyle/>
                    <a:p>
                      <a:pPr algn="ctr"/>
                      <a:r>
                        <a:rPr lang="en-IN" sz="2000" dirty="0" smtClean="0"/>
                        <a:t>2</a:t>
                      </a:r>
                      <a:endParaRPr lang="en-IN" sz="2000" dirty="0"/>
                    </a:p>
                  </a:txBody>
                  <a:tcPr/>
                </a:tc>
                <a:tc>
                  <a:txBody>
                    <a:bodyPr/>
                    <a:lstStyle/>
                    <a:p>
                      <a:pPr algn="ctr"/>
                      <a:r>
                        <a:rPr lang="en-IN" sz="2000" dirty="0" smtClean="0"/>
                        <a:t>GF0</a:t>
                      </a:r>
                      <a:endParaRPr lang="en-IN" sz="2000" dirty="0"/>
                    </a:p>
                  </a:txBody>
                  <a:tcPr/>
                </a:tc>
                <a:tc>
                  <a:txBody>
                    <a:bodyPr/>
                    <a:lstStyle/>
                    <a:p>
                      <a:pPr marL="0" marR="0" indent="0" algn="l" defTabSz="1230142" rtl="0" eaLnBrk="1" fontAlgn="auto" latinLnBrk="0" hangingPunct="1">
                        <a:lnSpc>
                          <a:spcPct val="100000"/>
                        </a:lnSpc>
                        <a:spcBef>
                          <a:spcPts val="0"/>
                        </a:spcBef>
                        <a:spcAft>
                          <a:spcPts val="0"/>
                        </a:spcAft>
                        <a:buClrTx/>
                        <a:buSzTx/>
                        <a:buFontTx/>
                        <a:buNone/>
                        <a:tabLst/>
                        <a:defRPr/>
                      </a:pPr>
                      <a:r>
                        <a:rPr lang="en-IN" sz="2000" dirty="0" smtClean="0"/>
                        <a:t>General purpose flag</a:t>
                      </a:r>
                    </a:p>
                  </a:txBody>
                  <a:tcPr/>
                </a:tc>
                <a:extLst>
                  <a:ext uri="{0D108BD9-81ED-4DB2-BD59-A6C34878D82A}">
                    <a16:rowId xmlns:a16="http://schemas.microsoft.com/office/drawing/2014/main" val="879303563"/>
                  </a:ext>
                </a:extLst>
              </a:tr>
              <a:tr h="370840">
                <a:tc>
                  <a:txBody>
                    <a:bodyPr/>
                    <a:lstStyle/>
                    <a:p>
                      <a:pPr algn="ctr"/>
                      <a:r>
                        <a:rPr lang="en-IN" sz="2000" dirty="0" smtClean="0"/>
                        <a:t>1</a:t>
                      </a:r>
                      <a:endParaRPr lang="en-IN" sz="2000" dirty="0"/>
                    </a:p>
                  </a:txBody>
                  <a:tcPr/>
                </a:tc>
                <a:tc>
                  <a:txBody>
                    <a:bodyPr/>
                    <a:lstStyle/>
                    <a:p>
                      <a:pPr algn="ctr"/>
                      <a:r>
                        <a:rPr lang="en-IN" sz="2000" dirty="0" smtClean="0"/>
                        <a:t>PD</a:t>
                      </a:r>
                      <a:endParaRPr lang="en-IN" sz="2000" dirty="0"/>
                    </a:p>
                  </a:txBody>
                  <a:tcPr/>
                </a:tc>
                <a:tc>
                  <a:txBody>
                    <a:bodyPr/>
                    <a:lstStyle/>
                    <a:p>
                      <a:r>
                        <a:rPr lang="en-IN" sz="2000" dirty="0" smtClean="0"/>
                        <a:t>Power-down mode bit</a:t>
                      </a:r>
                    </a:p>
                    <a:p>
                      <a:r>
                        <a:rPr lang="en-IN" sz="2000" dirty="0" smtClean="0"/>
                        <a:t>Cleared by hardware</a:t>
                      </a:r>
                      <a:r>
                        <a:rPr lang="en-IN" sz="2000" baseline="0" dirty="0" smtClean="0"/>
                        <a:t> when reset occurs</a:t>
                      </a:r>
                    </a:p>
                    <a:p>
                      <a:r>
                        <a:rPr lang="en-IN" sz="2000" baseline="0" dirty="0" smtClean="0"/>
                        <a:t>Set to enter power-down mode</a:t>
                      </a:r>
                      <a:endParaRPr lang="en-IN" sz="2000" dirty="0"/>
                    </a:p>
                  </a:txBody>
                  <a:tcPr/>
                </a:tc>
                <a:extLst>
                  <a:ext uri="{0D108BD9-81ED-4DB2-BD59-A6C34878D82A}">
                    <a16:rowId xmlns:a16="http://schemas.microsoft.com/office/drawing/2014/main" val="1505958439"/>
                  </a:ext>
                </a:extLst>
              </a:tr>
              <a:tr h="370840">
                <a:tc>
                  <a:txBody>
                    <a:bodyPr/>
                    <a:lstStyle/>
                    <a:p>
                      <a:pPr algn="ctr"/>
                      <a:r>
                        <a:rPr lang="en-IN" sz="2000" dirty="0" smtClean="0"/>
                        <a:t>0</a:t>
                      </a:r>
                      <a:endParaRPr lang="en-IN" sz="2000" dirty="0"/>
                    </a:p>
                  </a:txBody>
                  <a:tcPr/>
                </a:tc>
                <a:tc>
                  <a:txBody>
                    <a:bodyPr/>
                    <a:lstStyle/>
                    <a:p>
                      <a:pPr algn="ctr"/>
                      <a:r>
                        <a:rPr lang="en-IN" sz="2000" dirty="0" smtClean="0"/>
                        <a:t>IDL</a:t>
                      </a:r>
                      <a:endParaRPr lang="en-IN" sz="2000" dirty="0"/>
                    </a:p>
                  </a:txBody>
                  <a:tcPr/>
                </a:tc>
                <a:tc>
                  <a:txBody>
                    <a:bodyPr/>
                    <a:lstStyle/>
                    <a:p>
                      <a:r>
                        <a:rPr lang="en-IN" sz="2000" dirty="0" smtClean="0"/>
                        <a:t>Idle mode bit</a:t>
                      </a:r>
                    </a:p>
                    <a:p>
                      <a:r>
                        <a:rPr lang="en-IN" sz="2000" dirty="0" smtClean="0"/>
                        <a:t>Cleared by hardware when interrupt or reset occurs</a:t>
                      </a:r>
                    </a:p>
                    <a:p>
                      <a:r>
                        <a:rPr lang="en-IN" sz="2000" dirty="0" smtClean="0"/>
                        <a:t>Set to enter idle mode</a:t>
                      </a:r>
                      <a:endParaRPr lang="en-IN" sz="2000" dirty="0"/>
                    </a:p>
                  </a:txBody>
                  <a:tcPr/>
                </a:tc>
                <a:extLst>
                  <a:ext uri="{0D108BD9-81ED-4DB2-BD59-A6C34878D82A}">
                    <a16:rowId xmlns:a16="http://schemas.microsoft.com/office/drawing/2014/main" val="492391661"/>
                  </a:ext>
                </a:extLst>
              </a:tr>
            </a:tbl>
          </a:graphicData>
        </a:graphic>
      </p:graphicFrame>
    </p:spTree>
    <p:extLst>
      <p:ext uri="{BB962C8B-B14F-4D97-AF65-F5344CB8AC3E}">
        <p14:creationId xmlns:p14="http://schemas.microsoft.com/office/powerpoint/2010/main" val="254122285"/>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6</a:t>
            </a:fld>
            <a:endParaRPr lang="en-IN" dirty="0"/>
          </a:p>
        </p:txBody>
      </p:sp>
      <mc:AlternateContent xmlns:mc="http://schemas.openxmlformats.org/markup-compatibility/2006" xmlns:a14="http://schemas.microsoft.com/office/drawing/2010/main">
        <mc:Choice Requires="a14">
          <p:sp>
            <p:nvSpPr>
              <p:cNvPr id="4" name="Rectangle 3"/>
              <p:cNvSpPr/>
              <p:nvPr/>
            </p:nvSpPr>
            <p:spPr>
              <a:xfrm>
                <a:off x="936204" y="1042864"/>
                <a:ext cx="6120680" cy="3631828"/>
              </a:xfrm>
              <a:prstGeom prst="rect">
                <a:avLst/>
              </a:prstGeom>
            </p:spPr>
            <p:txBody>
              <a:bodyPr wrap="square">
                <a:spAutoFit/>
              </a:bodyPr>
              <a:lstStyle/>
              <a:p>
                <a:r>
                  <a:rPr lang="en-IN" dirty="0" smtClean="0">
                    <a:solidFill>
                      <a:schemeClr val="accent1">
                        <a:lumMod val="50000"/>
                      </a:schemeClr>
                    </a:solidFill>
                  </a:rPr>
                  <a:t>Mode 0 – Shift Register mode</a:t>
                </a:r>
              </a:p>
              <a:p>
                <a:pPr marL="342900" indent="-342900">
                  <a:buFont typeface="Arial" panose="020B0604020202020204" pitchFamily="34" charset="0"/>
                  <a:buChar char="•"/>
                </a:pPr>
                <a:r>
                  <a:rPr lang="en-IN" sz="1800" dirty="0" smtClean="0">
                    <a:solidFill>
                      <a:schemeClr val="accent1">
                        <a:lumMod val="50000"/>
                      </a:schemeClr>
                    </a:solidFill>
                  </a:rPr>
                  <a:t>Receive or transmit 8 bits using RXD pin alone</a:t>
                </a:r>
              </a:p>
              <a:p>
                <a:pPr marL="342900" indent="-342900">
                  <a:buFont typeface="Arial" panose="020B0604020202020204" pitchFamily="34" charset="0"/>
                  <a:buChar char="•"/>
                </a:pPr>
                <a:r>
                  <a:rPr lang="en-IN" sz="1800" dirty="0" smtClean="0">
                    <a:solidFill>
                      <a:schemeClr val="accent1">
                        <a:lumMod val="50000"/>
                      </a:schemeClr>
                    </a:solidFill>
                  </a:rPr>
                  <a:t>TXD connected to internal shift frequency/baud rate pulse source to supply shift pulses to external circuits</a:t>
                </a:r>
              </a:p>
              <a:p>
                <a:pPr marL="342900" indent="-342900">
                  <a:buFont typeface="Arial" panose="020B0604020202020204" pitchFamily="34" charset="0"/>
                  <a:buChar char="•"/>
                </a:pPr>
                <a:r>
                  <a:rPr lang="en-IN" sz="1800" dirty="0" smtClean="0">
                    <a:solidFill>
                      <a:schemeClr val="accent1">
                        <a:lumMod val="50000"/>
                      </a:schemeClr>
                    </a:solidFill>
                  </a:rPr>
                  <a:t>Baud rate @ 1/12</a:t>
                </a:r>
                <a:r>
                  <a:rPr lang="en-IN" sz="1800" baseline="30000" dirty="0" smtClean="0">
                    <a:solidFill>
                      <a:schemeClr val="accent1">
                        <a:lumMod val="50000"/>
                      </a:schemeClr>
                    </a:solidFill>
                  </a:rPr>
                  <a:t>th</a:t>
                </a:r>
                <a:r>
                  <a:rPr lang="en-IN" sz="1800" dirty="0" smtClean="0">
                    <a:solidFill>
                      <a:schemeClr val="accent1">
                        <a:lumMod val="50000"/>
                      </a:schemeClr>
                    </a:solidFill>
                  </a:rPr>
                  <a:t> Oscillator frequency</a:t>
                </a:r>
              </a:p>
              <a:p>
                <a:pPr marL="342900" indent="-342900">
                  <a:buFont typeface="Arial" panose="020B0604020202020204" pitchFamily="34" charset="0"/>
                  <a:buChar char="•"/>
                </a:pPr>
                <a:r>
                  <a:rPr lang="en-IN" sz="1800" dirty="0" smtClean="0">
                    <a:solidFill>
                      <a:schemeClr val="accent1">
                        <a:lumMod val="50000"/>
                      </a:schemeClr>
                    </a:solidFill>
                  </a:rPr>
                  <a:t>Intended not for communication between processors, but as high speed communication method using discrete logic to achieve high rates</a:t>
                </a:r>
              </a:p>
              <a:p>
                <a:pPr marL="342900" indent="-342900">
                  <a:buFont typeface="Arial" panose="020B0604020202020204" pitchFamily="34" charset="0"/>
                  <a:buChar char="•"/>
                </a:pPr>
                <a:r>
                  <a:rPr lang="en-IN" sz="1800" dirty="0" smtClean="0">
                    <a:solidFill>
                      <a:schemeClr val="accent1">
                        <a:lumMod val="50000"/>
                      </a:schemeClr>
                    </a:solidFill>
                  </a:rPr>
                  <a:t>Data rate as high as </a:t>
                </a:r>
                <a14:m>
                  <m:oMath xmlns:m="http://schemas.openxmlformats.org/officeDocument/2006/math">
                    <m:f>
                      <m:fPr>
                        <m:ctrlPr>
                          <a:rPr lang="en-IN" sz="1800" b="0" i="1" smtClean="0">
                            <a:solidFill>
                              <a:schemeClr val="accent1">
                                <a:lumMod val="50000"/>
                              </a:schemeClr>
                            </a:solidFill>
                            <a:latin typeface="Cambria Math" panose="02040503050406030204" pitchFamily="18" charset="0"/>
                          </a:rPr>
                        </m:ctrlPr>
                      </m:fPr>
                      <m:num>
                        <m:sSub>
                          <m:sSubPr>
                            <m:ctrlPr>
                              <a:rPr lang="en-IN" sz="1800" b="0" i="1" smtClean="0">
                                <a:solidFill>
                                  <a:schemeClr val="accent1">
                                    <a:lumMod val="50000"/>
                                  </a:schemeClr>
                                </a:solidFill>
                                <a:latin typeface="Cambria Math" panose="02040503050406030204" pitchFamily="18" charset="0"/>
                              </a:rPr>
                            </m:ctrlPr>
                          </m:sSubPr>
                          <m:e>
                            <m:r>
                              <a:rPr lang="en-IN" sz="1800" b="0" i="1" smtClean="0">
                                <a:solidFill>
                                  <a:schemeClr val="accent1">
                                    <a:lumMod val="50000"/>
                                  </a:schemeClr>
                                </a:solidFill>
                                <a:latin typeface="Cambria Math" panose="02040503050406030204" pitchFamily="18" charset="0"/>
                              </a:rPr>
                              <m:t>𝑓</m:t>
                            </m:r>
                          </m:e>
                          <m:sub>
                            <m:r>
                              <a:rPr lang="en-IN" sz="1800" b="0" i="1" smtClean="0">
                                <a:solidFill>
                                  <a:schemeClr val="accent1">
                                    <a:lumMod val="50000"/>
                                  </a:schemeClr>
                                </a:solidFill>
                                <a:latin typeface="Cambria Math" panose="02040503050406030204" pitchFamily="18" charset="0"/>
                              </a:rPr>
                              <m:t>𝑜𝑠𝑐</m:t>
                            </m:r>
                          </m:sub>
                        </m:sSub>
                      </m:num>
                      <m:den>
                        <m:r>
                          <a:rPr lang="en-IN" sz="1800" b="0" i="1" smtClean="0">
                            <a:solidFill>
                              <a:schemeClr val="accent1">
                                <a:lumMod val="50000"/>
                              </a:schemeClr>
                            </a:solidFill>
                            <a:latin typeface="Cambria Math" panose="02040503050406030204" pitchFamily="18" charset="0"/>
                          </a:rPr>
                          <m:t>12</m:t>
                        </m:r>
                      </m:den>
                    </m:f>
                  </m:oMath>
                </a14:m>
                <a:r>
                  <a:rPr lang="en-IN" sz="1800" dirty="0" smtClean="0">
                    <a:solidFill>
                      <a:schemeClr val="tx2">
                        <a:lumMod val="75000"/>
                      </a:schemeClr>
                    </a:solidFill>
                  </a:rPr>
                  <a:t>bps</a:t>
                </a:r>
              </a:p>
              <a:p>
                <a:pPr marL="342900" indent="-342900">
                  <a:buFont typeface="Arial" panose="020B0604020202020204" pitchFamily="34" charset="0"/>
                  <a:buChar char="•"/>
                </a:pPr>
                <a:r>
                  <a:rPr lang="en-IN" sz="1800" dirty="0" smtClean="0">
                    <a:solidFill>
                      <a:schemeClr val="tx2">
                        <a:lumMod val="75000"/>
                      </a:schemeClr>
                    </a:solidFill>
                  </a:rPr>
                  <a:t>RI has to be reset before the first bit of the next byte is received</a:t>
                </a:r>
              </a:p>
              <a:p>
                <a:pPr marL="342900" indent="-342900">
                  <a:buFont typeface="Arial" panose="020B0604020202020204" pitchFamily="34" charset="0"/>
                  <a:buChar char="•"/>
                </a:pPr>
                <a:r>
                  <a:rPr lang="en-IN" sz="1800" dirty="0" smtClean="0">
                    <a:solidFill>
                      <a:schemeClr val="tx2">
                        <a:lumMod val="75000"/>
                      </a:schemeClr>
                    </a:solidFill>
                  </a:rPr>
                  <a:t>For </a:t>
                </a:r>
                <a:r>
                  <a:rPr lang="en-IN" sz="1800" dirty="0" err="1" smtClean="0">
                    <a:solidFill>
                      <a:schemeClr val="tx2">
                        <a:lumMod val="75000"/>
                      </a:schemeClr>
                    </a:solidFill>
                  </a:rPr>
                  <a:t>Tx</a:t>
                </a:r>
                <a:r>
                  <a:rPr lang="en-IN" sz="1800" dirty="0" smtClean="0">
                    <a:solidFill>
                      <a:schemeClr val="tx2">
                        <a:lumMod val="75000"/>
                      </a:schemeClr>
                    </a:solidFill>
                  </a:rPr>
                  <a:t>, LSB is first transmitted. For Rx, MSB is first received</a:t>
                </a:r>
                <a:endParaRPr lang="en-IN" sz="1800" dirty="0">
                  <a:solidFill>
                    <a:schemeClr val="tx2">
                      <a:lumMod val="75000"/>
                    </a:schemeClr>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936204" y="1042864"/>
                <a:ext cx="6120680" cy="3631828"/>
              </a:xfrm>
              <a:prstGeom prst="rect">
                <a:avLst/>
              </a:prstGeom>
              <a:blipFill>
                <a:blip r:embed="rId3"/>
                <a:stretch>
                  <a:fillRect l="-1594" t="-1342" b="-16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344916" y="1042864"/>
                <a:ext cx="6192689" cy="5226880"/>
              </a:xfrm>
              <a:prstGeom prst="rect">
                <a:avLst/>
              </a:prstGeom>
            </p:spPr>
            <p:txBody>
              <a:bodyPr wrap="square">
                <a:spAutoFit/>
              </a:bodyPr>
              <a:lstStyle/>
              <a:p>
                <a:r>
                  <a:rPr lang="en-IN" dirty="0" smtClean="0">
                    <a:solidFill>
                      <a:schemeClr val="accent1">
                        <a:lumMod val="50000"/>
                      </a:schemeClr>
                    </a:solidFill>
                  </a:rPr>
                  <a:t>Mode 1 </a:t>
                </a:r>
                <a:r>
                  <a:rPr lang="en-IN" dirty="0">
                    <a:solidFill>
                      <a:schemeClr val="accent1">
                        <a:lumMod val="50000"/>
                      </a:schemeClr>
                    </a:solidFill>
                  </a:rPr>
                  <a:t>– </a:t>
                </a:r>
                <a:r>
                  <a:rPr lang="en-IN" dirty="0" smtClean="0">
                    <a:solidFill>
                      <a:schemeClr val="accent1">
                        <a:lumMod val="50000"/>
                      </a:schemeClr>
                    </a:solidFill>
                  </a:rPr>
                  <a:t>Standard UART mode</a:t>
                </a:r>
              </a:p>
              <a:p>
                <a:pPr marL="285750" indent="-285750">
                  <a:buFont typeface="Arial" panose="020B0604020202020204" pitchFamily="34" charset="0"/>
                  <a:buChar char="•"/>
                </a:pPr>
                <a:r>
                  <a:rPr lang="en-IN" sz="1800" dirty="0" smtClean="0">
                    <a:solidFill>
                      <a:schemeClr val="tx2">
                        <a:lumMod val="75000"/>
                      </a:schemeClr>
                    </a:solidFill>
                  </a:rPr>
                  <a:t>10-bit full duplex communication with start bit, 8 data bits (LSB first) and stop bit</a:t>
                </a:r>
              </a:p>
              <a:p>
                <a:pPr marL="285750" indent="-285750">
                  <a:buFont typeface="Arial" panose="020B0604020202020204" pitchFamily="34" charset="0"/>
                  <a:buChar char="•"/>
                </a:pPr>
                <a:r>
                  <a:rPr lang="en-IN" sz="1800" dirty="0" smtClean="0">
                    <a:solidFill>
                      <a:schemeClr val="tx2">
                        <a:lumMod val="75000"/>
                      </a:schemeClr>
                    </a:solidFill>
                  </a:rPr>
                  <a:t>TI is set after 10 bits are sent</a:t>
                </a:r>
              </a:p>
              <a:p>
                <a:pPr marL="285750" indent="-285750">
                  <a:buFont typeface="Arial" panose="020B0604020202020204" pitchFamily="34" charset="0"/>
                  <a:buChar char="•"/>
                </a:pPr>
                <a:r>
                  <a:rPr lang="en-IN" sz="1800" dirty="0" smtClean="0">
                    <a:solidFill>
                      <a:schemeClr val="tx2">
                        <a:lumMod val="75000"/>
                      </a:schemeClr>
                    </a:solidFill>
                  </a:rPr>
                  <a:t>Reception is triggered by falling edge of start bit at programmed </a:t>
                </a:r>
                <a:r>
                  <a:rPr lang="en-IN" sz="1800" dirty="0" err="1" smtClean="0">
                    <a:solidFill>
                      <a:schemeClr val="tx2">
                        <a:lumMod val="75000"/>
                      </a:schemeClr>
                    </a:solidFill>
                  </a:rPr>
                  <a:t>baudrate</a:t>
                </a:r>
                <a:endParaRPr lang="en-IN" sz="1800" dirty="0" smtClean="0">
                  <a:solidFill>
                    <a:schemeClr val="tx2">
                      <a:lumMod val="75000"/>
                    </a:schemeClr>
                  </a:solidFill>
                </a:endParaRPr>
              </a:p>
              <a:p>
                <a:pPr marL="285750" indent="-285750">
                  <a:buFont typeface="Arial" panose="020B0604020202020204" pitchFamily="34" charset="0"/>
                  <a:buChar char="•"/>
                </a:pPr>
                <a:r>
                  <a:rPr lang="en-IN" sz="1800" dirty="0" smtClean="0">
                    <a:solidFill>
                      <a:schemeClr val="tx2">
                        <a:lumMod val="75000"/>
                      </a:schemeClr>
                    </a:solidFill>
                  </a:rPr>
                  <a:t>Data word loaded into SBUF if RI=0 &amp; SM2=0 or stop bit =1</a:t>
                </a:r>
              </a:p>
              <a:p>
                <a:pPr marL="285750" indent="-285750">
                  <a:buFont typeface="Arial" panose="020B0604020202020204" pitchFamily="34" charset="0"/>
                  <a:buChar char="•"/>
                </a:pPr>
                <a:r>
                  <a:rPr lang="en-IN" sz="1800" dirty="0" smtClean="0">
                    <a:solidFill>
                      <a:schemeClr val="tx2">
                        <a:lumMod val="75000"/>
                      </a:schemeClr>
                    </a:solidFill>
                  </a:rPr>
                  <a:t>Of the 10 bits, start bit is discarded, 8 bits go to SBUF and stop bit goes to RB8 in SCON, RI is set to 1</a:t>
                </a:r>
              </a:p>
              <a:p>
                <a:pPr marL="285750" indent="-285750">
                  <a:buFont typeface="Arial" panose="020B0604020202020204" pitchFamily="34" charset="0"/>
                  <a:buChar char="•"/>
                </a:pPr>
                <a:r>
                  <a:rPr lang="en-IN" sz="1800" dirty="0" smtClean="0">
                    <a:solidFill>
                      <a:schemeClr val="tx2">
                        <a:lumMod val="75000"/>
                      </a:schemeClr>
                    </a:solidFill>
                  </a:rPr>
                  <a:t>Manually reset RI once data is read</a:t>
                </a:r>
              </a:p>
              <a:p>
                <a:pPr marL="285750" indent="-285750">
                  <a:buFont typeface="Arial" panose="020B0604020202020204" pitchFamily="34" charset="0"/>
                  <a:buChar char="•"/>
                </a:pPr>
                <a:r>
                  <a:rPr lang="en-IN" sz="1800" dirty="0" err="1" smtClean="0">
                    <a:solidFill>
                      <a:schemeClr val="tx2">
                        <a:lumMod val="75000"/>
                      </a:schemeClr>
                    </a:solidFill>
                  </a:rPr>
                  <a:t>Baudrate</a:t>
                </a:r>
                <a:r>
                  <a:rPr lang="en-IN" sz="1800" dirty="0" smtClean="0">
                    <a:solidFill>
                      <a:schemeClr val="tx2">
                        <a:lumMod val="75000"/>
                      </a:schemeClr>
                    </a:solidFill>
                  </a:rPr>
                  <a:t> is determined using Timer 1</a:t>
                </a:r>
              </a:p>
              <a:p>
                <a:pPr marL="900821" lvl="1" indent="-285750">
                  <a:buFont typeface="Arial" panose="020B0604020202020204" pitchFamily="34" charset="0"/>
                  <a:buChar char="•"/>
                </a:pPr>
                <a:r>
                  <a:rPr lang="en-IN" sz="1800" dirty="0" smtClean="0">
                    <a:solidFill>
                      <a:schemeClr val="tx2">
                        <a:lumMod val="75000"/>
                      </a:schemeClr>
                    </a:solidFill>
                  </a:rPr>
                  <a:t>Timer 1 in timer mode 2, </a:t>
                </a:r>
              </a:p>
              <a:p>
                <a:pPr lvl="1"/>
                <a14:m>
                  <m:oMathPara xmlns:m="http://schemas.openxmlformats.org/officeDocument/2006/math">
                    <m:oMathParaPr>
                      <m:jc m:val="centerGroup"/>
                    </m:oMathParaPr>
                    <m:oMath xmlns:m="http://schemas.openxmlformats.org/officeDocument/2006/math">
                      <m:sSub>
                        <m:sSubPr>
                          <m:ctrlPr>
                            <a:rPr lang="en-IN" sz="1800" b="0" i="1" smtClean="0">
                              <a:solidFill>
                                <a:schemeClr val="tx2">
                                  <a:lumMod val="75000"/>
                                </a:schemeClr>
                              </a:solidFill>
                              <a:latin typeface="Cambria Math" panose="02040503050406030204" pitchFamily="18" charset="0"/>
                            </a:rPr>
                          </m:ctrlPr>
                        </m:sSubPr>
                        <m:e>
                          <m:r>
                            <a:rPr lang="en-IN" sz="1800" b="0" i="1" smtClean="0">
                              <a:solidFill>
                                <a:schemeClr val="tx2">
                                  <a:lumMod val="75000"/>
                                </a:schemeClr>
                              </a:solidFill>
                              <a:latin typeface="Cambria Math" panose="02040503050406030204" pitchFamily="18" charset="0"/>
                            </a:rPr>
                            <m:t>𝑓</m:t>
                          </m:r>
                        </m:e>
                        <m:sub>
                          <m:r>
                            <a:rPr lang="en-IN" sz="1800" b="0" i="1" smtClean="0">
                              <a:solidFill>
                                <a:schemeClr val="tx2">
                                  <a:lumMod val="75000"/>
                                </a:schemeClr>
                              </a:solidFill>
                              <a:latin typeface="Cambria Math" panose="02040503050406030204" pitchFamily="18" charset="0"/>
                            </a:rPr>
                            <m:t>𝑏𝑎𝑢𝑑</m:t>
                          </m:r>
                        </m:sub>
                      </m:sSub>
                      <m:r>
                        <a:rPr lang="en-IN" sz="1800" b="0" i="1" smtClean="0">
                          <a:solidFill>
                            <a:schemeClr val="tx2">
                              <a:lumMod val="75000"/>
                            </a:schemeClr>
                          </a:solidFill>
                          <a:latin typeface="Cambria Math" panose="02040503050406030204" pitchFamily="18" charset="0"/>
                        </a:rPr>
                        <m:t>=</m:t>
                      </m:r>
                      <m:f>
                        <m:fPr>
                          <m:ctrlPr>
                            <a:rPr lang="en-IN" sz="1800" b="0" i="1" smtClean="0">
                              <a:solidFill>
                                <a:schemeClr val="tx2">
                                  <a:lumMod val="75000"/>
                                </a:schemeClr>
                              </a:solidFill>
                              <a:latin typeface="Cambria Math" panose="02040503050406030204" pitchFamily="18" charset="0"/>
                            </a:rPr>
                          </m:ctrlPr>
                        </m:fPr>
                        <m:num>
                          <m:sSup>
                            <m:sSupPr>
                              <m:ctrlPr>
                                <a:rPr lang="en-IN" sz="1800" b="0" i="1" smtClean="0">
                                  <a:solidFill>
                                    <a:schemeClr val="tx2">
                                      <a:lumMod val="75000"/>
                                    </a:schemeClr>
                                  </a:solidFill>
                                  <a:latin typeface="Cambria Math" panose="02040503050406030204" pitchFamily="18" charset="0"/>
                                </a:rPr>
                              </m:ctrlPr>
                            </m:sSupPr>
                            <m:e>
                              <m:r>
                                <a:rPr lang="en-IN" sz="1800" b="0" i="1" smtClean="0">
                                  <a:solidFill>
                                    <a:schemeClr val="tx2">
                                      <a:lumMod val="75000"/>
                                    </a:schemeClr>
                                  </a:solidFill>
                                  <a:latin typeface="Cambria Math" panose="02040503050406030204" pitchFamily="18" charset="0"/>
                                </a:rPr>
                                <m:t>2</m:t>
                              </m:r>
                            </m:e>
                            <m:sup>
                              <m:r>
                                <a:rPr lang="en-IN" sz="1800" b="0" i="1" smtClean="0">
                                  <a:solidFill>
                                    <a:schemeClr val="tx2">
                                      <a:lumMod val="75000"/>
                                    </a:schemeClr>
                                  </a:solidFill>
                                  <a:latin typeface="Cambria Math" panose="02040503050406030204" pitchFamily="18" charset="0"/>
                                </a:rPr>
                                <m:t>𝑆𝑀𝑂𝐷</m:t>
                              </m:r>
                            </m:sup>
                          </m:sSup>
                        </m:num>
                        <m:den>
                          <m:r>
                            <a:rPr lang="en-IN" sz="1800" b="0" i="1" smtClean="0">
                              <a:solidFill>
                                <a:schemeClr val="tx2">
                                  <a:lumMod val="75000"/>
                                </a:schemeClr>
                              </a:solidFill>
                              <a:latin typeface="Cambria Math" panose="02040503050406030204" pitchFamily="18" charset="0"/>
                            </a:rPr>
                            <m:t>32</m:t>
                          </m:r>
                        </m:den>
                      </m:f>
                      <m:f>
                        <m:fPr>
                          <m:ctrlPr>
                            <a:rPr lang="en-IN" sz="1800" b="0" i="1" smtClean="0">
                              <a:solidFill>
                                <a:schemeClr val="tx2">
                                  <a:lumMod val="75000"/>
                                </a:schemeClr>
                              </a:solidFill>
                              <a:latin typeface="Cambria Math" panose="02040503050406030204" pitchFamily="18" charset="0"/>
                            </a:rPr>
                          </m:ctrlPr>
                        </m:fPr>
                        <m:num>
                          <m:sSub>
                            <m:sSubPr>
                              <m:ctrlPr>
                                <a:rPr lang="en-IN" sz="1800" b="0" i="1" smtClean="0">
                                  <a:solidFill>
                                    <a:schemeClr val="tx2">
                                      <a:lumMod val="75000"/>
                                    </a:schemeClr>
                                  </a:solidFill>
                                  <a:latin typeface="Cambria Math" panose="02040503050406030204" pitchFamily="18" charset="0"/>
                                </a:rPr>
                              </m:ctrlPr>
                            </m:sSubPr>
                            <m:e>
                              <m:r>
                                <a:rPr lang="en-IN" sz="1800" b="0" i="1" smtClean="0">
                                  <a:solidFill>
                                    <a:schemeClr val="tx2">
                                      <a:lumMod val="75000"/>
                                    </a:schemeClr>
                                  </a:solidFill>
                                  <a:latin typeface="Cambria Math" panose="02040503050406030204" pitchFamily="18" charset="0"/>
                                </a:rPr>
                                <m:t>𝑓</m:t>
                              </m:r>
                            </m:e>
                            <m:sub>
                              <m:r>
                                <a:rPr lang="en-IN" sz="1800" b="0" i="1" smtClean="0">
                                  <a:solidFill>
                                    <a:schemeClr val="tx2">
                                      <a:lumMod val="75000"/>
                                    </a:schemeClr>
                                  </a:solidFill>
                                  <a:latin typeface="Cambria Math" panose="02040503050406030204" pitchFamily="18" charset="0"/>
                                </a:rPr>
                                <m:t>𝑜𝑠𝑐</m:t>
                              </m:r>
                            </m:sub>
                          </m:sSub>
                        </m:num>
                        <m:den>
                          <m:r>
                            <a:rPr lang="en-IN" sz="1800" b="0" i="1" smtClean="0">
                              <a:solidFill>
                                <a:schemeClr val="tx2">
                                  <a:lumMod val="75000"/>
                                </a:schemeClr>
                              </a:solidFill>
                              <a:latin typeface="Cambria Math" panose="02040503050406030204" pitchFamily="18" charset="0"/>
                            </a:rPr>
                            <m:t>12∗(256−</m:t>
                          </m:r>
                          <m:r>
                            <a:rPr lang="en-IN" sz="1800" b="0" i="1" smtClean="0">
                              <a:solidFill>
                                <a:schemeClr val="tx2">
                                  <a:lumMod val="75000"/>
                                </a:schemeClr>
                              </a:solidFill>
                              <a:latin typeface="Cambria Math" panose="02040503050406030204" pitchFamily="18" charset="0"/>
                            </a:rPr>
                            <m:t>𝑇𝐻</m:t>
                          </m:r>
                          <m:r>
                            <a:rPr lang="en-IN" sz="1800" b="0" i="1" smtClean="0">
                              <a:solidFill>
                                <a:schemeClr val="tx2">
                                  <a:lumMod val="75000"/>
                                </a:schemeClr>
                              </a:solidFill>
                              <a:latin typeface="Cambria Math" panose="02040503050406030204" pitchFamily="18" charset="0"/>
                            </a:rPr>
                            <m:t>1)</m:t>
                          </m:r>
                        </m:den>
                      </m:f>
                    </m:oMath>
                  </m:oMathPara>
                </a14:m>
                <a:endParaRPr lang="en-IN" sz="1800" dirty="0" smtClean="0">
                  <a:solidFill>
                    <a:schemeClr val="tx2">
                      <a:lumMod val="75000"/>
                    </a:schemeClr>
                  </a:solidFill>
                </a:endParaRPr>
              </a:p>
              <a:p>
                <a:pPr lvl="1"/>
                <a:endParaRPr lang="en-IN" sz="1800" dirty="0">
                  <a:solidFill>
                    <a:schemeClr val="tx2">
                      <a:lumMod val="75000"/>
                    </a:schemeClr>
                  </a:solidFill>
                </a:endParaRPr>
              </a:p>
              <a:p>
                <a:pPr marL="900821" lvl="1" indent="-285750">
                  <a:buFont typeface="Arial" panose="020B0604020202020204" pitchFamily="34" charset="0"/>
                  <a:buChar char="•"/>
                </a:pPr>
                <a:r>
                  <a:rPr lang="en-IN" sz="1800" dirty="0" smtClean="0">
                    <a:solidFill>
                      <a:schemeClr val="tx2">
                        <a:lumMod val="75000"/>
                      </a:schemeClr>
                    </a:solidFill>
                  </a:rPr>
                  <a:t>Timer 1 in other timer modes,</a:t>
                </a:r>
              </a:p>
              <a:p>
                <a:pPr lvl="1"/>
                <a14:m>
                  <m:oMathPara xmlns:m="http://schemas.openxmlformats.org/officeDocument/2006/math">
                    <m:oMathParaPr>
                      <m:jc m:val="centerGroup"/>
                    </m:oMathParaPr>
                    <m:oMath xmlns:m="http://schemas.openxmlformats.org/officeDocument/2006/math">
                      <m:sSub>
                        <m:sSubPr>
                          <m:ctrlPr>
                            <a:rPr lang="en-IN" sz="1800" i="1">
                              <a:solidFill>
                                <a:schemeClr val="tx2">
                                  <a:lumMod val="75000"/>
                                </a:schemeClr>
                              </a:solidFill>
                              <a:latin typeface="Cambria Math" panose="02040503050406030204" pitchFamily="18" charset="0"/>
                            </a:rPr>
                          </m:ctrlPr>
                        </m:sSubPr>
                        <m:e>
                          <m:r>
                            <a:rPr lang="en-IN" sz="1800" i="1">
                              <a:solidFill>
                                <a:schemeClr val="tx2">
                                  <a:lumMod val="75000"/>
                                </a:schemeClr>
                              </a:solidFill>
                              <a:latin typeface="Cambria Math" panose="02040503050406030204" pitchFamily="18" charset="0"/>
                            </a:rPr>
                            <m:t>𝑓</m:t>
                          </m:r>
                        </m:e>
                        <m:sub>
                          <m:r>
                            <a:rPr lang="en-IN" sz="1800" i="1">
                              <a:solidFill>
                                <a:schemeClr val="tx2">
                                  <a:lumMod val="75000"/>
                                </a:schemeClr>
                              </a:solidFill>
                              <a:latin typeface="Cambria Math" panose="02040503050406030204" pitchFamily="18" charset="0"/>
                            </a:rPr>
                            <m:t>𝑏𝑎𝑢𝑑</m:t>
                          </m:r>
                        </m:sub>
                      </m:sSub>
                      <m:r>
                        <a:rPr lang="en-IN" sz="1800" i="1">
                          <a:solidFill>
                            <a:schemeClr val="tx2">
                              <a:lumMod val="75000"/>
                            </a:schemeClr>
                          </a:solidFill>
                          <a:latin typeface="Cambria Math" panose="02040503050406030204" pitchFamily="18" charset="0"/>
                        </a:rPr>
                        <m:t>=</m:t>
                      </m:r>
                      <m:f>
                        <m:fPr>
                          <m:ctrlPr>
                            <a:rPr lang="en-IN" sz="1800" i="1">
                              <a:solidFill>
                                <a:schemeClr val="tx2">
                                  <a:lumMod val="75000"/>
                                </a:schemeClr>
                              </a:solidFill>
                              <a:latin typeface="Cambria Math" panose="02040503050406030204" pitchFamily="18" charset="0"/>
                            </a:rPr>
                          </m:ctrlPr>
                        </m:fPr>
                        <m:num>
                          <m:sSup>
                            <m:sSupPr>
                              <m:ctrlPr>
                                <a:rPr lang="en-IN" sz="1800" i="1">
                                  <a:solidFill>
                                    <a:schemeClr val="tx2">
                                      <a:lumMod val="75000"/>
                                    </a:schemeClr>
                                  </a:solidFill>
                                  <a:latin typeface="Cambria Math" panose="02040503050406030204" pitchFamily="18" charset="0"/>
                                </a:rPr>
                              </m:ctrlPr>
                            </m:sSupPr>
                            <m:e>
                              <m:r>
                                <a:rPr lang="en-IN" sz="1800" i="1">
                                  <a:solidFill>
                                    <a:schemeClr val="tx2">
                                      <a:lumMod val="75000"/>
                                    </a:schemeClr>
                                  </a:solidFill>
                                  <a:latin typeface="Cambria Math" panose="02040503050406030204" pitchFamily="18" charset="0"/>
                                </a:rPr>
                                <m:t>2</m:t>
                              </m:r>
                            </m:e>
                            <m:sup>
                              <m:r>
                                <a:rPr lang="en-IN" sz="1800" i="1">
                                  <a:solidFill>
                                    <a:schemeClr val="tx2">
                                      <a:lumMod val="75000"/>
                                    </a:schemeClr>
                                  </a:solidFill>
                                  <a:latin typeface="Cambria Math" panose="02040503050406030204" pitchFamily="18" charset="0"/>
                                </a:rPr>
                                <m:t>𝑆𝑀𝑂𝐷</m:t>
                              </m:r>
                            </m:sup>
                          </m:sSup>
                        </m:num>
                        <m:den>
                          <m:r>
                            <a:rPr lang="en-IN" sz="1800" i="1">
                              <a:solidFill>
                                <a:schemeClr val="tx2">
                                  <a:lumMod val="75000"/>
                                </a:schemeClr>
                              </a:solidFill>
                              <a:latin typeface="Cambria Math" panose="02040503050406030204" pitchFamily="18" charset="0"/>
                            </a:rPr>
                            <m:t>32</m:t>
                          </m:r>
                        </m:den>
                      </m:f>
                      <m:r>
                        <a:rPr lang="en-IN" sz="1800" b="0" i="1">
                          <a:solidFill>
                            <a:schemeClr val="tx2">
                              <a:lumMod val="75000"/>
                            </a:schemeClr>
                          </a:solidFill>
                          <a:latin typeface="Cambria Math" panose="02040503050406030204" pitchFamily="18" charset="0"/>
                        </a:rPr>
                        <m:t> </m:t>
                      </m:r>
                      <m:r>
                        <a:rPr lang="en-IN" sz="1800" b="0" i="1" smtClean="0">
                          <a:solidFill>
                            <a:schemeClr val="tx2">
                              <a:lumMod val="75000"/>
                            </a:schemeClr>
                          </a:solidFill>
                          <a:latin typeface="Cambria Math" panose="02040503050406030204" pitchFamily="18" charset="0"/>
                        </a:rPr>
                        <m:t>∗(</m:t>
                      </m:r>
                      <m:r>
                        <a:rPr lang="en-IN" sz="1800" b="0" i="1" smtClean="0">
                          <a:solidFill>
                            <a:schemeClr val="tx2">
                              <a:lumMod val="75000"/>
                            </a:schemeClr>
                          </a:solidFill>
                          <a:latin typeface="Cambria Math" panose="02040503050406030204" pitchFamily="18" charset="0"/>
                        </a:rPr>
                        <m:t>𝑡𝑖𝑚𝑒𝑟</m:t>
                      </m:r>
                      <m:r>
                        <a:rPr lang="en-IN" sz="1800" b="0" i="1" smtClean="0">
                          <a:solidFill>
                            <a:schemeClr val="tx2">
                              <a:lumMod val="75000"/>
                            </a:schemeClr>
                          </a:solidFill>
                          <a:latin typeface="Cambria Math" panose="02040503050406030204" pitchFamily="18" charset="0"/>
                        </a:rPr>
                        <m:t> 1 </m:t>
                      </m:r>
                      <m:r>
                        <a:rPr lang="en-IN" sz="1800" b="0" i="1" smtClean="0">
                          <a:solidFill>
                            <a:schemeClr val="tx2">
                              <a:lumMod val="75000"/>
                            </a:schemeClr>
                          </a:solidFill>
                          <a:latin typeface="Cambria Math" panose="02040503050406030204" pitchFamily="18" charset="0"/>
                        </a:rPr>
                        <m:t>𝑜𝑣𝑒𝑟𝑓𝑙𝑜𝑤</m:t>
                      </m:r>
                      <m:r>
                        <a:rPr lang="en-IN" sz="1800" b="0" i="1" smtClean="0">
                          <a:solidFill>
                            <a:schemeClr val="tx2">
                              <a:lumMod val="75000"/>
                            </a:schemeClr>
                          </a:solidFill>
                          <a:latin typeface="Cambria Math" panose="02040503050406030204" pitchFamily="18" charset="0"/>
                        </a:rPr>
                        <m:t> </m:t>
                      </m:r>
                      <m:r>
                        <a:rPr lang="en-IN" sz="1800" b="0" i="1" smtClean="0">
                          <a:solidFill>
                            <a:schemeClr val="tx2">
                              <a:lumMod val="75000"/>
                            </a:schemeClr>
                          </a:solidFill>
                          <a:latin typeface="Cambria Math" panose="02040503050406030204" pitchFamily="18" charset="0"/>
                        </a:rPr>
                        <m:t>𝑓𝑟𝑒𝑞𝑢𝑒𝑛𝑐𝑦</m:t>
                      </m:r>
                      <m:r>
                        <a:rPr lang="en-IN" sz="1800" b="0" i="1" smtClean="0">
                          <a:solidFill>
                            <a:schemeClr val="tx2">
                              <a:lumMod val="75000"/>
                            </a:schemeClr>
                          </a:solidFill>
                          <a:latin typeface="Cambria Math" panose="02040503050406030204" pitchFamily="18" charset="0"/>
                        </a:rPr>
                        <m:t>)</m:t>
                      </m:r>
                    </m:oMath>
                  </m:oMathPara>
                </a14:m>
                <a:endParaRPr lang="en-IN" sz="1800" dirty="0">
                  <a:solidFill>
                    <a:schemeClr val="tx2">
                      <a:lumMod val="75000"/>
                    </a:schemeClr>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7344916" y="1042864"/>
                <a:ext cx="6192689" cy="5226880"/>
              </a:xfrm>
              <a:prstGeom prst="rect">
                <a:avLst/>
              </a:prstGeom>
              <a:blipFill>
                <a:blip r:embed="rId4"/>
                <a:stretch>
                  <a:fillRect l="-1575" t="-9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72308" y="6443464"/>
                <a:ext cx="9117368" cy="461665"/>
              </a:xfrm>
              <a:prstGeom prst="rect">
                <a:avLst/>
              </a:prstGeom>
              <a:noFill/>
            </p:spPr>
            <p:txBody>
              <a:bodyPr wrap="none" rtlCol="0">
                <a:spAutoFit/>
              </a:bodyPr>
              <a:lstStyle/>
              <a:p>
                <a:r>
                  <a:rPr lang="en-IN" i="1" dirty="0" smtClean="0">
                    <a:solidFill>
                      <a:schemeClr val="tx2">
                        <a:lumMod val="50000"/>
                      </a:schemeClr>
                    </a:solidFill>
                  </a:rPr>
                  <a:t>What will be the TH1 &amp; </a:t>
                </a:r>
                <a14:m>
                  <m:oMath xmlns:m="http://schemas.openxmlformats.org/officeDocument/2006/math">
                    <m:sSub>
                      <m:sSubPr>
                        <m:ctrlPr>
                          <a:rPr lang="en-IN" i="1">
                            <a:solidFill>
                              <a:schemeClr val="tx2">
                                <a:lumMod val="50000"/>
                              </a:schemeClr>
                            </a:solidFill>
                            <a:latin typeface="Cambria Math" panose="02040503050406030204" pitchFamily="18" charset="0"/>
                          </a:rPr>
                        </m:ctrlPr>
                      </m:sSubPr>
                      <m:e>
                        <m:r>
                          <a:rPr lang="en-IN" i="1">
                            <a:solidFill>
                              <a:schemeClr val="tx2">
                                <a:lumMod val="50000"/>
                              </a:schemeClr>
                            </a:solidFill>
                            <a:latin typeface="Cambria Math" panose="02040503050406030204" pitchFamily="18" charset="0"/>
                          </a:rPr>
                          <m:t>𝑓</m:t>
                        </m:r>
                      </m:e>
                      <m:sub>
                        <m:r>
                          <a:rPr lang="en-IN" i="1">
                            <a:solidFill>
                              <a:schemeClr val="tx2">
                                <a:lumMod val="50000"/>
                              </a:schemeClr>
                            </a:solidFill>
                            <a:latin typeface="Cambria Math" panose="02040503050406030204" pitchFamily="18" charset="0"/>
                          </a:rPr>
                          <m:t>𝑜𝑠𝑐</m:t>
                        </m:r>
                      </m:sub>
                    </m:sSub>
                  </m:oMath>
                </a14:m>
                <a:r>
                  <a:rPr lang="en-IN" i="1" dirty="0" smtClean="0">
                    <a:solidFill>
                      <a:schemeClr val="tx2">
                        <a:lumMod val="50000"/>
                      </a:schemeClr>
                    </a:solidFill>
                  </a:rPr>
                  <a:t> values to generate a </a:t>
                </a:r>
                <a:r>
                  <a:rPr lang="en-IN" i="1" dirty="0" err="1" smtClean="0">
                    <a:solidFill>
                      <a:schemeClr val="tx2">
                        <a:lumMod val="50000"/>
                      </a:schemeClr>
                    </a:solidFill>
                  </a:rPr>
                  <a:t>baudrate</a:t>
                </a:r>
                <a:r>
                  <a:rPr lang="en-IN" i="1" dirty="0" smtClean="0">
                    <a:solidFill>
                      <a:schemeClr val="tx2">
                        <a:lumMod val="50000"/>
                      </a:schemeClr>
                    </a:solidFill>
                  </a:rPr>
                  <a:t> of 9600 bps?</a:t>
                </a:r>
                <a:endParaRPr lang="en-IN" i="1" dirty="0">
                  <a:solidFill>
                    <a:schemeClr val="tx2">
                      <a:lumMod val="50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72308" y="6443464"/>
                <a:ext cx="9117368" cy="461665"/>
              </a:xfrm>
              <a:prstGeom prst="rect">
                <a:avLst/>
              </a:prstGeom>
              <a:blipFill>
                <a:blip r:embed="rId5"/>
                <a:stretch>
                  <a:fillRect l="-1003" t="-10526" r="-67" b="-28947"/>
                </a:stretch>
              </a:blipFill>
            </p:spPr>
            <p:txBody>
              <a:bodyPr/>
              <a:lstStyle/>
              <a:p>
                <a:r>
                  <a:rPr lang="en-IN">
                    <a:noFill/>
                  </a:rPr>
                  <a:t> </a:t>
                </a:r>
              </a:p>
            </p:txBody>
          </p:sp>
        </mc:Fallback>
      </mc:AlternateContent>
    </p:spTree>
    <p:extLst>
      <p:ext uri="{BB962C8B-B14F-4D97-AF65-F5344CB8AC3E}">
        <p14:creationId xmlns:p14="http://schemas.microsoft.com/office/powerpoint/2010/main" val="23751552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Serial Communication</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7</a:t>
            </a:fld>
            <a:endParaRPr lang="en-IN" dirty="0"/>
          </a:p>
        </p:txBody>
      </p:sp>
      <p:sp>
        <p:nvSpPr>
          <p:cNvPr id="14" name="Rectangle 13"/>
          <p:cNvSpPr/>
          <p:nvPr/>
        </p:nvSpPr>
        <p:spPr>
          <a:xfrm>
            <a:off x="7560941" y="1043042"/>
            <a:ext cx="5688632" cy="1015663"/>
          </a:xfrm>
          <a:prstGeom prst="rect">
            <a:avLst/>
          </a:prstGeom>
        </p:spPr>
        <p:txBody>
          <a:bodyPr wrap="square">
            <a:spAutoFit/>
          </a:bodyPr>
          <a:lstStyle/>
          <a:p>
            <a:r>
              <a:rPr lang="en-IN" dirty="0">
                <a:solidFill>
                  <a:schemeClr val="accent1">
                    <a:lumMod val="50000"/>
                  </a:schemeClr>
                </a:solidFill>
              </a:rPr>
              <a:t>Mode </a:t>
            </a:r>
            <a:r>
              <a:rPr lang="en-IN" dirty="0" smtClean="0">
                <a:solidFill>
                  <a:schemeClr val="accent1">
                    <a:lumMod val="50000"/>
                  </a:schemeClr>
                </a:solidFill>
              </a:rPr>
              <a:t>3 </a:t>
            </a:r>
            <a:r>
              <a:rPr lang="en-IN" dirty="0">
                <a:solidFill>
                  <a:schemeClr val="accent1">
                    <a:lumMod val="50000"/>
                  </a:schemeClr>
                </a:solidFill>
              </a:rPr>
              <a:t>– Multiprocessor </a:t>
            </a:r>
            <a:r>
              <a:rPr lang="en-IN" dirty="0" smtClean="0">
                <a:solidFill>
                  <a:schemeClr val="accent1">
                    <a:lumMod val="50000"/>
                  </a:schemeClr>
                </a:solidFill>
              </a:rPr>
              <a:t>mode</a:t>
            </a:r>
          </a:p>
          <a:p>
            <a:pPr marL="342900" indent="-342900">
              <a:buFont typeface="Arial" panose="020B0604020202020204" pitchFamily="34" charset="0"/>
              <a:buChar char="•"/>
            </a:pPr>
            <a:r>
              <a:rPr lang="en-IN" sz="1800" dirty="0" smtClean="0">
                <a:solidFill>
                  <a:schemeClr val="accent1">
                    <a:lumMod val="50000"/>
                  </a:schemeClr>
                </a:solidFill>
              </a:rPr>
              <a:t>Identical to mode 1 except the baud rate which is determined using timer 1 similar to Mode 1</a:t>
            </a:r>
            <a:endParaRPr lang="en-IN" sz="18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1" name="Rectangle 10"/>
              <p:cNvSpPr/>
              <p:nvPr/>
            </p:nvSpPr>
            <p:spPr>
              <a:xfrm>
                <a:off x="936204" y="1042864"/>
                <a:ext cx="6120680" cy="5451172"/>
              </a:xfrm>
              <a:prstGeom prst="rect">
                <a:avLst/>
              </a:prstGeom>
            </p:spPr>
            <p:txBody>
              <a:bodyPr wrap="square">
                <a:spAutoFit/>
              </a:bodyPr>
              <a:lstStyle/>
              <a:p>
                <a:r>
                  <a:rPr lang="en-IN" dirty="0" smtClean="0">
                    <a:solidFill>
                      <a:schemeClr val="accent1">
                        <a:lumMod val="50000"/>
                      </a:schemeClr>
                    </a:solidFill>
                  </a:rPr>
                  <a:t>Mode 2 – Multiprocessor mode</a:t>
                </a:r>
              </a:p>
              <a:p>
                <a:pPr marL="342900" indent="-342900">
                  <a:buFont typeface="Arial" panose="020B0604020202020204" pitchFamily="34" charset="0"/>
                  <a:buChar char="•"/>
                </a:pPr>
                <a:r>
                  <a:rPr lang="en-IN" sz="1800" dirty="0" smtClean="0">
                    <a:solidFill>
                      <a:schemeClr val="accent1">
                        <a:lumMod val="50000"/>
                      </a:schemeClr>
                    </a:solidFill>
                  </a:rPr>
                  <a:t>Similar to mode 1 except that 11 bits are transmitted: 1 start bit, 9 data bits and 1 stop bit</a:t>
                </a:r>
              </a:p>
              <a:p>
                <a:pPr marL="342900" indent="-342900">
                  <a:buFont typeface="Arial" panose="020B0604020202020204" pitchFamily="34" charset="0"/>
                  <a:buChar char="•"/>
                </a:pPr>
                <a:r>
                  <a:rPr lang="en-IN" sz="1800" dirty="0" smtClean="0">
                    <a:solidFill>
                      <a:schemeClr val="accent1">
                        <a:lumMod val="50000"/>
                      </a:schemeClr>
                    </a:solidFill>
                  </a:rPr>
                  <a:t>TB8 stores the 9</a:t>
                </a:r>
                <a:r>
                  <a:rPr lang="en-IN" sz="1800" baseline="30000" dirty="0" smtClean="0">
                    <a:solidFill>
                      <a:schemeClr val="accent1">
                        <a:lumMod val="50000"/>
                      </a:schemeClr>
                    </a:solidFill>
                  </a:rPr>
                  <a:t>th</a:t>
                </a:r>
                <a:r>
                  <a:rPr lang="en-IN" sz="1800" dirty="0" smtClean="0">
                    <a:solidFill>
                      <a:schemeClr val="accent1">
                        <a:lumMod val="50000"/>
                      </a:schemeClr>
                    </a:solidFill>
                  </a:rPr>
                  <a:t> </a:t>
                </a:r>
                <a:r>
                  <a:rPr lang="en-IN" sz="1800" dirty="0" err="1" smtClean="0">
                    <a:solidFill>
                      <a:schemeClr val="accent1">
                        <a:lumMod val="50000"/>
                      </a:schemeClr>
                    </a:solidFill>
                  </a:rPr>
                  <a:t>Tx</a:t>
                </a:r>
                <a:r>
                  <a:rPr lang="en-IN" sz="1800" dirty="0" smtClean="0">
                    <a:solidFill>
                      <a:schemeClr val="accent1">
                        <a:lumMod val="50000"/>
                      </a:schemeClr>
                    </a:solidFill>
                  </a:rPr>
                  <a:t> bit &amp; RB8 stores the 9</a:t>
                </a:r>
                <a:r>
                  <a:rPr lang="en-IN" sz="1800" baseline="30000" dirty="0" smtClean="0">
                    <a:solidFill>
                      <a:schemeClr val="accent1">
                        <a:lumMod val="50000"/>
                      </a:schemeClr>
                    </a:solidFill>
                  </a:rPr>
                  <a:t>th</a:t>
                </a:r>
                <a:r>
                  <a:rPr lang="en-IN" sz="1800" dirty="0" smtClean="0">
                    <a:solidFill>
                      <a:schemeClr val="accent1">
                        <a:lumMod val="50000"/>
                      </a:schemeClr>
                    </a:solidFill>
                  </a:rPr>
                  <a:t> Rx bit</a:t>
                </a:r>
              </a:p>
              <a:p>
                <a:pPr/>
                <a14:m>
                  <m:oMathPara xmlns:m="http://schemas.openxmlformats.org/officeDocument/2006/math">
                    <m:oMathParaPr>
                      <m:jc m:val="centerGroup"/>
                    </m:oMathParaPr>
                    <m:oMath xmlns:m="http://schemas.openxmlformats.org/officeDocument/2006/math">
                      <m:sSub>
                        <m:sSubPr>
                          <m:ctrlPr>
                            <a:rPr lang="en-IN" sz="1800" i="1">
                              <a:solidFill>
                                <a:schemeClr val="tx2">
                                  <a:lumMod val="75000"/>
                                </a:schemeClr>
                              </a:solidFill>
                              <a:latin typeface="Cambria Math" panose="02040503050406030204" pitchFamily="18" charset="0"/>
                            </a:rPr>
                          </m:ctrlPr>
                        </m:sSubPr>
                        <m:e>
                          <m:r>
                            <a:rPr lang="en-IN" sz="1800" i="1">
                              <a:solidFill>
                                <a:schemeClr val="tx2">
                                  <a:lumMod val="75000"/>
                                </a:schemeClr>
                              </a:solidFill>
                              <a:latin typeface="Cambria Math" panose="02040503050406030204" pitchFamily="18" charset="0"/>
                            </a:rPr>
                            <m:t>𝑓</m:t>
                          </m:r>
                        </m:e>
                        <m:sub>
                          <m:r>
                            <a:rPr lang="en-IN" sz="1800" i="1">
                              <a:solidFill>
                                <a:schemeClr val="tx2">
                                  <a:lumMod val="75000"/>
                                </a:schemeClr>
                              </a:solidFill>
                              <a:latin typeface="Cambria Math" panose="02040503050406030204" pitchFamily="18" charset="0"/>
                            </a:rPr>
                            <m:t>𝑏𝑎𝑢𝑑</m:t>
                          </m:r>
                        </m:sub>
                      </m:sSub>
                      <m:r>
                        <a:rPr lang="en-IN" sz="1800" i="1">
                          <a:solidFill>
                            <a:schemeClr val="tx2">
                              <a:lumMod val="75000"/>
                            </a:schemeClr>
                          </a:solidFill>
                          <a:latin typeface="Cambria Math" panose="02040503050406030204" pitchFamily="18" charset="0"/>
                        </a:rPr>
                        <m:t>=</m:t>
                      </m:r>
                      <m:f>
                        <m:fPr>
                          <m:ctrlPr>
                            <a:rPr lang="en-IN" sz="1800" i="1">
                              <a:solidFill>
                                <a:schemeClr val="tx2">
                                  <a:lumMod val="75000"/>
                                </a:schemeClr>
                              </a:solidFill>
                              <a:latin typeface="Cambria Math" panose="02040503050406030204" pitchFamily="18" charset="0"/>
                            </a:rPr>
                          </m:ctrlPr>
                        </m:fPr>
                        <m:num>
                          <m:sSup>
                            <m:sSupPr>
                              <m:ctrlPr>
                                <a:rPr lang="en-IN" sz="1800" i="1">
                                  <a:solidFill>
                                    <a:schemeClr val="tx2">
                                      <a:lumMod val="75000"/>
                                    </a:schemeClr>
                                  </a:solidFill>
                                  <a:latin typeface="Cambria Math" panose="02040503050406030204" pitchFamily="18" charset="0"/>
                                </a:rPr>
                              </m:ctrlPr>
                            </m:sSupPr>
                            <m:e>
                              <m:r>
                                <a:rPr lang="en-IN" sz="1800" i="1">
                                  <a:solidFill>
                                    <a:schemeClr val="tx2">
                                      <a:lumMod val="75000"/>
                                    </a:schemeClr>
                                  </a:solidFill>
                                  <a:latin typeface="Cambria Math" panose="02040503050406030204" pitchFamily="18" charset="0"/>
                                </a:rPr>
                                <m:t>2</m:t>
                              </m:r>
                            </m:e>
                            <m:sup>
                              <m:r>
                                <a:rPr lang="en-IN" sz="1800" i="1">
                                  <a:solidFill>
                                    <a:schemeClr val="tx2">
                                      <a:lumMod val="75000"/>
                                    </a:schemeClr>
                                  </a:solidFill>
                                  <a:latin typeface="Cambria Math" panose="02040503050406030204" pitchFamily="18" charset="0"/>
                                </a:rPr>
                                <m:t>𝑆𝑀𝑂𝐷</m:t>
                              </m:r>
                            </m:sup>
                          </m:sSup>
                        </m:num>
                        <m:den>
                          <m:r>
                            <a:rPr lang="en-IN" sz="1800" b="0" i="1" smtClean="0">
                              <a:solidFill>
                                <a:schemeClr val="tx2">
                                  <a:lumMod val="75000"/>
                                </a:schemeClr>
                              </a:solidFill>
                              <a:latin typeface="Cambria Math" panose="02040503050406030204" pitchFamily="18" charset="0"/>
                            </a:rPr>
                            <m:t>64</m:t>
                          </m:r>
                        </m:den>
                      </m:f>
                      <m:r>
                        <a:rPr lang="en-IN" sz="1800" b="0" i="1" smtClean="0">
                          <a:solidFill>
                            <a:schemeClr val="tx2">
                              <a:lumMod val="75000"/>
                            </a:schemeClr>
                          </a:solidFill>
                          <a:latin typeface="Cambria Math" panose="02040503050406030204" pitchFamily="18" charset="0"/>
                        </a:rPr>
                        <m:t> ∗</m:t>
                      </m:r>
                      <m:sSub>
                        <m:sSubPr>
                          <m:ctrlPr>
                            <a:rPr lang="en-IN" sz="1800" b="0" i="1" smtClean="0">
                              <a:solidFill>
                                <a:schemeClr val="tx2">
                                  <a:lumMod val="75000"/>
                                </a:schemeClr>
                              </a:solidFill>
                              <a:latin typeface="Cambria Math" panose="02040503050406030204" pitchFamily="18" charset="0"/>
                            </a:rPr>
                          </m:ctrlPr>
                        </m:sSubPr>
                        <m:e>
                          <m:r>
                            <a:rPr lang="en-IN" sz="1800" b="0" i="1" smtClean="0">
                              <a:solidFill>
                                <a:schemeClr val="tx2">
                                  <a:lumMod val="75000"/>
                                </a:schemeClr>
                              </a:solidFill>
                              <a:latin typeface="Cambria Math" panose="02040503050406030204" pitchFamily="18" charset="0"/>
                            </a:rPr>
                            <m:t>𝑓</m:t>
                          </m:r>
                        </m:e>
                        <m:sub>
                          <m:r>
                            <a:rPr lang="en-IN" sz="1800" b="0" i="1" smtClean="0">
                              <a:solidFill>
                                <a:schemeClr val="tx2">
                                  <a:lumMod val="75000"/>
                                </a:schemeClr>
                              </a:solidFill>
                              <a:latin typeface="Cambria Math" panose="02040503050406030204" pitchFamily="18" charset="0"/>
                            </a:rPr>
                            <m:t>𝑜𝑠𝑐</m:t>
                          </m:r>
                        </m:sub>
                      </m:sSub>
                    </m:oMath>
                  </m:oMathPara>
                </a14:m>
                <a:endParaRPr lang="en-IN" sz="1800" dirty="0">
                  <a:solidFill>
                    <a:schemeClr val="accent1">
                      <a:lumMod val="50000"/>
                    </a:schemeClr>
                  </a:solidFill>
                </a:endParaRPr>
              </a:p>
              <a:p>
                <a:pPr marL="342900" indent="-342900">
                  <a:buFont typeface="Arial" panose="020B0604020202020204" pitchFamily="34" charset="0"/>
                  <a:buChar char="•"/>
                </a:pPr>
                <a:r>
                  <a:rPr lang="en-IN" sz="1800" dirty="0">
                    <a:solidFill>
                      <a:schemeClr val="accent1">
                        <a:lumMod val="50000"/>
                      </a:schemeClr>
                    </a:solidFill>
                  </a:rPr>
                  <a:t>Higher </a:t>
                </a:r>
                <a:r>
                  <a:rPr lang="en-IN" sz="1800" dirty="0" smtClean="0">
                    <a:solidFill>
                      <a:schemeClr val="accent1">
                        <a:lumMod val="50000"/>
                      </a:schemeClr>
                    </a:solidFill>
                  </a:rPr>
                  <a:t>data rate compared to standard communication required for multiprocessor applications</a:t>
                </a:r>
              </a:p>
              <a:p>
                <a:pPr marL="342900" indent="-342900">
                  <a:buFont typeface="Arial" panose="020B0604020202020204" pitchFamily="34" charset="0"/>
                  <a:buChar char="•"/>
                </a:pPr>
                <a:r>
                  <a:rPr lang="en-IN" sz="1800" dirty="0" smtClean="0">
                    <a:solidFill>
                      <a:schemeClr val="accent1">
                        <a:lumMod val="50000"/>
                      </a:schemeClr>
                    </a:solidFill>
                  </a:rPr>
                  <a:t>RI must be 0 before the last bit is received</a:t>
                </a:r>
              </a:p>
              <a:p>
                <a:pPr marL="342900" lvl="1" indent="-342900">
                  <a:buFont typeface="Arial" panose="020B0604020202020204" pitchFamily="34" charset="0"/>
                  <a:buChar char="•"/>
                </a:pPr>
                <a:r>
                  <a:rPr lang="en-IN" sz="1800" dirty="0">
                    <a:solidFill>
                      <a:schemeClr val="accent1">
                        <a:lumMod val="50000"/>
                      </a:schemeClr>
                    </a:solidFill>
                  </a:rPr>
                  <a:t>Address byte is broadcasted by the master with 9</a:t>
                </a:r>
                <a:r>
                  <a:rPr lang="en-IN" sz="1800" baseline="30000" dirty="0">
                    <a:solidFill>
                      <a:schemeClr val="accent1">
                        <a:lumMod val="50000"/>
                      </a:schemeClr>
                    </a:solidFill>
                  </a:rPr>
                  <a:t>th</a:t>
                </a:r>
                <a:r>
                  <a:rPr lang="en-IN" sz="1800" dirty="0">
                    <a:solidFill>
                      <a:schemeClr val="accent1">
                        <a:lumMod val="50000"/>
                      </a:schemeClr>
                    </a:solidFill>
                  </a:rPr>
                  <a:t> bit 1 &amp; data byte is broadcasted with 9</a:t>
                </a:r>
                <a:r>
                  <a:rPr lang="en-IN" sz="1800" baseline="30000" dirty="0">
                    <a:solidFill>
                      <a:schemeClr val="accent1">
                        <a:lumMod val="50000"/>
                      </a:schemeClr>
                    </a:solidFill>
                  </a:rPr>
                  <a:t>th</a:t>
                </a:r>
                <a:r>
                  <a:rPr lang="en-IN" sz="1800" dirty="0">
                    <a:solidFill>
                      <a:schemeClr val="accent1">
                        <a:lumMod val="50000"/>
                      </a:schemeClr>
                    </a:solidFill>
                  </a:rPr>
                  <a:t> bit as </a:t>
                </a:r>
                <a:r>
                  <a:rPr lang="en-IN" sz="1800" dirty="0" smtClean="0">
                    <a:solidFill>
                      <a:schemeClr val="accent1">
                        <a:lumMod val="50000"/>
                      </a:schemeClr>
                    </a:solidFill>
                  </a:rPr>
                  <a:t>0</a:t>
                </a:r>
              </a:p>
              <a:p>
                <a:pPr marL="342900" lvl="1" indent="-342900">
                  <a:buFont typeface="Arial" panose="020B0604020202020204" pitchFamily="34" charset="0"/>
                  <a:buChar char="•"/>
                </a:pPr>
                <a:r>
                  <a:rPr lang="en-IN" sz="1800" dirty="0" smtClean="0">
                    <a:solidFill>
                      <a:schemeClr val="accent1">
                        <a:lumMod val="50000"/>
                      </a:schemeClr>
                    </a:solidFill>
                  </a:rPr>
                  <a:t>Protocol</a:t>
                </a:r>
                <a:endParaRPr lang="en-IN" sz="1800" dirty="0">
                  <a:solidFill>
                    <a:schemeClr val="accent1">
                      <a:lumMod val="50000"/>
                    </a:schemeClr>
                  </a:solidFill>
                </a:endParaRPr>
              </a:p>
              <a:p>
                <a:pPr marL="957971" lvl="1" indent="-342900">
                  <a:buFont typeface="Arial" panose="020B0604020202020204" pitchFamily="34" charset="0"/>
                  <a:buChar char="•"/>
                </a:pPr>
                <a:r>
                  <a:rPr lang="en-IN" sz="1800" dirty="0" smtClean="0">
                    <a:solidFill>
                      <a:schemeClr val="accent1">
                        <a:lumMod val="50000"/>
                      </a:schemeClr>
                    </a:solidFill>
                  </a:rPr>
                  <a:t>SM2 bit of all the slaves are set to 1</a:t>
                </a:r>
              </a:p>
              <a:p>
                <a:pPr marL="957971" lvl="1" indent="-342900">
                  <a:buFont typeface="Arial" panose="020B0604020202020204" pitchFamily="34" charset="0"/>
                  <a:buChar char="•"/>
                </a:pPr>
                <a:r>
                  <a:rPr lang="en-IN" sz="1800" dirty="0">
                    <a:solidFill>
                      <a:schemeClr val="accent1">
                        <a:lumMod val="50000"/>
                      </a:schemeClr>
                    </a:solidFill>
                  </a:rPr>
                  <a:t>Address byte is broadcasted by the master with 9</a:t>
                </a:r>
                <a:r>
                  <a:rPr lang="en-IN" sz="1800" baseline="30000" dirty="0">
                    <a:solidFill>
                      <a:schemeClr val="accent1">
                        <a:lumMod val="50000"/>
                      </a:schemeClr>
                    </a:solidFill>
                  </a:rPr>
                  <a:t>th</a:t>
                </a:r>
                <a:r>
                  <a:rPr lang="en-IN" sz="1800" dirty="0">
                    <a:solidFill>
                      <a:schemeClr val="accent1">
                        <a:lumMod val="50000"/>
                      </a:schemeClr>
                    </a:solidFill>
                  </a:rPr>
                  <a:t> bit 1</a:t>
                </a:r>
                <a:endParaRPr lang="en-IN" sz="1800" dirty="0" smtClean="0">
                  <a:solidFill>
                    <a:schemeClr val="accent1">
                      <a:lumMod val="50000"/>
                    </a:schemeClr>
                  </a:solidFill>
                </a:endParaRPr>
              </a:p>
              <a:p>
                <a:pPr marL="957971" lvl="1" indent="-342900">
                  <a:buFont typeface="Arial" panose="020B0604020202020204" pitchFamily="34" charset="0"/>
                  <a:buChar char="•"/>
                </a:pPr>
                <a:r>
                  <a:rPr lang="en-IN" sz="1800" dirty="0" smtClean="0">
                    <a:solidFill>
                      <a:schemeClr val="accent1">
                        <a:lumMod val="50000"/>
                      </a:schemeClr>
                    </a:solidFill>
                  </a:rPr>
                  <a:t>If address matches the processor, SM2 is set to zero</a:t>
                </a:r>
              </a:p>
              <a:p>
                <a:pPr marL="957971" lvl="1" indent="-342900">
                  <a:buFont typeface="Arial" panose="020B0604020202020204" pitchFamily="34" charset="0"/>
                  <a:buChar char="•"/>
                </a:pPr>
                <a:r>
                  <a:rPr lang="en-IN" sz="1800" dirty="0" smtClean="0">
                    <a:solidFill>
                      <a:schemeClr val="accent1">
                        <a:lumMod val="50000"/>
                      </a:schemeClr>
                    </a:solidFill>
                  </a:rPr>
                  <a:t>Data transfer between the master and slave becomes seamless while other slaves ignore the data with their SM2 = 1</a:t>
                </a:r>
              </a:p>
            </p:txBody>
          </p:sp>
        </mc:Choice>
        <mc:Fallback xmlns="">
          <p:sp>
            <p:nvSpPr>
              <p:cNvPr id="11" name="Rectangle 10"/>
              <p:cNvSpPr>
                <a:spLocks noRot="1" noChangeAspect="1" noMove="1" noResize="1" noEditPoints="1" noAdjustHandles="1" noChangeArrowheads="1" noChangeShapeType="1" noTextEdit="1"/>
              </p:cNvSpPr>
              <p:nvPr/>
            </p:nvSpPr>
            <p:spPr>
              <a:xfrm>
                <a:off x="936204" y="1042864"/>
                <a:ext cx="6120680" cy="5451172"/>
              </a:xfrm>
              <a:prstGeom prst="rect">
                <a:avLst/>
              </a:prstGeom>
              <a:blipFill>
                <a:blip r:embed="rId3"/>
                <a:stretch>
                  <a:fillRect l="-1594" t="-895" r="-1195" b="-895"/>
                </a:stretch>
              </a:blipFill>
            </p:spPr>
            <p:txBody>
              <a:bodyPr/>
              <a:lstStyle/>
              <a:p>
                <a:r>
                  <a:rPr lang="en-IN">
                    <a:noFill/>
                  </a:rPr>
                  <a:t> </a:t>
                </a:r>
              </a:p>
            </p:txBody>
          </p:sp>
        </mc:Fallback>
      </mc:AlternateContent>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70046"/>
          <a:stretch/>
        </p:blipFill>
        <p:spPr bwMode="auto">
          <a:xfrm>
            <a:off x="7920980" y="3275112"/>
            <a:ext cx="586699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0060814" y="3996070"/>
            <a:ext cx="2402068" cy="338554"/>
          </a:xfrm>
          <a:prstGeom prst="rect">
            <a:avLst/>
          </a:prstGeom>
          <a:noFill/>
        </p:spPr>
        <p:txBody>
          <a:bodyPr wrap="none" rtlCol="0">
            <a:spAutoFit/>
          </a:bodyPr>
          <a:lstStyle/>
          <a:p>
            <a:r>
              <a:rPr lang="en-SG" sz="1600" dirty="0" smtClean="0">
                <a:solidFill>
                  <a:schemeClr val="tx2">
                    <a:lumMod val="50000"/>
                  </a:schemeClr>
                </a:solidFill>
              </a:rPr>
              <a:t>Serial communication byte</a:t>
            </a:r>
            <a:endParaRPr lang="en-SG" sz="1600" dirty="0">
              <a:solidFill>
                <a:schemeClr val="tx2">
                  <a:lumMod val="50000"/>
                </a:schemeClr>
              </a:solidFill>
            </a:endParaRPr>
          </a:p>
        </p:txBody>
      </p:sp>
    </p:spTree>
    <p:extLst>
      <p:ext uri="{BB962C8B-B14F-4D97-AF65-F5344CB8AC3E}">
        <p14:creationId xmlns:p14="http://schemas.microsoft.com/office/powerpoint/2010/main" val="15843328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316" y="2915072"/>
            <a:ext cx="11170341" cy="644970"/>
          </a:xfrm>
        </p:spPr>
        <p:txBody>
          <a:bodyPr>
            <a:normAutofit fontScale="90000"/>
          </a:bodyPr>
          <a:lstStyle/>
          <a:p>
            <a:r>
              <a:rPr lang="en-SG" dirty="0" smtClean="0">
                <a:solidFill>
                  <a:schemeClr val="tx2">
                    <a:lumMod val="50000"/>
                  </a:schemeClr>
                </a:solidFill>
              </a:rPr>
              <a:t>Peripherals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8</a:t>
            </a:fld>
            <a:endParaRPr lang="en-IN" dirty="0"/>
          </a:p>
        </p:txBody>
      </p:sp>
    </p:spTree>
    <p:extLst>
      <p:ext uri="{BB962C8B-B14F-4D97-AF65-F5344CB8AC3E}">
        <p14:creationId xmlns:p14="http://schemas.microsoft.com/office/powerpoint/2010/main" val="303958421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9</a:t>
            </a:fld>
            <a:endParaRPr lang="en-IN" dirty="0"/>
          </a:p>
        </p:txBody>
      </p:sp>
      <p:pic>
        <p:nvPicPr>
          <p:cNvPr id="4" name="Picture 3"/>
          <p:cNvPicPr>
            <a:picLocks noChangeAspect="1"/>
          </p:cNvPicPr>
          <p:nvPr/>
        </p:nvPicPr>
        <p:blipFill>
          <a:blip r:embed="rId3"/>
          <a:stretch>
            <a:fillRect/>
          </a:stretch>
        </p:blipFill>
        <p:spPr>
          <a:xfrm>
            <a:off x="1728292" y="894"/>
            <a:ext cx="11024542" cy="7125394"/>
          </a:xfrm>
          <a:prstGeom prst="rect">
            <a:avLst/>
          </a:prstGeom>
        </p:spPr>
      </p:pic>
      <p:sp>
        <p:nvSpPr>
          <p:cNvPr id="10" name="TextBox 9"/>
          <p:cNvSpPr txBox="1"/>
          <p:nvPr/>
        </p:nvSpPr>
        <p:spPr>
          <a:xfrm>
            <a:off x="8641060" y="6695401"/>
            <a:ext cx="5513754" cy="430887"/>
          </a:xfrm>
          <a:prstGeom prst="rect">
            <a:avLst/>
          </a:prstGeom>
          <a:noFill/>
        </p:spPr>
        <p:txBody>
          <a:bodyPr wrap="none" rtlCol="0">
            <a:spAutoFit/>
          </a:bodyPr>
          <a:lstStyle/>
          <a:p>
            <a:r>
              <a:rPr lang="en-IN" sz="2200" dirty="0" smtClean="0"/>
              <a:t>Courtesy: Prof Subramanian’s yesteryear slides</a:t>
            </a:r>
            <a:endParaRPr lang="en-IN" sz="2200" dirty="0"/>
          </a:p>
        </p:txBody>
      </p:sp>
    </p:spTree>
    <p:extLst>
      <p:ext uri="{BB962C8B-B14F-4D97-AF65-F5344CB8AC3E}">
        <p14:creationId xmlns:p14="http://schemas.microsoft.com/office/powerpoint/2010/main" val="292747513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41276</TotalTime>
  <Words>1061</Words>
  <Application>Microsoft Office PowerPoint</Application>
  <PresentationFormat>Custom</PresentationFormat>
  <Paragraphs>204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Cambria Math</vt:lpstr>
      <vt:lpstr>Office Theme</vt:lpstr>
      <vt:lpstr>Microprocessors, Microcontrollers &amp; Embedded systems</vt:lpstr>
      <vt:lpstr>8051 Serial Communication</vt:lpstr>
      <vt:lpstr>8051 Serial Communication</vt:lpstr>
      <vt:lpstr>8051 Serial Communication</vt:lpstr>
      <vt:lpstr>8051 Serial Communication</vt:lpstr>
      <vt:lpstr>8051 Serial Communication</vt:lpstr>
      <vt:lpstr>8051 Serial Communication</vt:lpstr>
      <vt:lpstr>Peripherals</vt:lpstr>
      <vt:lpstr>PowerPoint Presentation</vt:lpstr>
      <vt:lpstr>Programmable controllers</vt:lpstr>
      <vt:lpstr>Programmable controllers</vt:lpstr>
      <vt:lpstr>Programmable controllers</vt:lpstr>
      <vt:lpstr>8255: Programmable peripheral interface</vt:lpstr>
      <vt:lpstr>Programmable controllers</vt:lpstr>
      <vt:lpstr>Programmable controllers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IIITB</cp:lastModifiedBy>
  <cp:revision>658</cp:revision>
  <dcterms:created xsi:type="dcterms:W3CDTF">2017-04-19T16:01:59Z</dcterms:created>
  <dcterms:modified xsi:type="dcterms:W3CDTF">2019-09-25T04:12:45Z</dcterms:modified>
</cp:coreProperties>
</file>