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748" r:id="rId2"/>
    <p:sldId id="459" r:id="rId3"/>
    <p:sldId id="419" r:id="rId4"/>
    <p:sldId id="421" r:id="rId5"/>
    <p:sldId id="422" r:id="rId6"/>
    <p:sldId id="423" r:id="rId7"/>
    <p:sldId id="498" r:id="rId8"/>
    <p:sldId id="741" r:id="rId9"/>
    <p:sldId id="356" r:id="rId10"/>
    <p:sldId id="381" r:id="rId11"/>
    <p:sldId id="746" r:id="rId12"/>
    <p:sldId id="74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5" r:id="rId25"/>
    <p:sldId id="749" r:id="rId26"/>
    <p:sldId id="747" r:id="rId27"/>
    <p:sldId id="750" r:id="rId28"/>
    <p:sldId id="753" r:id="rId29"/>
    <p:sldId id="751" r:id="rId30"/>
    <p:sldId id="745" r:id="rId31"/>
    <p:sldId id="476" r:id="rId32"/>
    <p:sldId id="477" r:id="rId33"/>
    <p:sldId id="478" r:id="rId34"/>
    <p:sldId id="755" r:id="rId35"/>
    <p:sldId id="479" r:id="rId36"/>
    <p:sldId id="480" r:id="rId37"/>
    <p:sldId id="489" r:id="rId38"/>
    <p:sldId id="754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52" r:id="rId47"/>
    <p:sldId id="74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4EB8D-911B-4E4C-BF2A-1BECCDB4FB94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300D6-3899-43AD-9B4E-3950E8B83DD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5EC6-4D4B-4BD9-9105-F3FE8A16CF3C}" type="datetimeFigureOut">
              <a:rPr lang="en-US" smtClean="0"/>
              <a:pPr/>
              <a:t>9/13/2019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B871-3154-4988-B664-4CF90B0782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Models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13</a:t>
            </a:r>
            <a:r>
              <a:rPr lang="en-IN" baseline="30000" dirty="0" smtClean="0"/>
              <a:t>th</a:t>
            </a:r>
            <a:r>
              <a:rPr lang="en-IN" dirty="0" smtClean="0"/>
              <a:t> Sep 2019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9" y="12073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-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may take too many iterations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Works only if data is linearly separable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………………</a:t>
            </a:r>
          </a:p>
        </p:txBody>
      </p:sp>
    </p:spTree>
    <p:extLst>
      <p:ext uri="{BB962C8B-B14F-4D97-AF65-F5344CB8AC3E}">
        <p14:creationId xmlns="" xmlns:p14="http://schemas.microsoft.com/office/powerpoint/2010/main" val="19723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3B8C7-64A3-4964-836E-5B49ECF4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492896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Linear Models….</a:t>
            </a:r>
          </a:p>
        </p:txBody>
      </p:sp>
    </p:spTree>
    <p:extLst>
      <p:ext uri="{BB962C8B-B14F-4D97-AF65-F5344CB8AC3E}">
        <p14:creationId xmlns="" xmlns:p14="http://schemas.microsoft.com/office/powerpoint/2010/main" val="17410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Linear Regression </a:t>
            </a:r>
            <a:r>
              <a:rPr lang="en-IN" dirty="0"/>
              <a:t/>
            </a:r>
            <a:br>
              <a:rPr lang="en-IN" dirty="0"/>
            </a:b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(Real-valued output)</a:t>
            </a:r>
          </a:p>
        </p:txBody>
      </p:sp>
      <p:pic>
        <p:nvPicPr>
          <p:cNvPr id="179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3627" b="22967"/>
          <a:stretch>
            <a:fillRect/>
          </a:stretch>
        </p:blipFill>
        <p:spPr bwMode="auto">
          <a:xfrm>
            <a:off x="1142976" y="1142984"/>
            <a:ext cx="612457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78845"/>
          <a:stretch>
            <a:fillRect/>
          </a:stretch>
        </p:blipFill>
        <p:spPr bwMode="auto">
          <a:xfrm>
            <a:off x="1142976" y="3714752"/>
            <a:ext cx="6124575" cy="8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29150"/>
            <a:ext cx="22955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Linear Regression - Objective</a:t>
            </a:r>
          </a:p>
        </p:txBody>
      </p:sp>
      <p:pic>
        <p:nvPicPr>
          <p:cNvPr id="180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200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Cost function</a:t>
            </a:r>
          </a:p>
        </p:txBody>
      </p:sp>
      <p:pic>
        <p:nvPicPr>
          <p:cNvPr id="181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4484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5643578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Please Remember 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Training Error = In-sample error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Testing Error = Out-of-sample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Cost function contribution</a:t>
            </a:r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4318" r="50896"/>
          <a:stretch>
            <a:fillRect/>
          </a:stretch>
        </p:blipFill>
        <p:spPr bwMode="auto">
          <a:xfrm>
            <a:off x="500034" y="2000240"/>
            <a:ext cx="3914775" cy="32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4660" t="14318"/>
          <a:stretch>
            <a:fillRect/>
          </a:stretch>
        </p:blipFill>
        <p:spPr bwMode="auto">
          <a:xfrm>
            <a:off x="4929190" y="2000240"/>
            <a:ext cx="3614707" cy="32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57290" y="5345684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Notice : All data points that are not on the line contribute to the cost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Cost function - Rewriting</a:t>
            </a:r>
          </a:p>
        </p:txBody>
      </p:sp>
      <p:pic>
        <p:nvPicPr>
          <p:cNvPr id="183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2595"/>
          <a:stretch>
            <a:fillRect/>
          </a:stretch>
        </p:blipFill>
        <p:spPr bwMode="auto">
          <a:xfrm>
            <a:off x="1500166" y="1643050"/>
            <a:ext cx="6257925" cy="324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57290" y="514351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Notice : All data points x</a:t>
            </a:r>
            <a:r>
              <a:rPr lang="en-I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…..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contribute to the cost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Vector calculus -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Given that w is a vector and U is a matrix/vector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(1) d/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= U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(2) d/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= 2Uw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Error measure, J = ||y-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J = (y –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(y-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), Expanding Norm ||y-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Expand the brackets :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J = [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–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][y –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5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- (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4000" baseline="6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y-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4000" baseline="6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4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  =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5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 - 2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4000" baseline="5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4400" baseline="5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sz="4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= 0 – d/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(2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) + d/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4000" baseline="5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4400" baseline="5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          = -2 (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4000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4000" baseline="6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sz="4000" baseline="30000" dirty="0">
                <a:latin typeface="Times New Roman" pitchFamily="18" charset="0"/>
                <a:cs typeface="Times New Roman" pitchFamily="18" charset="0"/>
              </a:rPr>
              <a:t> + 2 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4000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endParaRPr lang="en-IN" sz="4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Perceptron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77613" t="27306" b="27184"/>
          <a:stretch>
            <a:fillRect/>
          </a:stretch>
        </p:blipFill>
        <p:spPr bwMode="auto">
          <a:xfrm>
            <a:off x="1428728" y="1571612"/>
            <a:ext cx="179544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71934" y="228599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Works if Data is linearly Separable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143380"/>
            <a:ext cx="2447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71934" y="500063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Realisation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3438" y="421481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 = ???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6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-2 (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aseline="6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+ 2 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>
              <a:buNone/>
            </a:pP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aseline="6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endParaRPr lang="en-IN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aseline="6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6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IN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 = (X</a:t>
            </a:r>
            <a:r>
              <a:rPr lang="en-IN" baseline="6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X) </a:t>
            </a:r>
            <a:r>
              <a:rPr lang="en-IN" baseline="50000" dirty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6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IN" baseline="5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Hence w is the Pseudo Inverse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815306"/>
            <a:ext cx="48006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Pseudo-inverse Dimensions</a:t>
            </a:r>
          </a:p>
        </p:txBody>
      </p:sp>
      <p:pic>
        <p:nvPicPr>
          <p:cNvPr id="185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1560" y="1553691"/>
            <a:ext cx="5743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14480" y="5643578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Think : What if “d” was a large number ?!?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14E53C16-1180-452F-9B92-D666FDCCA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9526" t="65208" r="35954" b="1"/>
          <a:stretch/>
        </p:blipFill>
        <p:spPr bwMode="auto">
          <a:xfrm>
            <a:off x="6635152" y="1194526"/>
            <a:ext cx="2160240" cy="145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70675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535782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Notice : All Data points are dealt with, in one shot !! (Unlike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Linear Models - Summary</a:t>
            </a:r>
          </a:p>
        </p:txBody>
      </p:sp>
      <p:pic>
        <p:nvPicPr>
          <p:cNvPr id="2334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b="58904"/>
          <a:stretch/>
        </p:blipFill>
        <p:spPr bwMode="auto">
          <a:xfrm>
            <a:off x="1928794" y="1214422"/>
            <a:ext cx="5238750" cy="135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7728" t="82609"/>
          <a:stretch>
            <a:fillRect/>
          </a:stretch>
        </p:blipFill>
        <p:spPr bwMode="auto">
          <a:xfrm>
            <a:off x="3131840" y="3861048"/>
            <a:ext cx="273842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07257" y="3069783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Remember : The “x” values are frozen; The unknowns are “w”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Probabilistic Interpretation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Mean value of “y” given “x”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E[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y|x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 will lie on the straight line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Minimizing the squared error = Maximizing the Likelihood (Assuming Gaussian)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Cost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we think of any other way of quantifying error ?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about 1-norm of the Deviation ?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will we know when to choose 1-norm, when to choose 2-norm 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Regularized Solutions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800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Modified Cost function = E(w) +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R(w),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Regularization parameter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R(w) = Captures Model Complexity ( Norm (w))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E(w) = Error Term (Eg. Squared sum of Residuals)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kind of Optimization is called : Constrained Optimization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4643446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Tradeoffs :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Large =&gt; We want a simple model, Large Error is Tolerable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Small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want Lower Error, Even if Model is complex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Visualizing 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4905" r="34110"/>
          <a:stretch>
            <a:fillRect/>
          </a:stretch>
        </p:blipFill>
        <p:spPr>
          <a:xfrm>
            <a:off x="928662" y="1142984"/>
            <a:ext cx="2786082" cy="368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5143512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l2 Regularization (|w|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Ridge Regularization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6380" y="5143512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l1 Regularization (|w|)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Lasso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Regularization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66685"/>
          <a:stretch>
            <a:fillRect/>
          </a:stretch>
        </p:blipFill>
        <p:spPr>
          <a:xfrm>
            <a:off x="5143504" y="1285860"/>
            <a:ext cx="2995602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70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Variants in Regularizations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Elastic Regularization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Combination of l1 and l2 Norms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6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Perceptron -Trivia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543956" cy="45259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Invented in 1957  by Frank Rosenblatt</a:t>
            </a:r>
            <a:endParaRPr lang="en-IN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"the embryo of an electronic computer that [the Navy] expects will be able to walk, talk, see, write, reproduce itself and be conscious of its existence."</a:t>
            </a:r>
            <a:endParaRPr lang="en-IN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 1969 a famous book entitled “Perceptions” by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Minsky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Papert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, they  showed that it was impossible for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learn an XOR function.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Linear Regression be adapted to be used as a classifier 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1462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Linear Models –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pic>
        <p:nvPicPr>
          <p:cNvPr id="234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357298"/>
            <a:ext cx="15716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499" name="Picture 3"/>
          <p:cNvPicPr>
            <a:picLocks noChangeAspect="1" noChangeArrowheads="1"/>
          </p:cNvPicPr>
          <p:nvPr/>
        </p:nvPicPr>
        <p:blipFill rotWithShape="1">
          <a:blip r:embed="rId3"/>
          <a:srcRect l="54247"/>
          <a:stretch/>
        </p:blipFill>
        <p:spPr bwMode="auto">
          <a:xfrm>
            <a:off x="827584" y="2509832"/>
            <a:ext cx="225742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3676" y="2630204"/>
            <a:ext cx="2424153" cy="212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5072074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Note : The logistic function behaves “linearly” in a certain interval ; It behaves like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Signum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function at the 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Logistic (Sigmoid) function</a:t>
            </a:r>
          </a:p>
        </p:txBody>
      </p:sp>
      <p:pic>
        <p:nvPicPr>
          <p:cNvPr id="2355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643050"/>
            <a:ext cx="51244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3141663" y="4833938"/>
          <a:ext cx="1895475" cy="1408112"/>
        </p:xfrm>
        <a:graphic>
          <a:graphicData uri="http://schemas.openxmlformats.org/presentationml/2006/ole">
            <p:oleObj spid="_x0000_s200730" name="Equation" r:id="rId4" imgW="20421600" imgH="152400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57818" y="542926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5286388"/>
            <a:ext cx="15716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Logistic – Salient features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46428"/>
          <a:stretch>
            <a:fillRect/>
          </a:stretch>
        </p:blipFill>
        <p:spPr bwMode="auto">
          <a:xfrm>
            <a:off x="2000232" y="1571612"/>
            <a:ext cx="51244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3929066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How steep is the slope ?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 does it reach at s = 0 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 of Logistic curves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8" y="1577966"/>
            <a:ext cx="73533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8" y="2281773"/>
            <a:ext cx="62992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61" y="2662773"/>
            <a:ext cx="4968071" cy="4030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61" y="2815173"/>
            <a:ext cx="4968071" cy="4030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29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8596" y="1214422"/>
            <a:ext cx="8288679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Maps real line to [0,1]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used to model posterior probability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P(C | x)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Final goal: Feature as input and output as posterior probability,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using the sigmoid model</a:t>
            </a:r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2643174" y="3214686"/>
          <a:ext cx="2547937" cy="904875"/>
        </p:xfrm>
        <a:graphic>
          <a:graphicData uri="http://schemas.openxmlformats.org/presentationml/2006/ole">
            <p:oleObj spid="_x0000_s201754" name="Equation" r:id="rId3" imgW="27736800" imgH="9753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4357694"/>
            <a:ext cx="84434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/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1: Take linear combination of features (similar to Linear Regression)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2: Apply sigmoid function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147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Logistic (Sigmoid)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</p:txBody>
      </p:sp>
      <p:pic>
        <p:nvPicPr>
          <p:cNvPr id="296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6291" y="2928934"/>
            <a:ext cx="80676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15074" y="17859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1571612"/>
            <a:ext cx="15716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 l="48420" b="46428"/>
          <a:stretch>
            <a:fillRect/>
          </a:stretch>
        </p:blipFill>
        <p:spPr bwMode="auto">
          <a:xfrm>
            <a:off x="3214678" y="1285860"/>
            <a:ext cx="264320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571472" y="1285860"/>
          <a:ext cx="1895475" cy="1408112"/>
        </p:xfrm>
        <a:graphic>
          <a:graphicData uri="http://schemas.openxmlformats.org/presentationml/2006/ole">
            <p:oleObj spid="_x0000_s202778" name="Equation" r:id="rId6" imgW="20421600" imgH="152400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910" y="4857760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happens when -----</a:t>
            </a:r>
          </a:p>
          <a:p>
            <a:endParaRPr lang="en-IN" dirty="0"/>
          </a:p>
          <a:p>
            <a:r>
              <a:rPr lang="en-IN" dirty="0"/>
              <a:t>Risk score is high ?? s is large; Ɵ(s) -&gt; 1</a:t>
            </a:r>
          </a:p>
          <a:p>
            <a:r>
              <a:rPr lang="en-IN" dirty="0"/>
              <a:t>Risk score is low ?? s is small; Ɵ(s) -&gt;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do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Prove :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(-s)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 1 -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2)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’(s) 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(-s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From Discrete to Real-valued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30003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given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represent :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 = [Age, cholesterol level, weight]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y = +1 (Had a heart attack) or -1 (Didn’t have a heart attack)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But we would have wanted the “Probability of Heart Attack” given the Pattern x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“f” is the IDEAL function that takes in input Pattern “x” and outputs the probability that the pattern “x” will lead to a Heart Attack 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/>
          <a:srcRect l="49511" t="60811" b="21171"/>
          <a:stretch>
            <a:fillRect/>
          </a:stretch>
        </p:blipFill>
        <p:spPr bwMode="auto">
          <a:xfrm>
            <a:off x="500034" y="5000636"/>
            <a:ext cx="393379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7506" t="27027" r="25733" b="50450"/>
          <a:stretch>
            <a:fillRect/>
          </a:stretch>
        </p:blipFill>
        <p:spPr bwMode="auto">
          <a:xfrm>
            <a:off x="2714612" y="4000504"/>
            <a:ext cx="364330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66932" t="78829" b="5405"/>
          <a:stretch>
            <a:fillRect/>
          </a:stretch>
        </p:blipFill>
        <p:spPr bwMode="auto">
          <a:xfrm>
            <a:off x="3714744" y="5715016"/>
            <a:ext cx="25764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- MNIST</a:t>
            </a:r>
          </a:p>
        </p:txBody>
      </p:sp>
      <p:pic>
        <p:nvPicPr>
          <p:cNvPr id="174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3848" y="1576387"/>
            <a:ext cx="7790514" cy="39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How to quantify the error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each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), y is generated by probability f(x)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are trying to learn “f”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If we use “h” as approximation to “f”, it means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If h = f, how likely are we to get y from x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57628"/>
            <a:ext cx="3705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MLE - Estimation</a:t>
            </a:r>
          </a:p>
        </p:txBody>
      </p:sp>
      <p:pic>
        <p:nvPicPr>
          <p:cNvPr id="300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3781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857364"/>
            <a:ext cx="2371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6377" y="2571744"/>
            <a:ext cx="14954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500438"/>
            <a:ext cx="1733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3643314"/>
            <a:ext cx="2114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4500570"/>
            <a:ext cx="3990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4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4546" y="5214950"/>
            <a:ext cx="2857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71472" y="3143248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Re-writing P(</a:t>
            </a:r>
            <a:r>
              <a:rPr lang="en-IN" sz="2800" dirty="0" err="1">
                <a:latin typeface="Blackadder ITC" pitchFamily="82" charset="0"/>
              </a:rPr>
              <a:t>y</a:t>
            </a:r>
            <a:r>
              <a:rPr lang="en-IN" dirty="0" err="1"/>
              <a:t>|x</a:t>
            </a:r>
            <a:r>
              <a:rPr lang="en-IN" dirty="0"/>
              <a:t>), using odd symmetry about 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857233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Given pattern “x”, what is the likelihood that “</a:t>
            </a:r>
            <a:r>
              <a:rPr lang="en-IN" sz="2800" dirty="0">
                <a:latin typeface="Blackadder ITC" pitchFamily="82" charset="0"/>
              </a:rPr>
              <a:t>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” is generated by “h” </a:t>
            </a:r>
            <a:r>
              <a:rPr lang="en-IN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Maximizing the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9"/>
            <a:ext cx="8229600" cy="928694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Maximize</a:t>
            </a:r>
            <a:r>
              <a:rPr lang="en-IN" dirty="0"/>
              <a:t> 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500174"/>
            <a:ext cx="2857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2500306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Maximize the log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571744"/>
            <a:ext cx="2352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3714752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Maximize scaled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version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70" y="3714752"/>
            <a:ext cx="2571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8596" y="4929198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Minimize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301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4786322"/>
            <a:ext cx="2905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034" y="5786454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Same as minimizing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301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5929330"/>
            <a:ext cx="25622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MLE 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00034" y="5929330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 : Find that parameter “w” that minimizes the Error measure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285860"/>
            <a:ext cx="25622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1357298"/>
            <a:ext cx="54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Error Measure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242886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Re-write the Error Measure, expanding </a:t>
            </a:r>
            <a:r>
              <a:rPr lang="en-IN" dirty="0"/>
              <a:t>Ɵ</a:t>
            </a:r>
          </a:p>
        </p:txBody>
      </p: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2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3286124"/>
            <a:ext cx="981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14348" y="3714752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have same sign, then it contributes e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number ;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Hence contribution is small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Hypothesis is correct for that point)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have opposite signs, then it contributes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baseline="30000" dirty="0" err="1">
                <a:latin typeface="Times New Roman" pitchFamily="18" charset="0"/>
                <a:cs typeface="Times New Roman" pitchFamily="18" charset="0"/>
              </a:rPr>
              <a:t>+ve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number ;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Hence contribution is large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Hypothesis is wrong for that point)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Hence we need to minimize the Error Measure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MLE</a:t>
            </a:r>
          </a:p>
        </p:txBody>
      </p:sp>
      <p:pic>
        <p:nvPicPr>
          <p:cNvPr id="303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3114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0" y="214311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got a closed form solution !!</a:t>
            </a:r>
          </a:p>
        </p:txBody>
      </p:sp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929066"/>
            <a:ext cx="4324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57818" y="428625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Closed form solution not possible </a:t>
            </a:r>
            <a:r>
              <a:rPr lang="en-IN" dirty="0">
                <a:sym typeface="Wingdings" pitchFamily="2" charset="2"/>
              </a:rPr>
              <a:t>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86248" y="535782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Way ahead : Iterative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928802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Differentiate Error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wrt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w : </a:t>
            </a:r>
          </a:p>
          <a:p>
            <a:endParaRPr lang="en-IN" dirty="0"/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928802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286124"/>
            <a:ext cx="2543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121442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Initialize w as w(t)</a:t>
            </a:r>
          </a:p>
        </p:txBody>
      </p:sp>
      <p:pic>
        <p:nvPicPr>
          <p:cNvPr id="3041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714752"/>
            <a:ext cx="66389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Classifier: Logistic idea + Linear Regression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Discriminative model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Generative model)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Parameters – feature weights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Estimation – ML estimation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Gradient Descent (Iterative Method)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521495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Summary : Maximum likelihood estimation of ”w”  assuming that the observed training set was generated by a binomial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8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 Linear Models..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</a:t>
            </a:r>
          </a:p>
        </p:txBody>
      </p:sp>
      <p:pic>
        <p:nvPicPr>
          <p:cNvPr id="1751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1598"/>
          <a:stretch/>
        </p:blipFill>
        <p:spPr bwMode="auto">
          <a:xfrm>
            <a:off x="1259632" y="1340768"/>
            <a:ext cx="696348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 - Iterations</a:t>
            </a:r>
          </a:p>
        </p:txBody>
      </p:sp>
      <p:pic>
        <p:nvPicPr>
          <p:cNvPr id="17613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1475" r="49476"/>
          <a:stretch/>
        </p:blipFill>
        <p:spPr bwMode="auto">
          <a:xfrm>
            <a:off x="457200" y="1700808"/>
            <a:ext cx="38884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E885226-9859-4D72-A15A-7FD2D4652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5494" t="14754"/>
          <a:stretch/>
        </p:blipFill>
        <p:spPr bwMode="auto">
          <a:xfrm>
            <a:off x="5724128" y="1772816"/>
            <a:ext cx="265564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CF456-E9E6-45F3-8127-38F61B33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Pocket - 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E7D3F92-9F13-4CF0-A1D8-C845836CD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874" t="12339" b="14274"/>
          <a:stretch/>
        </p:blipFill>
        <p:spPr>
          <a:xfrm>
            <a:off x="4742479" y="1768252"/>
            <a:ext cx="4052823" cy="332149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7C0C72EA-638D-4A8F-B439-B2D1F2D2B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6" r="51204"/>
          <a:stretch/>
        </p:blipFill>
        <p:spPr>
          <a:xfrm>
            <a:off x="456204" y="1412776"/>
            <a:ext cx="3945319" cy="3888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74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D42F3-1D52-4454-830B-0E0CE6A2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 Vs Pocket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796BF71-9421-434D-B18C-0EDED0DA4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73" y="1381666"/>
            <a:ext cx="7667851" cy="4094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33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on MNIST Data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Take 2 classes at a time and check if 2 confusing classes such as “1” and “7” can be classified using Perceptron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What is the cost function we are minimizing in Perceptron ?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Apply Gradient Descent to this cost function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Prove : Convergence of Perceptron</a:t>
            </a:r>
          </a:p>
        </p:txBody>
      </p:sp>
    </p:spTree>
    <p:extLst>
      <p:ext uri="{BB962C8B-B14F-4D97-AF65-F5344CB8AC3E}">
        <p14:creationId xmlns="" xmlns:p14="http://schemas.microsoft.com/office/powerpoint/2010/main" val="13909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</TotalTime>
  <Words>1121</Words>
  <Application>Microsoft Office PowerPoint</Application>
  <PresentationFormat>On-screen Show (4:3)</PresentationFormat>
  <Paragraphs>178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Equation</vt:lpstr>
      <vt:lpstr>Linear Models</vt:lpstr>
      <vt:lpstr>Perceptron</vt:lpstr>
      <vt:lpstr>Perceptron -Trivia</vt:lpstr>
      <vt:lpstr>Perceptron - MNIST</vt:lpstr>
      <vt:lpstr>Feature Space</vt:lpstr>
      <vt:lpstr>PLA - Iterations</vt:lpstr>
      <vt:lpstr>Pocket - Version</vt:lpstr>
      <vt:lpstr>PLA Vs Pocket</vt:lpstr>
      <vt:lpstr>To Do</vt:lpstr>
      <vt:lpstr>Perceptron - Drawbacks</vt:lpstr>
      <vt:lpstr>Slide 11</vt:lpstr>
      <vt:lpstr>More Linear Models….</vt:lpstr>
      <vt:lpstr>Linear Regression  (Real-valued output)</vt:lpstr>
      <vt:lpstr>Linear Regression - Objective</vt:lpstr>
      <vt:lpstr>Cost function</vt:lpstr>
      <vt:lpstr>Cost function contribution</vt:lpstr>
      <vt:lpstr>Cost function - Rewriting</vt:lpstr>
      <vt:lpstr>Vector calculus - Hints</vt:lpstr>
      <vt:lpstr>Slide 19</vt:lpstr>
      <vt:lpstr>Slide 20</vt:lpstr>
      <vt:lpstr>Slide 21</vt:lpstr>
      <vt:lpstr>Pseudo-inverse Dimensions</vt:lpstr>
      <vt:lpstr>Slide 23</vt:lpstr>
      <vt:lpstr>Linear Models - Summary</vt:lpstr>
      <vt:lpstr>Probabilistic Interpretation</vt:lpstr>
      <vt:lpstr>Cost function</vt:lpstr>
      <vt:lpstr>Regularized Solutions</vt:lpstr>
      <vt:lpstr>Visualizing constraints</vt:lpstr>
      <vt:lpstr>Variants in Regularizations</vt:lpstr>
      <vt:lpstr>Can Linear Regression be adapted to be used as a classifier ?</vt:lpstr>
      <vt:lpstr>Logistic Regression</vt:lpstr>
      <vt:lpstr>Linear Models – Contd…</vt:lpstr>
      <vt:lpstr>Logistic (Sigmoid) function</vt:lpstr>
      <vt:lpstr>Logistic – Salient features</vt:lpstr>
      <vt:lpstr>Family of Logistic curves</vt:lpstr>
      <vt:lpstr>Slide 36</vt:lpstr>
      <vt:lpstr>Logistic Regression</vt:lpstr>
      <vt:lpstr>To do</vt:lpstr>
      <vt:lpstr>From Discrete to Real-valued</vt:lpstr>
      <vt:lpstr>How to quantify the error ?</vt:lpstr>
      <vt:lpstr>MLE - Estimation</vt:lpstr>
      <vt:lpstr>Maximizing the Likelihood</vt:lpstr>
      <vt:lpstr>MLE </vt:lpstr>
      <vt:lpstr>MLE</vt:lpstr>
      <vt:lpstr>Gradient Descent</vt:lpstr>
      <vt:lpstr>Conclusion</vt:lpstr>
      <vt:lpstr>Other Linear Models..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Ayush</dc:creator>
  <cp:lastModifiedBy>Neelam</cp:lastModifiedBy>
  <cp:revision>237</cp:revision>
  <dcterms:created xsi:type="dcterms:W3CDTF">2018-05-25T04:48:12Z</dcterms:created>
  <dcterms:modified xsi:type="dcterms:W3CDTF">2019-09-13T05:42:08Z</dcterms:modified>
</cp:coreProperties>
</file>