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45.wmf" ContentType="image/x-wmf"/>
  <Override PartName="/ppt/media/image44.wmf" ContentType="image/x-wmf"/>
  <Override PartName="/ppt/media/image43.wmf" ContentType="image/x-wmf"/>
  <Override PartName="/ppt/media/image42.png" ContentType="image/png"/>
  <Override PartName="/ppt/media/image41.png" ContentType="image/png"/>
  <Override PartName="/ppt/media/image40.png" ContentType="image/png"/>
  <Override PartName="/ppt/media/image15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8.png" ContentType="image/pn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7D576DE-DE1F-40B3-AB7B-1D1E72E55642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Welcome to the lecture on ””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B4935C0-8471-493C-A181-14C94ED9F00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17A4F2D-9C90-4851-B4C9-E29A7E1F0D9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9/17/19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8409875-D3BA-4A49-ADCB-3730026837C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6B485BF-B934-4D62-889F-13C54287169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9/17/19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4FAAB0C-BF92-4F78-AB25-D26F87086A7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3.wmf"/><Relationship Id="rId2" Type="http://schemas.openxmlformats.org/officeDocument/2006/relationships/image" Target="../media/image44.wmf"/><Relationship Id="rId3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5.wmf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Bias – Variance &amp; 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Linear Models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02560" y="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Gradient Descent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7" name="Picture 2" descr=""/>
          <p:cNvPicPr/>
          <p:nvPr/>
        </p:nvPicPr>
        <p:blipFill>
          <a:blip r:embed="rId1"/>
          <a:stretch/>
        </p:blipFill>
        <p:spPr>
          <a:xfrm>
            <a:off x="785880" y="2250360"/>
            <a:ext cx="3376080" cy="3371400"/>
          </a:xfrm>
          <a:prstGeom prst="rect">
            <a:avLst/>
          </a:prstGeom>
          <a:ln>
            <a:noFill/>
          </a:ln>
        </p:spPr>
      </p:pic>
      <p:pic>
        <p:nvPicPr>
          <p:cNvPr id="118" name="Picture 3" descr=""/>
          <p:cNvPicPr/>
          <p:nvPr/>
        </p:nvPicPr>
        <p:blipFill>
          <a:blip r:embed="rId2"/>
          <a:stretch/>
        </p:blipFill>
        <p:spPr>
          <a:xfrm>
            <a:off x="4929120" y="2196720"/>
            <a:ext cx="2642760" cy="2147040"/>
          </a:xfrm>
          <a:prstGeom prst="rect">
            <a:avLst/>
          </a:prstGeom>
          <a:ln>
            <a:noFill/>
          </a:ln>
        </p:spPr>
      </p:pic>
      <p:pic>
        <p:nvPicPr>
          <p:cNvPr id="119" name="Picture 6" descr=""/>
          <p:cNvPicPr/>
          <p:nvPr/>
        </p:nvPicPr>
        <p:blipFill>
          <a:blip r:embed="rId3"/>
          <a:stretch/>
        </p:blipFill>
        <p:spPr>
          <a:xfrm>
            <a:off x="5000760" y="4554000"/>
            <a:ext cx="2647440" cy="1228320"/>
          </a:xfrm>
          <a:prstGeom prst="rect">
            <a:avLst/>
          </a:prstGeom>
          <a:ln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6973920" y="5691960"/>
            <a:ext cx="173844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0000"/>
                </a:solidFill>
                <a:latin typeface="Calibri"/>
              </a:rPr>
              <a:t>GRADIENT DESCENT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1143000" y="1821600"/>
            <a:ext cx="292860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50" spc="-1" strike="noStrike">
                <a:solidFill>
                  <a:srgbClr val="000000"/>
                </a:solidFill>
                <a:latin typeface="Times New Roman"/>
              </a:rPr>
              <a:t>Impact of Learning Rate</a:t>
            </a:r>
            <a:endParaRPr b="0" lang="en-US" sz="165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104840" y="252684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Simple Vs Complex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3" descr=""/>
          <p:cNvPicPr/>
          <p:nvPr/>
        </p:nvPicPr>
        <p:blipFill>
          <a:blip r:embed="rId1"/>
          <a:srcRect l="3905" t="14277" r="0" b="46451"/>
          <a:stretch/>
        </p:blipFill>
        <p:spPr>
          <a:xfrm>
            <a:off x="1410840" y="1767960"/>
            <a:ext cx="6589800" cy="1767600"/>
          </a:xfrm>
          <a:prstGeom prst="rect">
            <a:avLst/>
          </a:prstGeom>
          <a:ln>
            <a:noFill/>
          </a:ln>
        </p:spPr>
      </p:pic>
      <p:sp>
        <p:nvSpPr>
          <p:cNvPr id="126" name="CustomShape 1"/>
          <p:cNvSpPr/>
          <p:nvPr/>
        </p:nvSpPr>
        <p:spPr>
          <a:xfrm>
            <a:off x="1410840" y="964440"/>
            <a:ext cx="617184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Times New Roman"/>
              </a:rPr>
              <a:t>Recap : Stats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27" name="Picture 5" descr=""/>
          <p:cNvPicPr/>
          <p:nvPr/>
        </p:nvPicPr>
        <p:blipFill>
          <a:blip r:embed="rId2"/>
          <a:srcRect l="3123" t="73773" r="24215" b="0"/>
          <a:stretch/>
        </p:blipFill>
        <p:spPr>
          <a:xfrm>
            <a:off x="1732320" y="3964680"/>
            <a:ext cx="4982400" cy="118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518120" y="857160"/>
            <a:ext cx="61718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Estimator Performance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1518120" y="1714320"/>
            <a:ext cx="6171840" cy="3964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For an Estimator, Over the population x, if the parameter being estimated is, say “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</a:rPr>
              <a:t>Ɵ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”; and the Estimator estimates 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</a:rPr>
              <a:t>Ө</a:t>
            </a: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̂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 then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Error, e is defined as 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e(x) = </a:t>
            </a:r>
            <a:r>
              <a:rPr b="0" lang="en-US" sz="113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Ө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̂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 (x) - Ɵ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MSE , Popular performance measure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MSE = Mean([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Ө</a:t>
            </a: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̂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(x) - Ɵ]</a:t>
            </a:r>
            <a:r>
              <a:rPr b="0" lang="en-US" sz="3200" spc="-1" strike="noStrike" baseline="30000">
                <a:solidFill>
                  <a:srgbClr val="000000"/>
                </a:solidFill>
                <a:latin typeface="Times New Roman"/>
                <a:ea typeface="Arial Unicode MS"/>
              </a:rPr>
              <a:t>2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) = E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Times New Roman"/>
                <a:ea typeface="Arial Unicode MS"/>
              </a:rPr>
              <a:t> x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 ([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Ө</a:t>
            </a: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̂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(x) - Ɵ]</a:t>
            </a:r>
            <a:r>
              <a:rPr b="0" lang="en-US" sz="3200" spc="-1" strike="noStrike" baseline="30000">
                <a:solidFill>
                  <a:srgbClr val="000000"/>
                </a:solidFill>
                <a:latin typeface="Times New Roman"/>
                <a:ea typeface="Arial Unicode MS"/>
              </a:rPr>
              <a:t>2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MSE can always be decomposed into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44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MSE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1" name="Content Placeholder 4" descr=""/>
          <p:cNvPicPr/>
          <p:nvPr/>
        </p:nvPicPr>
        <p:blipFill>
          <a:blip r:embed="rId1"/>
          <a:stretch/>
        </p:blipFill>
        <p:spPr>
          <a:xfrm>
            <a:off x="1671840" y="1340640"/>
            <a:ext cx="5799960" cy="452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464480" y="857160"/>
            <a:ext cx="61718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Estimator Attributes - Bias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1518120" y="1821600"/>
            <a:ext cx="6171840" cy="2035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Bias : English - Prejudice; inclination one way or the other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Bias = Deviation of the true parameter value from Expected value of the estimate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B(</a:t>
            </a:r>
            <a:r>
              <a:rPr b="0" lang="en-US" sz="1350" spc="-1" strike="noStrike">
                <a:solidFill>
                  <a:srgbClr val="000000"/>
                </a:solidFill>
                <a:latin typeface="Times New Roman"/>
              </a:rPr>
              <a:t>Ө</a:t>
            </a: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̂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 ) = E [</a:t>
            </a:r>
            <a:r>
              <a:rPr b="0" lang="en-US" sz="135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Ө</a:t>
            </a: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̂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 ] -  Ɵ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Bias can also be interpreted as the expected value of the error. Why ??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What is desired in an estimator 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4" name="Picture 3" descr=""/>
          <p:cNvPicPr/>
          <p:nvPr/>
        </p:nvPicPr>
        <p:blipFill>
          <a:blip r:embed="rId1"/>
          <a:srcRect l="0" t="0" r="0" b="23155"/>
          <a:stretch/>
        </p:blipFill>
        <p:spPr>
          <a:xfrm>
            <a:off x="2857320" y="3911040"/>
            <a:ext cx="3393000" cy="195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9" dur="indefinite" restart="never" nodeType="tmRoot">
          <p:childTnLst>
            <p:seq>
              <p:cTn id="110" dur="indefinite" nodeType="mainSeq">
                <p:childTnLst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464480" y="857160"/>
            <a:ext cx="6171840" cy="856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Estimator Attributes - Variance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464480" y="2098800"/>
            <a:ext cx="6171840" cy="2880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Variance : English : Spread in values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Variance (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</a:rPr>
              <a:t>Ө</a:t>
            </a: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̂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 ) = Expected value of squared sampling deviations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Variance (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Ө</a:t>
            </a: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̂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 ) = E[(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Ө</a:t>
            </a: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̂̂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 - E[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Ө</a:t>
            </a: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̂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 ])</a:t>
            </a:r>
            <a:r>
              <a:rPr b="0" lang="en-US" sz="3200" spc="-1" strike="noStrike" baseline="30000">
                <a:solidFill>
                  <a:srgbClr val="000000"/>
                </a:solidFill>
                <a:latin typeface="Times New Roman"/>
                <a:ea typeface="Arial Unicode MS"/>
              </a:rPr>
              <a:t>2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]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Indicates how far, on average, the collection of estimates are from the </a:t>
            </a:r>
            <a:r>
              <a:rPr b="0" i="1" lang="en-US" sz="32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expected value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 of the estimates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What is desired value of variance in an estimator 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43" dur="indefinite" restart="never" nodeType="tmRoot">
          <p:childTnLst>
            <p:seq>
              <p:cTn id="144" dur="indefinite" nodeType="mainSeq">
                <p:childTnLst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464480" y="857160"/>
            <a:ext cx="61718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Estimator Attributes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1464480" y="1767960"/>
            <a:ext cx="6171840" cy="2985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Desirable properties of estimators are 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Minimal bias and Minimal Variance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69" dur="indefinite" restart="never" nodeType="tmRoot">
          <p:childTnLst>
            <p:seq>
              <p:cTn id="170" dur="indefinite" nodeType="mainSeq">
                <p:childTnLst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464480" y="857160"/>
            <a:ext cx="61718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Bias-Variance Analysis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1464480" y="1875240"/>
            <a:ext cx="6321960" cy="3394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Decomposes E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Times New Roman"/>
              </a:rPr>
              <a:t>out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into 2 components 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85920" indent="-3855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How good is the Hypothesis set H, in approximating the target function (Bias)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85920" indent="-3855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1" dur="indefinite" restart="never" nodeType="tmRoot">
          <p:childTnLst>
            <p:seq>
              <p:cTn id="192" dur="indefinite" nodeType="mainSeq">
                <p:childTnLst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0040" y="2143080"/>
            <a:ext cx="7857720" cy="26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Given a function, what does the derivative say ??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How to minimize a function ?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2 important approaches : (i) Closed form (ii) Iterative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What is constrained ? Unconstrained minimization ?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428760" y="857160"/>
            <a:ext cx="822924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Times New Roman"/>
              </a:rPr>
              <a:t>Calculus Recap</a:t>
            </a:r>
            <a:endParaRPr b="0" lang="en-US" sz="33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464480" y="1661040"/>
            <a:ext cx="6536160" cy="46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For a chosen hypothesis function “g”, learnt using given training Data D,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Let’s call the resulting E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out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as : E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out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(g</a:t>
            </a:r>
            <a:r>
              <a:rPr b="0" lang="en-US" sz="1800" spc="-1" strike="noStrike" baseline="30000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What is E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out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(g</a:t>
            </a:r>
            <a:r>
              <a:rPr b="0" lang="en-US" sz="1800" spc="-1" strike="noStrike" baseline="30000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) 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It is the quantity, [g</a:t>
            </a:r>
            <a:r>
              <a:rPr b="0" lang="en-US" sz="1800" spc="-1" strike="noStrike" baseline="30000">
                <a:solidFill>
                  <a:srgbClr val="000000"/>
                </a:solidFill>
                <a:latin typeface="Times New Roman"/>
              </a:rPr>
              <a:t>D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(x) – f(x)]</a:t>
            </a:r>
            <a:r>
              <a:rPr b="0" lang="en-US" sz="1800" spc="-1" strike="noStrike" baseline="30000">
                <a:solidFill>
                  <a:srgbClr val="000000"/>
                </a:solidFill>
                <a:latin typeface="Times New Roman"/>
              </a:rPr>
              <a:t>2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for all possible values of x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baseline="30000">
                <a:solidFill>
                  <a:srgbClr val="000000"/>
                </a:solidFill>
                <a:latin typeface="Times New Roman"/>
              </a:rPr>
              <a:t>i.e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[g</a:t>
            </a:r>
            <a:r>
              <a:rPr b="0" lang="en-US" sz="1800" spc="-1" strike="noStrike" baseline="30000">
                <a:solidFill>
                  <a:srgbClr val="000000"/>
                </a:solidFill>
                <a:latin typeface="Times New Roman"/>
              </a:rPr>
              <a:t>D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(x) – f(x)]</a:t>
            </a:r>
            <a:r>
              <a:rPr b="0" lang="en-US" sz="1800" spc="-1" strike="noStrike" baseline="30000">
                <a:solidFill>
                  <a:srgbClr val="000000"/>
                </a:solidFill>
                <a:latin typeface="Times New Roman"/>
              </a:rPr>
              <a:t>2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averaged over all x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Or E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out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(g</a:t>
            </a:r>
            <a:r>
              <a:rPr b="0" lang="en-US" sz="1800" spc="-1" strike="noStrike" baseline="30000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) =  </a:t>
            </a:r>
            <a:r>
              <a:rPr b="0" lang="en-US" sz="1800" spc="-1" strike="noStrike">
                <a:solidFill>
                  <a:srgbClr val="000000"/>
                </a:solidFill>
                <a:latin typeface="Lucida Calligraphy"/>
              </a:rPr>
              <a:t>E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[g</a:t>
            </a:r>
            <a:r>
              <a:rPr b="0" lang="en-US" sz="1800" spc="-1" strike="noStrike" baseline="30000">
                <a:solidFill>
                  <a:srgbClr val="000000"/>
                </a:solidFill>
                <a:latin typeface="Times New Roman"/>
              </a:rPr>
              <a:t>D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(x) – f(x)]</a:t>
            </a:r>
            <a:r>
              <a:rPr b="0" lang="en-US" sz="1800" spc="-1" strike="noStrike" baseline="30000">
                <a:solidFill>
                  <a:srgbClr val="000000"/>
                </a:solidFill>
                <a:latin typeface="Times New Roman"/>
              </a:rPr>
              <a:t>2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out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(g</a:t>
            </a:r>
            <a:r>
              <a:rPr b="0" lang="en-US" sz="1800" spc="-1" strike="noStrike" baseline="30000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)  has to cover all possible training Data sets 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Hence average over all possible “D” : Evaluate  </a:t>
            </a:r>
            <a:r>
              <a:rPr b="0" lang="en-US" sz="1800" spc="-1" strike="noStrike">
                <a:solidFill>
                  <a:srgbClr val="000000"/>
                </a:solidFill>
                <a:latin typeface="Lucida Calligraphy"/>
              </a:rPr>
              <a:t>E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[E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out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(g</a:t>
            </a:r>
            <a:r>
              <a:rPr b="0" lang="en-US" sz="1800" spc="-1" strike="noStrike" baseline="30000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)]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01" dur="indefinite" restart="never" nodeType="tmRoot">
          <p:childTnLst>
            <p:seq>
              <p:cTn id="202" dur="indefinite" nodeType="mainSeq">
                <p:childTnLst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464480" y="857160"/>
            <a:ext cx="61718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Bias - Variance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3" name="Picture 2" descr=""/>
          <p:cNvPicPr/>
          <p:nvPr/>
        </p:nvPicPr>
        <p:blipFill>
          <a:blip r:embed="rId1"/>
          <a:srcRect l="38164" t="45249" r="0" b="0"/>
          <a:stretch/>
        </p:blipFill>
        <p:spPr>
          <a:xfrm>
            <a:off x="2275200" y="1997280"/>
            <a:ext cx="4550040" cy="20534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35" dur="indefinite" restart="never" nodeType="tmRoot">
          <p:childTnLst>
            <p:seq>
              <p:cTn id="236" dur="indefinite" nodeType="mainSeq">
                <p:childTnLst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464480" y="857160"/>
            <a:ext cx="61718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Bias - Variance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5" name="Picture 2" descr=""/>
          <p:cNvPicPr/>
          <p:nvPr/>
        </p:nvPicPr>
        <p:blipFill>
          <a:blip r:embed="rId1"/>
          <a:srcRect l="0" t="16590" r="0" b="68475"/>
          <a:stretch/>
        </p:blipFill>
        <p:spPr>
          <a:xfrm>
            <a:off x="1410840" y="2153160"/>
            <a:ext cx="6335640" cy="481680"/>
          </a:xfrm>
          <a:prstGeom prst="rect">
            <a:avLst/>
          </a:prstGeom>
          <a:ln w="9360">
            <a:noFill/>
          </a:ln>
        </p:spPr>
      </p:pic>
      <p:pic>
        <p:nvPicPr>
          <p:cNvPr id="146" name="Picture 2" descr=""/>
          <p:cNvPicPr/>
          <p:nvPr/>
        </p:nvPicPr>
        <p:blipFill>
          <a:blip r:embed="rId2"/>
          <a:srcRect l="70180" t="16590" r="5289" b="60175"/>
          <a:stretch/>
        </p:blipFill>
        <p:spPr>
          <a:xfrm>
            <a:off x="4786200" y="3298680"/>
            <a:ext cx="1553400" cy="749880"/>
          </a:xfrm>
          <a:prstGeom prst="rect">
            <a:avLst/>
          </a:prstGeom>
          <a:ln w="9360">
            <a:noFill/>
          </a:ln>
        </p:spPr>
      </p:pic>
      <p:pic>
        <p:nvPicPr>
          <p:cNvPr id="147" name="Picture 2" descr=""/>
          <p:cNvPicPr/>
          <p:nvPr/>
        </p:nvPicPr>
        <p:blipFill>
          <a:blip r:embed="rId3"/>
          <a:srcRect l="37203" t="16590" r="31502" b="60175"/>
          <a:stretch/>
        </p:blipFill>
        <p:spPr>
          <a:xfrm>
            <a:off x="2214720" y="3298680"/>
            <a:ext cx="1982160" cy="749880"/>
          </a:xfrm>
          <a:prstGeom prst="rect">
            <a:avLst/>
          </a:prstGeom>
          <a:ln w="9360">
            <a:noFill/>
          </a:ln>
        </p:spPr>
      </p:pic>
      <p:pic>
        <p:nvPicPr>
          <p:cNvPr id="148" name="Picture 2" descr=""/>
          <p:cNvPicPr/>
          <p:nvPr/>
        </p:nvPicPr>
        <p:blipFill>
          <a:blip r:embed="rId4"/>
          <a:srcRect l="54115" t="45643" r="0" b="18842"/>
          <a:stretch/>
        </p:blipFill>
        <p:spPr>
          <a:xfrm>
            <a:off x="1214280" y="4822200"/>
            <a:ext cx="2724480" cy="1124640"/>
          </a:xfrm>
          <a:prstGeom prst="rect">
            <a:avLst/>
          </a:prstGeom>
          <a:ln w="9360">
            <a:noFill/>
          </a:ln>
        </p:spPr>
      </p:pic>
      <p:sp>
        <p:nvSpPr>
          <p:cNvPr id="149" name="CustomShape 2"/>
          <p:cNvSpPr/>
          <p:nvPr/>
        </p:nvSpPr>
        <p:spPr>
          <a:xfrm>
            <a:off x="1643040" y="4500720"/>
            <a:ext cx="187488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Complex Hypothesis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5268600" y="4411440"/>
            <a:ext cx="187488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Simple Hypothesis</a:t>
            </a:r>
            <a:endParaRPr b="0" lang="en-US" sz="1350" spc="-1" strike="noStrike">
              <a:latin typeface="Arial"/>
            </a:endParaRPr>
          </a:p>
        </p:txBody>
      </p:sp>
      <p:pic>
        <p:nvPicPr>
          <p:cNvPr id="151" name="Picture 2" descr=""/>
          <p:cNvPicPr/>
          <p:nvPr/>
        </p:nvPicPr>
        <p:blipFill>
          <a:blip r:embed="rId5"/>
          <a:srcRect l="0" t="53547" r="62801" b="24279"/>
          <a:stretch/>
        </p:blipFill>
        <p:spPr>
          <a:xfrm>
            <a:off x="5000760" y="4786200"/>
            <a:ext cx="2863800" cy="9104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41" dur="indefinite" restart="never" nodeType="tmRoot">
          <p:childTnLst>
            <p:seq>
              <p:cTn id="242" dur="indefinite" nodeType="mainSeq">
                <p:childTnLst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1518120" y="857160"/>
            <a:ext cx="61718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Simple Vs Complex H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1518120" y="1767960"/>
            <a:ext cx="6171840" cy="3394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When Hypothesis space is simple, the number of available Hypotheses to choose from is small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The variance is small but bias is large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As Hypothesis space becomes more complex, the number of available Hypotheses to choose from increases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63" dur="indefinite" restart="never" nodeType="tmRoot">
          <p:childTnLst>
            <p:seq>
              <p:cTn id="264" dur="indefinite" nodeType="mainSeq">
                <p:childTnLst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464480" y="857160"/>
            <a:ext cx="6171840" cy="856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Bias-Variance-Model Complexity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5" name="Content Placeholder 3" descr=""/>
          <p:cNvPicPr/>
          <p:nvPr/>
        </p:nvPicPr>
        <p:blipFill>
          <a:blip r:embed="rId1"/>
          <a:stretch/>
        </p:blipFill>
        <p:spPr>
          <a:xfrm>
            <a:off x="2750040" y="2586600"/>
            <a:ext cx="3643560" cy="233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7" dur="indefinite" restart="never" nodeType="tmRoot">
          <p:childTnLst>
            <p:seq>
              <p:cTn id="2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1518120" y="857160"/>
            <a:ext cx="61718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Illustration - Tradeoff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7" name="Picture 2" descr=""/>
          <p:cNvPicPr/>
          <p:nvPr/>
        </p:nvPicPr>
        <p:blipFill>
          <a:blip r:embed="rId1"/>
          <a:srcRect l="0" t="15211" r="58495" b="66179"/>
          <a:stretch/>
        </p:blipFill>
        <p:spPr>
          <a:xfrm>
            <a:off x="1518120" y="1821600"/>
            <a:ext cx="2464200" cy="588960"/>
          </a:xfrm>
          <a:prstGeom prst="rect">
            <a:avLst/>
          </a:prstGeom>
          <a:ln w="9360">
            <a:noFill/>
          </a:ln>
        </p:spPr>
      </p:pic>
      <p:pic>
        <p:nvPicPr>
          <p:cNvPr id="158" name="Picture 2" descr=""/>
          <p:cNvPicPr/>
          <p:nvPr/>
        </p:nvPicPr>
        <p:blipFill>
          <a:blip r:embed="rId2"/>
          <a:srcRect l="50509" t="15211" r="0" b="66179"/>
          <a:stretch/>
        </p:blipFill>
        <p:spPr>
          <a:xfrm>
            <a:off x="1571760" y="2732400"/>
            <a:ext cx="2939040" cy="588960"/>
          </a:xfrm>
          <a:prstGeom prst="rect">
            <a:avLst/>
          </a:prstGeom>
          <a:ln w="9360">
            <a:noFill/>
          </a:ln>
        </p:spPr>
      </p:pic>
      <p:sp>
        <p:nvSpPr>
          <p:cNvPr id="159" name="CustomShape 2"/>
          <p:cNvSpPr/>
          <p:nvPr/>
        </p:nvSpPr>
        <p:spPr>
          <a:xfrm>
            <a:off x="1678680" y="3804120"/>
            <a:ext cx="187488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Simple Hypothesis</a:t>
            </a:r>
            <a:endParaRPr b="0" lang="en-US" sz="1350" spc="-1" strike="noStrike">
              <a:latin typeface="Arial"/>
            </a:endParaRPr>
          </a:p>
        </p:txBody>
      </p:sp>
      <p:pic>
        <p:nvPicPr>
          <p:cNvPr id="160" name="Picture 2" descr=""/>
          <p:cNvPicPr/>
          <p:nvPr/>
        </p:nvPicPr>
        <p:blipFill>
          <a:blip r:embed="rId3"/>
          <a:srcRect l="54115" t="45643" r="0" b="18842"/>
          <a:stretch/>
        </p:blipFill>
        <p:spPr>
          <a:xfrm>
            <a:off x="5107680" y="4125600"/>
            <a:ext cx="2724480" cy="1124640"/>
          </a:xfrm>
          <a:prstGeom prst="rect">
            <a:avLst/>
          </a:prstGeom>
          <a:ln w="9360">
            <a:noFill/>
          </a:ln>
        </p:spPr>
      </p:pic>
      <p:sp>
        <p:nvSpPr>
          <p:cNvPr id="161" name="CustomShape 3"/>
          <p:cNvSpPr/>
          <p:nvPr/>
        </p:nvSpPr>
        <p:spPr>
          <a:xfrm>
            <a:off x="5536440" y="3804120"/>
            <a:ext cx="187488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Complex Hypothesis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1893240" y="5304240"/>
            <a:ext cx="3482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What do we infer ..???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3" name="Picture 2" descr=""/>
          <p:cNvPicPr/>
          <p:nvPr/>
        </p:nvPicPr>
        <p:blipFill>
          <a:blip r:embed="rId4"/>
          <a:srcRect l="0" t="53547" r="62801" b="24279"/>
          <a:stretch/>
        </p:blipFill>
        <p:spPr>
          <a:xfrm>
            <a:off x="1410840" y="4179240"/>
            <a:ext cx="2863800" cy="910440"/>
          </a:xfrm>
          <a:prstGeom prst="rect">
            <a:avLst/>
          </a:prstGeom>
          <a:ln w="9360">
            <a:noFill/>
          </a:ln>
        </p:spPr>
      </p:pic>
      <p:sp>
        <p:nvSpPr>
          <p:cNvPr id="164" name="CustomShape 5"/>
          <p:cNvSpPr/>
          <p:nvPr/>
        </p:nvSpPr>
        <p:spPr>
          <a:xfrm>
            <a:off x="4572000" y="1928880"/>
            <a:ext cx="4071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Only has to do with Hypothesis class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6"/>
          <p:cNvSpPr/>
          <p:nvPr/>
        </p:nvSpPr>
        <p:spPr>
          <a:xfrm>
            <a:off x="4786200" y="2857320"/>
            <a:ext cx="4071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Variations in the Hypothesis class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79" dur="indefinite" restart="never" nodeType="tmRoot">
          <p:childTnLst>
            <p:seq>
              <p:cTn id="280" dur="indefinite" nodeType="mainSeq">
                <p:childTnLst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571320" y="171432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Linear Models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13" dur="indefinite" restart="never" nodeType="tmRoot">
          <p:childTnLst>
            <p:seq>
              <p:cTn id="3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Data separability in Feature-space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642960" y="4714920"/>
            <a:ext cx="74293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Which kind of data is easier to work with ??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6786720" y="4000680"/>
            <a:ext cx="142560" cy="213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4"/>
          <p:cNvSpPr/>
          <p:nvPr/>
        </p:nvSpPr>
        <p:spPr>
          <a:xfrm>
            <a:off x="6939000" y="4152960"/>
            <a:ext cx="142560" cy="213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5"/>
          <p:cNvSpPr/>
          <p:nvPr/>
        </p:nvSpPr>
        <p:spPr>
          <a:xfrm>
            <a:off x="3857760" y="4000680"/>
            <a:ext cx="142560" cy="213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3" name="Content Placeholder 3" descr=""/>
          <p:cNvPicPr/>
          <p:nvPr/>
        </p:nvPicPr>
        <p:blipFill>
          <a:blip r:embed="rId1"/>
          <a:srcRect l="0" t="10564" r="33506" b="0"/>
          <a:stretch/>
        </p:blipFill>
        <p:spPr>
          <a:xfrm>
            <a:off x="1643040" y="1357200"/>
            <a:ext cx="5471640" cy="2418480"/>
          </a:xfrm>
          <a:prstGeom prst="rect">
            <a:avLst/>
          </a:prstGeom>
          <a:ln>
            <a:noFill/>
          </a:ln>
        </p:spPr>
      </p:pic>
      <p:sp>
        <p:nvSpPr>
          <p:cNvPr id="174" name="CustomShape 6"/>
          <p:cNvSpPr/>
          <p:nvPr/>
        </p:nvSpPr>
        <p:spPr>
          <a:xfrm>
            <a:off x="1428840" y="3857760"/>
            <a:ext cx="2571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Linearly separable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4929120" y="3857760"/>
            <a:ext cx="2571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Non-Linearly separable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CustomShape 8"/>
          <p:cNvSpPr/>
          <p:nvPr/>
        </p:nvSpPr>
        <p:spPr>
          <a:xfrm>
            <a:off x="642960" y="1285920"/>
            <a:ext cx="1213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Feature2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2500200" y="3571920"/>
            <a:ext cx="1213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Feature1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10"/>
          <p:cNvSpPr/>
          <p:nvPr/>
        </p:nvSpPr>
        <p:spPr>
          <a:xfrm>
            <a:off x="3571920" y="1071720"/>
            <a:ext cx="1213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Feature2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5143680" y="3571920"/>
            <a:ext cx="1213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Feature1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15" dur="indefinite" restart="never" nodeType="tmRoot">
          <p:childTnLst>
            <p:seq>
              <p:cTn id="3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Data separability in Feature-space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642960" y="4714920"/>
            <a:ext cx="74293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Generic form of this linear separator ??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6786720" y="4000680"/>
            <a:ext cx="142560" cy="213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6939000" y="4152960"/>
            <a:ext cx="142560" cy="213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5"/>
          <p:cNvSpPr/>
          <p:nvPr/>
        </p:nvSpPr>
        <p:spPr>
          <a:xfrm>
            <a:off x="3857760" y="4000680"/>
            <a:ext cx="142560" cy="213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5" name="Content Placeholder 3" descr=""/>
          <p:cNvPicPr/>
          <p:nvPr/>
        </p:nvPicPr>
        <p:blipFill>
          <a:blip r:embed="rId1"/>
          <a:srcRect l="0" t="10564" r="72221" b="0"/>
          <a:stretch/>
        </p:blipFill>
        <p:spPr>
          <a:xfrm>
            <a:off x="1643040" y="1357200"/>
            <a:ext cx="2285640" cy="2418480"/>
          </a:xfrm>
          <a:prstGeom prst="rect">
            <a:avLst/>
          </a:prstGeom>
          <a:ln>
            <a:noFill/>
          </a:ln>
        </p:spPr>
      </p:pic>
      <p:sp>
        <p:nvSpPr>
          <p:cNvPr id="186" name="CustomShape 6"/>
          <p:cNvSpPr/>
          <p:nvPr/>
        </p:nvSpPr>
        <p:spPr>
          <a:xfrm>
            <a:off x="1428840" y="3857760"/>
            <a:ext cx="2571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Linearly separable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CustomShape 7"/>
          <p:cNvSpPr/>
          <p:nvPr/>
        </p:nvSpPr>
        <p:spPr>
          <a:xfrm>
            <a:off x="642960" y="1285920"/>
            <a:ext cx="1213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Feature2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CustomShape 8"/>
          <p:cNvSpPr/>
          <p:nvPr/>
        </p:nvSpPr>
        <p:spPr>
          <a:xfrm>
            <a:off x="2500200" y="3571920"/>
            <a:ext cx="1213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Feature1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CustomShape 9"/>
          <p:cNvSpPr/>
          <p:nvPr/>
        </p:nvSpPr>
        <p:spPr>
          <a:xfrm>
            <a:off x="3571920" y="3643200"/>
            <a:ext cx="64260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0" name="CustomShape 10"/>
          <p:cNvSpPr/>
          <p:nvPr/>
        </p:nvSpPr>
        <p:spPr>
          <a:xfrm>
            <a:off x="1071360" y="1714320"/>
            <a:ext cx="64260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17" dur="indefinite" restart="never" nodeType="tmRoot">
          <p:childTnLst>
            <p:seq>
              <p:cTn id="3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Perceptron – wiki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Perceptron – 1957  by Frank Rosenblatt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Iterative algorithm to calculate the straight line parameters (one of the earliest ML Algorithms)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Works on Linearly Separable Data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Link to Support Vector Machines (SVM)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19" dur="indefinite" restart="never" nodeType="tmRoot">
          <p:childTnLst>
            <p:seq>
              <p:cTn id="3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0040" y="1767960"/>
            <a:ext cx="8229240" cy="3676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Say, we want to minimize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y = 4x</a:t>
            </a:r>
            <a:r>
              <a:rPr b="0" lang="en-US" sz="2800" spc="-1" strike="noStrike" baseline="30000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+ 2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Plot the function 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dy/dx  = 8x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Put dy/dx = 0 , it implies x = 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So function is minimum at x = 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This is the closed form solution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23640" y="260640"/>
            <a:ext cx="822924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Times New Roman"/>
              </a:rPr>
              <a:t>Examples</a:t>
            </a:r>
            <a:endParaRPr b="0" lang="en-US" sz="33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57200" y="44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Perceptron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4" name="Picture 2" descr=""/>
          <p:cNvPicPr/>
          <p:nvPr/>
        </p:nvPicPr>
        <p:blipFill>
          <a:blip r:embed="rId1"/>
          <a:srcRect l="0" t="14748" r="0" b="36072"/>
          <a:stretch/>
        </p:blipFill>
        <p:spPr>
          <a:xfrm>
            <a:off x="1187640" y="1876320"/>
            <a:ext cx="7236000" cy="2160000"/>
          </a:xfrm>
          <a:prstGeom prst="rect">
            <a:avLst/>
          </a:prstGeom>
          <a:ln w="9360">
            <a:noFill/>
          </a:ln>
        </p:spPr>
      </p:pic>
      <p:pic>
        <p:nvPicPr>
          <p:cNvPr id="195" name="Picture 2" descr=""/>
          <p:cNvPicPr/>
          <p:nvPr/>
        </p:nvPicPr>
        <p:blipFill>
          <a:blip r:embed="rId2"/>
          <a:srcRect l="0" t="67189" r="0" b="0"/>
          <a:stretch/>
        </p:blipFill>
        <p:spPr>
          <a:xfrm>
            <a:off x="1259640" y="4437000"/>
            <a:ext cx="7236000" cy="1440720"/>
          </a:xfrm>
          <a:prstGeom prst="rect">
            <a:avLst/>
          </a:prstGeom>
          <a:ln w="9360">
            <a:noFill/>
          </a:ln>
        </p:spPr>
      </p:pic>
      <p:pic>
        <p:nvPicPr>
          <p:cNvPr id="196" name="Picture 2" descr=""/>
          <p:cNvPicPr/>
          <p:nvPr/>
        </p:nvPicPr>
        <p:blipFill>
          <a:blip r:embed="rId3"/>
          <a:srcRect l="23881" t="0" r="0" b="85243"/>
          <a:stretch/>
        </p:blipFill>
        <p:spPr>
          <a:xfrm>
            <a:off x="1907640" y="1115640"/>
            <a:ext cx="5507640" cy="647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21" dur="indefinite" restart="never" nodeType="tmRoot">
          <p:childTnLst>
            <p:seq>
              <p:cTn id="322" dur="indefinite" nodeType="mainSeq">
                <p:childTnLst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8" name="Picture 2" descr=""/>
          <p:cNvPicPr/>
          <p:nvPr/>
        </p:nvPicPr>
        <p:blipFill>
          <a:blip r:embed="rId1"/>
          <a:stretch/>
        </p:blipFill>
        <p:spPr>
          <a:xfrm>
            <a:off x="561960" y="1628640"/>
            <a:ext cx="8019720" cy="39240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35" dur="indefinite" restart="never" nodeType="tmRoot">
          <p:childTnLst>
            <p:seq>
              <p:cTn id="3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316440" y="116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Perceptron Learning Algorithm (PLA)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0" name="Picture 2" descr=""/>
          <p:cNvPicPr/>
          <p:nvPr/>
        </p:nvPicPr>
        <p:blipFill>
          <a:blip r:embed="rId1"/>
          <a:srcRect l="0" t="12942" r="0" b="0"/>
          <a:stretch/>
        </p:blipFill>
        <p:spPr>
          <a:xfrm>
            <a:off x="628560" y="1845000"/>
            <a:ext cx="7886520" cy="35571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37" dur="indefinite" restart="never" nodeType="tmRoot">
          <p:childTnLst>
            <p:seq>
              <p:cTn id="3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457200" y="116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PLA Iterations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2" name="Picture 2" descr=""/>
          <p:cNvPicPr/>
          <p:nvPr/>
        </p:nvPicPr>
        <p:blipFill>
          <a:blip r:embed="rId1"/>
          <a:srcRect l="0" t="12335" r="0" b="0"/>
          <a:stretch/>
        </p:blipFill>
        <p:spPr>
          <a:xfrm>
            <a:off x="604800" y="1700640"/>
            <a:ext cx="7934040" cy="33562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39" dur="indefinite" restart="never" nodeType="tmRoot">
          <p:childTnLst>
            <p:seq>
              <p:cTn id="3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What the PLA does 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4" name="Picture 5" descr=""/>
          <p:cNvPicPr/>
          <p:nvPr/>
        </p:nvPicPr>
        <p:blipFill>
          <a:blip r:embed="rId1"/>
          <a:stretch/>
        </p:blipFill>
        <p:spPr>
          <a:xfrm>
            <a:off x="3924360" y="1514520"/>
            <a:ext cx="5171760" cy="5285880"/>
          </a:xfrm>
          <a:prstGeom prst="rect">
            <a:avLst/>
          </a:prstGeom>
          <a:ln>
            <a:noFill/>
          </a:ln>
        </p:spPr>
      </p:pic>
      <p:sp>
        <p:nvSpPr>
          <p:cNvPr id="205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fld id="{8545B553-F0D7-4E0F-B590-7C7A176194A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06" name="Picture 14" descr=""/>
          <p:cNvPicPr/>
          <p:nvPr/>
        </p:nvPicPr>
        <p:blipFill>
          <a:blip r:embed="rId2"/>
          <a:stretch/>
        </p:blipFill>
        <p:spPr>
          <a:xfrm>
            <a:off x="6012000" y="1700280"/>
            <a:ext cx="2653920" cy="367920"/>
          </a:xfrm>
          <a:prstGeom prst="rect">
            <a:avLst/>
          </a:prstGeom>
          <a:ln>
            <a:noFill/>
          </a:ln>
        </p:spPr>
      </p:pic>
      <p:pic>
        <p:nvPicPr>
          <p:cNvPr id="207" name="Picture 15" descr=""/>
          <p:cNvPicPr/>
          <p:nvPr/>
        </p:nvPicPr>
        <p:blipFill>
          <a:blip r:embed="rId3"/>
          <a:stretch/>
        </p:blipFill>
        <p:spPr>
          <a:xfrm>
            <a:off x="7164360" y="4869000"/>
            <a:ext cx="1841040" cy="342720"/>
          </a:xfrm>
          <a:prstGeom prst="rect">
            <a:avLst/>
          </a:prstGeom>
          <a:ln>
            <a:noFill/>
          </a:ln>
        </p:spPr>
      </p:pic>
      <p:sp>
        <p:nvSpPr>
          <p:cNvPr id="208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perceptron allows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you to move to a line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which separates the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points correctly and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therefore move to the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dark line,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1.42x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+0.51x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Times New Roman"/>
              </a:rPr>
              <a:t>2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-0.5 = 0;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This line has zero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Classification error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41" dur="indefinite" restart="never" nodeType="tmRoot">
          <p:childTnLst>
            <p:seq>
              <p:cTn id="3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428760" y="1429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Perceptron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0" name="Picture 2" descr=""/>
          <p:cNvPicPr/>
          <p:nvPr/>
        </p:nvPicPr>
        <p:blipFill>
          <a:blip r:embed="rId1"/>
          <a:srcRect l="77601" t="27300" r="0" b="27181"/>
          <a:stretch/>
        </p:blipFill>
        <p:spPr>
          <a:xfrm>
            <a:off x="1428840" y="1571760"/>
            <a:ext cx="1794960" cy="1785600"/>
          </a:xfrm>
          <a:prstGeom prst="rect">
            <a:avLst/>
          </a:prstGeom>
          <a:ln w="9360">
            <a:noFill/>
          </a:ln>
        </p:spPr>
      </p:pic>
      <p:sp>
        <p:nvSpPr>
          <p:cNvPr id="211" name="CustomShape 2"/>
          <p:cNvSpPr/>
          <p:nvPr/>
        </p:nvSpPr>
        <p:spPr>
          <a:xfrm>
            <a:off x="4071960" y="2286000"/>
            <a:ext cx="4785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Works if Data is linearly Separable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2" name="Picture 1" descr=""/>
          <p:cNvPicPr/>
          <p:nvPr/>
        </p:nvPicPr>
        <p:blipFill>
          <a:blip r:embed="rId2"/>
          <a:stretch/>
        </p:blipFill>
        <p:spPr>
          <a:xfrm>
            <a:off x="1214280" y="4143240"/>
            <a:ext cx="2447640" cy="1971360"/>
          </a:xfrm>
          <a:prstGeom prst="rect">
            <a:avLst/>
          </a:prstGeom>
          <a:ln w="9360">
            <a:noFill/>
          </a:ln>
        </p:spPr>
      </p:pic>
      <p:sp>
        <p:nvSpPr>
          <p:cNvPr id="213" name="CustomShape 3"/>
          <p:cNvSpPr/>
          <p:nvPr/>
        </p:nvSpPr>
        <p:spPr>
          <a:xfrm>
            <a:off x="4071960" y="5000760"/>
            <a:ext cx="2999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Realisation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4286160" y="3000240"/>
            <a:ext cx="4571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What is the relation between vector w, and the linear separator ??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43" dur="indefinite" restart="never" nodeType="tmRoot">
          <p:childTnLst>
            <p:seq>
              <p:cTn id="344" dur="indefinite" nodeType="mainSeq">
                <p:childTnLst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57200" y="32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Perceptron -Trivia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214200" y="1500120"/>
            <a:ext cx="854352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Invented in 1957  by Frank Rosenblatt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"the embryo of an electronic computer that [the Navy] expects will be able to walk, talk, see, write, reproduce itself and be conscious of its existence."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In 1969 a famous book entitled “Perceptrons” by Minsky &amp; Papert , they  showed that it was impossible for Perceptron to learn an XOR function.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61" dur="indefinite" restart="never" nodeType="tmRoot">
          <p:childTnLst>
            <p:seq>
              <p:cTn id="3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57200" y="116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Perceptron - MNIST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8" name="Picture 2" descr=""/>
          <p:cNvPicPr/>
          <p:nvPr/>
        </p:nvPicPr>
        <p:blipFill>
          <a:blip r:embed="rId1"/>
          <a:stretch/>
        </p:blipFill>
        <p:spPr>
          <a:xfrm>
            <a:off x="443880" y="1576440"/>
            <a:ext cx="7790040" cy="39405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63" dur="indefinite" restart="never" nodeType="tmRoot">
          <p:childTnLst>
            <p:seq>
              <p:cTn id="3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539640" y="44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Feature Space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0" name="Picture 2" descr=""/>
          <p:cNvPicPr/>
          <p:nvPr/>
        </p:nvPicPr>
        <p:blipFill>
          <a:blip r:embed="rId1"/>
          <a:srcRect l="0" t="11594" r="0" b="0"/>
          <a:stretch/>
        </p:blipFill>
        <p:spPr>
          <a:xfrm>
            <a:off x="1259640" y="1340640"/>
            <a:ext cx="6963120" cy="40320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65" dur="indefinite" restart="never" nodeType="tmRoot">
          <p:childTnLst>
            <p:seq>
              <p:cTn id="3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457200" y="116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PLA - Iterations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2" name="Picture 2" descr=""/>
          <p:cNvPicPr/>
          <p:nvPr/>
        </p:nvPicPr>
        <p:blipFill>
          <a:blip r:embed="rId1"/>
          <a:srcRect l="0" t="11476" r="49471" b="0"/>
          <a:stretch/>
        </p:blipFill>
        <p:spPr>
          <a:xfrm>
            <a:off x="457200" y="1700640"/>
            <a:ext cx="3888000" cy="3888000"/>
          </a:xfrm>
          <a:prstGeom prst="rect">
            <a:avLst/>
          </a:prstGeom>
          <a:ln w="9360">
            <a:noFill/>
          </a:ln>
        </p:spPr>
      </p:pic>
      <p:pic>
        <p:nvPicPr>
          <p:cNvPr id="223" name="Picture 2" descr=""/>
          <p:cNvPicPr/>
          <p:nvPr/>
        </p:nvPicPr>
        <p:blipFill>
          <a:blip r:embed="rId2"/>
          <a:srcRect l="65488" t="14752" r="0" b="0"/>
          <a:stretch/>
        </p:blipFill>
        <p:spPr>
          <a:xfrm>
            <a:off x="5724000" y="1772640"/>
            <a:ext cx="2655360" cy="37440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67" dur="indefinite" restart="never" nodeType="tmRoot">
          <p:childTnLst>
            <p:seq>
              <p:cTn id="368" dur="indefinite" nodeType="mainSeq">
                <p:childTnLst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0040" y="1767960"/>
            <a:ext cx="8229240" cy="3748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Say, we want to minimize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y = 4(x-5)</a:t>
            </a:r>
            <a:r>
              <a:rPr b="0" lang="en-US" sz="2800" spc="-1" strike="noStrike" baseline="30000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+ 2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Plot the function 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dy/dx  = 8(x-5)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Put dy/dx = 0 , it implies x = 5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So function is minimum at x = 5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This is the closed form solution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260640"/>
            <a:ext cx="822924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Times New Roman"/>
              </a:rPr>
              <a:t>Examples</a:t>
            </a:r>
            <a:endParaRPr b="0" lang="en-US" sz="33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457200" y="116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Pocket - Version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5" name="Content Placeholder 3" descr=""/>
          <p:cNvPicPr/>
          <p:nvPr/>
        </p:nvPicPr>
        <p:blipFill>
          <a:blip r:embed="rId1"/>
          <a:srcRect l="49876" t="12342" r="0" b="14276"/>
          <a:stretch/>
        </p:blipFill>
        <p:spPr>
          <a:xfrm>
            <a:off x="4742640" y="1768320"/>
            <a:ext cx="4052520" cy="3321000"/>
          </a:xfrm>
          <a:prstGeom prst="rect">
            <a:avLst/>
          </a:prstGeom>
          <a:ln>
            <a:noFill/>
          </a:ln>
        </p:spPr>
      </p:pic>
      <p:pic>
        <p:nvPicPr>
          <p:cNvPr id="226" name="Content Placeholder 3" descr=""/>
          <p:cNvPicPr/>
          <p:nvPr/>
        </p:nvPicPr>
        <p:blipFill>
          <a:blip r:embed="rId2"/>
          <a:srcRect l="0" t="14085" r="51206" b="0"/>
          <a:stretch/>
        </p:blipFill>
        <p:spPr>
          <a:xfrm>
            <a:off x="456120" y="1412640"/>
            <a:ext cx="3944880" cy="388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7" dur="indefinite" restart="never" nodeType="tmRoot">
          <p:childTnLst>
            <p:seq>
              <p:cTn id="378" dur="indefinite" nodeType="mainSeq">
                <p:childTnLst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457200" y="116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PLA Vs Pocket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8" name="Content Placeholder 3" descr=""/>
          <p:cNvPicPr/>
          <p:nvPr/>
        </p:nvPicPr>
        <p:blipFill>
          <a:blip r:embed="rId1"/>
          <a:stretch/>
        </p:blipFill>
        <p:spPr>
          <a:xfrm>
            <a:off x="738000" y="1381680"/>
            <a:ext cx="7667640" cy="409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87" dur="indefinite" restart="never" nodeType="tmRoot">
          <p:childTnLst>
            <p:seq>
              <p:cTn id="3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To Do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Perceptron on MNIST Data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Take 2 classes at a time and check if 2 confusing classes such as “1” and “7” can be classified using Perceptron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What is the cost function we are minimizing in Perceptron 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Apply Gradient Descent to this cost function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89" dur="indefinite" restart="never" nodeType="tmRoot">
          <p:childTnLst>
            <p:seq>
              <p:cTn id="390" dur="indefinite" nodeType="mainSeq">
                <p:childTnLst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483840" y="122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Perceptron - Drawbacks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It may take too many iterations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Works only if data is linearly separable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………………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07" dur="indefinite" restart="never" nodeType="tmRoot">
          <p:childTnLst>
            <p:seq>
              <p:cTn id="4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683640" y="24930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More Linear Models….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09" dur="indefinite" restart="never" nodeType="tmRoot">
          <p:childTnLst>
            <p:seq>
              <p:cTn id="4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5" descr=""/>
          <p:cNvPicPr/>
          <p:nvPr/>
        </p:nvPicPr>
        <p:blipFill>
          <a:blip r:embed="rId1"/>
          <a:srcRect l="0" t="0" r="36320" b="0"/>
          <a:stretch/>
        </p:blipFill>
        <p:spPr>
          <a:xfrm>
            <a:off x="3876840" y="2480040"/>
            <a:ext cx="2838240" cy="1361880"/>
          </a:xfrm>
          <a:prstGeom prst="rect">
            <a:avLst/>
          </a:prstGeom>
          <a:ln>
            <a:noFill/>
          </a:ln>
        </p:spPr>
      </p:pic>
      <p:sp>
        <p:nvSpPr>
          <p:cNvPr id="96" name="TextShape 1"/>
          <p:cNvSpPr txBox="1"/>
          <p:nvPr/>
        </p:nvSpPr>
        <p:spPr>
          <a:xfrm>
            <a:off x="457200" y="40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Iterative minimization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7" name="Content Placeholder 4" descr=""/>
          <p:cNvPicPr/>
          <p:nvPr/>
        </p:nvPicPr>
        <p:blipFill>
          <a:blip r:embed="rId2"/>
          <a:srcRect l="12786" t="0" r="-80849" b="11975"/>
          <a:stretch/>
        </p:blipFill>
        <p:spPr>
          <a:xfrm>
            <a:off x="928800" y="1994760"/>
            <a:ext cx="5284440" cy="2987640"/>
          </a:xfrm>
          <a:prstGeom prst="rect">
            <a:avLst/>
          </a:prstGeom>
          <a:ln>
            <a:noFill/>
          </a:ln>
        </p:spPr>
      </p:pic>
      <p:sp>
        <p:nvSpPr>
          <p:cNvPr id="98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fld id="{61A21C15-7F32-44E4-AECC-4F1AF4CDFA5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99" name="Picture 6" descr=""/>
          <p:cNvPicPr/>
          <p:nvPr/>
        </p:nvPicPr>
        <p:blipFill>
          <a:blip r:embed="rId3"/>
          <a:stretch/>
        </p:blipFill>
        <p:spPr>
          <a:xfrm>
            <a:off x="5048280" y="4160520"/>
            <a:ext cx="2647440" cy="122832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6493680" y="3051000"/>
            <a:ext cx="1871280" cy="432000"/>
          </a:xfrm>
          <a:prstGeom prst="rect">
            <a:avLst/>
          </a:prstGeom>
          <a:noFill/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1" name="CustomShape 4"/>
          <p:cNvSpPr/>
          <p:nvPr/>
        </p:nvSpPr>
        <p:spPr>
          <a:xfrm>
            <a:off x="5706720" y="3105000"/>
            <a:ext cx="664920" cy="1616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2" name="CustomShape 5"/>
          <p:cNvSpPr/>
          <p:nvPr/>
        </p:nvSpPr>
        <p:spPr>
          <a:xfrm>
            <a:off x="6500880" y="2928960"/>
            <a:ext cx="356760" cy="428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nodeType="clickEffect" fill="hold">
                      <p:stCondLst>
                        <p:cond delay="indefinite"/>
                      </p:stCondLst>
                      <p:childTnLst>
                        <p:par>
                          <p:cTn id="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7000"/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nodeType="clickEffect" fill="hold">
                      <p:stCondLst>
                        <p:cond delay="indefinite"/>
                      </p:stCondLst>
                      <p:childTnLst>
                        <p:par>
                          <p:cTn id="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nodeType="clickEffect" fill="hold">
                      <p:stCondLst>
                        <p:cond delay="indefinite"/>
                      </p:stCondLst>
                      <p:childTnLst>
                        <p:par>
                          <p:cTn id="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75920" y="11664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Iterative Minimization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lvl="1" marL="257040" indent="-2566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y = 4(x-5)</a:t>
            </a:r>
            <a:r>
              <a:rPr b="0" lang="en-US" sz="2800" spc="-1" strike="noStrike" baseline="30000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+ 2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257040" indent="-2566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dy/dx  = 8(x-5)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Say x_old = 4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X_new = x_old - </a:t>
            </a:r>
            <a:r>
              <a:rPr b="0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α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(dy/dx)|at x = x_old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Iter 1 : X_new = 4 - 0.1(8*(4-5)) = 4 + 0.8 = 4.8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Iter 2 : X_new = 4.8 - 0.1(8*(4.8-5)) = 4.8+0.16 = 4.96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Quick exercise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E = 1.2(x-2)</a:t>
            </a:r>
            <a:r>
              <a:rPr b="0" lang="en-US" sz="3200" spc="-1" strike="noStrike" baseline="30000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+3.2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Times New Roman"/>
              </a:rPr>
              <a:t>opt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= 2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Work out the closed-form solution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Work out x</a:t>
            </a:r>
            <a:r>
              <a:rPr b="0" lang="en-US" sz="3200" spc="-1" strike="noStrike" baseline="30000">
                <a:solidFill>
                  <a:srgbClr val="000000"/>
                </a:solidFill>
                <a:latin typeface="Times New Roman"/>
              </a:rPr>
              <a:t>(1)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, x</a:t>
            </a:r>
            <a:r>
              <a:rPr b="0" lang="en-US" sz="3200" spc="-1" strike="noStrike" baseline="30000">
                <a:solidFill>
                  <a:srgbClr val="000000"/>
                </a:solidFill>
                <a:latin typeface="Times New Roman"/>
              </a:rPr>
              <a:t>(2)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results of two steps of gradient descent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Check the Impact of different Learning Rates,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Try 0.1, 0.001, 0.5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fld id="{5278B0D9-E5B8-4A8F-8E6C-87F7E959CAA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6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Function Minimization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9" name="Picture 4" descr=""/>
          <p:cNvPicPr/>
          <p:nvPr/>
        </p:nvPicPr>
        <p:blipFill>
          <a:blip r:embed="rId1"/>
          <a:stretch/>
        </p:blipFill>
        <p:spPr>
          <a:xfrm>
            <a:off x="612720" y="1479240"/>
            <a:ext cx="5759280" cy="427392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7036200" y="5621400"/>
            <a:ext cx="130428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0000"/>
                </a:solidFill>
                <a:latin typeface="Calibri"/>
              </a:rPr>
              <a:t>CLOSED FORM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Iterative method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2" name="Picture 2" descr=""/>
          <p:cNvPicPr/>
          <p:nvPr/>
        </p:nvPicPr>
        <p:blipFill>
          <a:blip r:embed="rId1"/>
          <a:srcRect l="15461" t="0" r="0" b="69654"/>
          <a:stretch/>
        </p:blipFill>
        <p:spPr>
          <a:xfrm>
            <a:off x="5037480" y="3831480"/>
            <a:ext cx="4010040" cy="1437120"/>
          </a:xfrm>
          <a:prstGeom prst="rect">
            <a:avLst/>
          </a:prstGeom>
          <a:ln>
            <a:noFill/>
          </a:ln>
        </p:spPr>
      </p:pic>
      <p:sp>
        <p:nvSpPr>
          <p:cNvPr id="113" name="CustomShape 2"/>
          <p:cNvSpPr/>
          <p:nvPr/>
        </p:nvSpPr>
        <p:spPr>
          <a:xfrm>
            <a:off x="6973920" y="5691960"/>
            <a:ext cx="173844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0000"/>
                </a:solidFill>
                <a:latin typeface="Calibri"/>
              </a:rPr>
              <a:t>GRADIENT DESCENT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114" name="Picture 7" descr=""/>
          <p:cNvPicPr/>
          <p:nvPr/>
        </p:nvPicPr>
        <p:blipFill>
          <a:blip r:embed="rId2"/>
          <a:srcRect l="0" t="0" r="0" b="69133"/>
          <a:stretch/>
        </p:blipFill>
        <p:spPr>
          <a:xfrm>
            <a:off x="0" y="4157640"/>
            <a:ext cx="4851000" cy="1110960"/>
          </a:xfrm>
          <a:prstGeom prst="rect">
            <a:avLst/>
          </a:prstGeom>
          <a:ln>
            <a:noFill/>
          </a:ln>
        </p:spPr>
      </p:pic>
      <p:pic>
        <p:nvPicPr>
          <p:cNvPr id="115" name="Picture 8" descr=""/>
          <p:cNvPicPr/>
          <p:nvPr/>
        </p:nvPicPr>
        <p:blipFill>
          <a:blip r:embed="rId3"/>
          <a:srcRect l="0" t="43846" r="0" b="0"/>
          <a:stretch/>
        </p:blipFill>
        <p:spPr>
          <a:xfrm>
            <a:off x="0" y="1998720"/>
            <a:ext cx="4851000" cy="202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8797</TotalTime>
  <Application>LibreOffice/6.0.7.3$Linux_X86_64 LibreOffice_project/00m0$Build-3</Application>
  <Words>1864</Words>
  <Paragraphs>346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2018-05-25T04:48:12Z</dcterms:created>
  <dc:creator>Ayush</dc:creator>
  <dc:description/>
  <dc:language>en-US</dc:language>
  <cp:lastModifiedBy/>
  <dcterms:modified xsi:type="dcterms:W3CDTF">2019-09-17T14:02:02Z</dcterms:modified>
  <cp:revision>231</cp:revision>
  <dc:subject/>
  <dc:title>Machine Learning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77</vt:i4>
  </property>
</Properties>
</file>