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35" r:id="rId3"/>
    <p:sldId id="336" r:id="rId4"/>
    <p:sldId id="357" r:id="rId5"/>
    <p:sldId id="358" r:id="rId6"/>
    <p:sldId id="338" r:id="rId7"/>
    <p:sldId id="340" r:id="rId8"/>
    <p:sldId id="341" r:id="rId9"/>
    <p:sldId id="359" r:id="rId10"/>
  </p:sldIdLst>
  <p:sldSz cx="14401800" cy="7126288"/>
  <p:notesSz cx="6858000" cy="9144000"/>
  <p:defaultText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5">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7B"/>
    <a:srgbClr val="FFCD8B"/>
    <a:srgbClr val="FF0D0D"/>
    <a:srgbClr val="FA4412"/>
    <a:srgbClr val="D03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1923" autoAdjust="0"/>
  </p:normalViewPr>
  <p:slideViewPr>
    <p:cSldViewPr>
      <p:cViewPr>
        <p:scale>
          <a:sx n="75" d="100"/>
          <a:sy n="75" d="100"/>
        </p:scale>
        <p:origin x="1260" y="438"/>
      </p:cViewPr>
      <p:guideLst>
        <p:guide orient="horz" pos="2245"/>
        <p:guide pos="4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D3EB2-A763-4F90-9244-0233161CDBCD}" type="datetimeFigureOut">
              <a:rPr lang="en-SG" smtClean="0"/>
              <a:pPr/>
              <a:t>9/8/2019</a:t>
            </a:fld>
            <a:endParaRPr lang="en-SG"/>
          </a:p>
        </p:txBody>
      </p:sp>
      <p:sp>
        <p:nvSpPr>
          <p:cNvPr id="4" name="Slide Image Placeholder 3"/>
          <p:cNvSpPr>
            <a:spLocks noGrp="1" noRot="1" noChangeAspect="1"/>
          </p:cNvSpPr>
          <p:nvPr>
            <p:ph type="sldImg" idx="2"/>
          </p:nvPr>
        </p:nvSpPr>
        <p:spPr>
          <a:xfrm>
            <a:off x="-34925" y="685800"/>
            <a:ext cx="692785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BCD30-C1F0-418C-86D1-BAD68C7774C9}" type="slidenum">
              <a:rPr lang="en-SG" smtClean="0"/>
              <a:pPr/>
              <a:t>‹#›</a:t>
            </a:fld>
            <a:endParaRPr lang="en-SG"/>
          </a:p>
        </p:txBody>
      </p:sp>
    </p:spTree>
    <p:extLst>
      <p:ext uri="{BB962C8B-B14F-4D97-AF65-F5344CB8AC3E}">
        <p14:creationId xmlns:p14="http://schemas.microsoft.com/office/powerpoint/2010/main" val="237289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baseline="0" dirty="0" smtClean="0">
                <a:solidFill>
                  <a:schemeClr val="tx1"/>
                </a:solidFill>
                <a:latin typeface="+mn-lt"/>
                <a:ea typeface="+mn-ea"/>
                <a:cs typeface="+mn-cs"/>
              </a:rPr>
              <a:t>RD bar is to read external data memory while PSEN bar is to read external program memory.</a:t>
            </a:r>
          </a:p>
          <a:p>
            <a:r>
              <a:rPr lang="en-SG" sz="1200" b="0" i="0" u="none" strike="noStrike" kern="1200" baseline="0" dirty="0" smtClean="0">
                <a:solidFill>
                  <a:schemeClr val="tx1"/>
                </a:solidFill>
                <a:latin typeface="+mn-lt"/>
                <a:ea typeface="+mn-ea"/>
                <a:cs typeface="+mn-cs"/>
              </a:rPr>
              <a:t>When the device is executing code from the external program memory, PSEN is activated twice each machine cycle, except that two PSEN activations are skipped during each access to external data memory. PSEN is not activated during fetches from internal program memory.</a:t>
            </a:r>
          </a:p>
          <a:p>
            <a:endParaRPr lang="en-SG"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4</a:t>
            </a:fld>
            <a:endParaRPr lang="en-SG"/>
          </a:p>
        </p:txBody>
      </p:sp>
    </p:spTree>
    <p:extLst>
      <p:ext uri="{BB962C8B-B14F-4D97-AF65-F5344CB8AC3E}">
        <p14:creationId xmlns:p14="http://schemas.microsoft.com/office/powerpoint/2010/main" val="205519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Typically, arithmetic and logical operations take place during Phase 1 and internal register-to-register transfers take place during Phase 2.</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6</a:t>
            </a:fld>
            <a:endParaRPr lang="en-SG"/>
          </a:p>
        </p:txBody>
      </p:sp>
    </p:spTree>
    <p:extLst>
      <p:ext uri="{BB962C8B-B14F-4D97-AF65-F5344CB8AC3E}">
        <p14:creationId xmlns:p14="http://schemas.microsoft.com/office/powerpoint/2010/main" val="422166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Typically, arithmetic and logical operations take place during Phase 1 and internal register-to-register transfers take place during Phase 2.</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7</a:t>
            </a:fld>
            <a:endParaRPr lang="en-SG"/>
          </a:p>
        </p:txBody>
      </p:sp>
    </p:spTree>
    <p:extLst>
      <p:ext uri="{BB962C8B-B14F-4D97-AF65-F5344CB8AC3E}">
        <p14:creationId xmlns:p14="http://schemas.microsoft.com/office/powerpoint/2010/main" val="119306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EA = 0 implies EA bar = 1</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8</a:t>
            </a:fld>
            <a:endParaRPr lang="en-SG"/>
          </a:p>
        </p:txBody>
      </p:sp>
    </p:spTree>
    <p:extLst>
      <p:ext uri="{BB962C8B-B14F-4D97-AF65-F5344CB8AC3E}">
        <p14:creationId xmlns:p14="http://schemas.microsoft.com/office/powerpoint/2010/main" val="323909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EA = 0 implies EA bar = 1</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9</a:t>
            </a:fld>
            <a:endParaRPr lang="en-SG"/>
          </a:p>
        </p:txBody>
      </p:sp>
    </p:spTree>
    <p:extLst>
      <p:ext uri="{BB962C8B-B14F-4D97-AF65-F5344CB8AC3E}">
        <p14:creationId xmlns:p14="http://schemas.microsoft.com/office/powerpoint/2010/main" val="114588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213769"/>
            <a:ext cx="12241530" cy="1527533"/>
          </a:xfrm>
        </p:spPr>
        <p:txBody>
          <a:bodyPr/>
          <a:lstStyle/>
          <a:p>
            <a:r>
              <a:rPr lang="en-US" smtClean="0"/>
              <a:t>Click to edit Master title style</a:t>
            </a:r>
            <a:endParaRPr lang="en-SG"/>
          </a:p>
        </p:txBody>
      </p:sp>
      <p:sp>
        <p:nvSpPr>
          <p:cNvPr id="3" name="Subtitle 2"/>
          <p:cNvSpPr>
            <a:spLocks noGrp="1"/>
          </p:cNvSpPr>
          <p:nvPr>
            <p:ph type="subTitle" idx="1"/>
          </p:nvPr>
        </p:nvSpPr>
        <p:spPr>
          <a:xfrm>
            <a:off x="2160270" y="4038230"/>
            <a:ext cx="10081260" cy="1821162"/>
          </a:xfrm>
        </p:spPr>
        <p:txBody>
          <a:bodyPr/>
          <a:lstStyle>
            <a:lvl1pPr marL="0" indent="0" algn="ctr">
              <a:buNone/>
              <a:defRPr>
                <a:solidFill>
                  <a:schemeClr val="tx1">
                    <a:tint val="75000"/>
                  </a:schemeClr>
                </a:solidFill>
              </a:defRPr>
            </a:lvl1pPr>
            <a:lvl2pPr marL="615071" indent="0" algn="ctr">
              <a:buNone/>
              <a:defRPr>
                <a:solidFill>
                  <a:schemeClr val="tx1">
                    <a:tint val="75000"/>
                  </a:schemeClr>
                </a:solidFill>
              </a:defRPr>
            </a:lvl2pPr>
            <a:lvl3pPr marL="1230142" indent="0" algn="ctr">
              <a:buNone/>
              <a:defRPr>
                <a:solidFill>
                  <a:schemeClr val="tx1">
                    <a:tint val="75000"/>
                  </a:schemeClr>
                </a:solidFill>
              </a:defRPr>
            </a:lvl3pPr>
            <a:lvl4pPr marL="1845213" indent="0" algn="ctr">
              <a:buNone/>
              <a:defRPr>
                <a:solidFill>
                  <a:schemeClr val="tx1">
                    <a:tint val="75000"/>
                  </a:schemeClr>
                </a:solidFill>
              </a:defRPr>
            </a:lvl4pPr>
            <a:lvl5pPr marL="2460285" indent="0" algn="ctr">
              <a:buNone/>
              <a:defRPr>
                <a:solidFill>
                  <a:schemeClr val="tx1">
                    <a:tint val="75000"/>
                  </a:schemeClr>
                </a:solidFill>
              </a:defRPr>
            </a:lvl5pPr>
            <a:lvl6pPr marL="3075356" indent="0" algn="ctr">
              <a:buNone/>
              <a:defRPr>
                <a:solidFill>
                  <a:schemeClr val="tx1">
                    <a:tint val="75000"/>
                  </a:schemeClr>
                </a:solidFill>
              </a:defRPr>
            </a:lvl6pPr>
            <a:lvl7pPr marL="3690427" indent="0" algn="ctr">
              <a:buNone/>
              <a:defRPr>
                <a:solidFill>
                  <a:schemeClr val="tx1">
                    <a:tint val="75000"/>
                  </a:schemeClr>
                </a:solidFill>
              </a:defRPr>
            </a:lvl7pPr>
            <a:lvl8pPr marL="4305498" indent="0" algn="ctr">
              <a:buNone/>
              <a:defRPr>
                <a:solidFill>
                  <a:schemeClr val="tx1">
                    <a:tint val="75000"/>
                  </a:schemeClr>
                </a:solidFill>
              </a:defRPr>
            </a:lvl8pPr>
            <a:lvl9pPr marL="4920569"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7252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016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285383"/>
            <a:ext cx="3240405" cy="6080439"/>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720090" y="285383"/>
            <a:ext cx="9481185" cy="60804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5574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8116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3" y="4579300"/>
            <a:ext cx="12241530" cy="1415360"/>
          </a:xfrm>
        </p:spPr>
        <p:txBody>
          <a:bodyPr anchor="t"/>
          <a:lstStyle>
            <a:lvl1pPr algn="l">
              <a:defRPr sz="5400" b="1" cap="all"/>
            </a:lvl1pPr>
          </a:lstStyle>
          <a:p>
            <a:r>
              <a:rPr lang="en-US" smtClean="0"/>
              <a:t>Click to edit Master title style</a:t>
            </a:r>
            <a:endParaRPr lang="en-SG"/>
          </a:p>
        </p:txBody>
      </p:sp>
      <p:sp>
        <p:nvSpPr>
          <p:cNvPr id="3" name="Text Placeholder 2"/>
          <p:cNvSpPr>
            <a:spLocks noGrp="1"/>
          </p:cNvSpPr>
          <p:nvPr>
            <p:ph type="body" idx="1"/>
          </p:nvPr>
        </p:nvSpPr>
        <p:spPr>
          <a:xfrm>
            <a:off x="1137643" y="3020425"/>
            <a:ext cx="12241530" cy="1558875"/>
          </a:xfrm>
        </p:spPr>
        <p:txBody>
          <a:bodyPr anchor="b"/>
          <a:lstStyle>
            <a:lvl1pPr marL="0" indent="0">
              <a:buNone/>
              <a:defRPr sz="2700">
                <a:solidFill>
                  <a:schemeClr val="tx1">
                    <a:tint val="75000"/>
                  </a:schemeClr>
                </a:solidFill>
              </a:defRPr>
            </a:lvl1pPr>
            <a:lvl2pPr marL="615071" indent="0">
              <a:buNone/>
              <a:defRPr sz="2400">
                <a:solidFill>
                  <a:schemeClr val="tx1">
                    <a:tint val="75000"/>
                  </a:schemeClr>
                </a:solidFill>
              </a:defRPr>
            </a:lvl2pPr>
            <a:lvl3pPr marL="1230142" indent="0">
              <a:buNone/>
              <a:defRPr sz="2200">
                <a:solidFill>
                  <a:schemeClr val="tx1">
                    <a:tint val="75000"/>
                  </a:schemeClr>
                </a:solidFill>
              </a:defRPr>
            </a:lvl3pPr>
            <a:lvl4pPr marL="1845213" indent="0">
              <a:buNone/>
              <a:defRPr sz="1900">
                <a:solidFill>
                  <a:schemeClr val="tx1">
                    <a:tint val="75000"/>
                  </a:schemeClr>
                </a:solidFill>
              </a:defRPr>
            </a:lvl4pPr>
            <a:lvl5pPr marL="2460285" indent="0">
              <a:buNone/>
              <a:defRPr sz="1900">
                <a:solidFill>
                  <a:schemeClr val="tx1">
                    <a:tint val="75000"/>
                  </a:schemeClr>
                </a:solidFill>
              </a:defRPr>
            </a:lvl5pPr>
            <a:lvl6pPr marL="3075356" indent="0">
              <a:buNone/>
              <a:defRPr sz="1900">
                <a:solidFill>
                  <a:schemeClr val="tx1">
                    <a:tint val="75000"/>
                  </a:schemeClr>
                </a:solidFill>
              </a:defRPr>
            </a:lvl6pPr>
            <a:lvl7pPr marL="3690427" indent="0">
              <a:buNone/>
              <a:defRPr sz="1900">
                <a:solidFill>
                  <a:schemeClr val="tx1">
                    <a:tint val="75000"/>
                  </a:schemeClr>
                </a:solidFill>
              </a:defRPr>
            </a:lvl7pPr>
            <a:lvl8pPr marL="4305498" indent="0">
              <a:buNone/>
              <a:defRPr sz="1900">
                <a:solidFill>
                  <a:schemeClr val="tx1">
                    <a:tint val="75000"/>
                  </a:schemeClr>
                </a:solidFill>
              </a:defRPr>
            </a:lvl8pPr>
            <a:lvl9pPr marL="4920569"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8569F-9C9C-4D37-94AD-A449B8997ECC}" type="datetimeFigureOut">
              <a:rPr lang="en-SG" smtClean="0"/>
              <a:pPr/>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0659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720090"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7320915"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318569F-9C9C-4D37-94AD-A449B8997ECC}" type="datetimeFigureOut">
              <a:rPr lang="en-SG" smtClean="0"/>
              <a:pPr/>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4331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720090" y="1595167"/>
            <a:ext cx="63632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720090" y="2259957"/>
            <a:ext cx="63632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7315915" y="1595167"/>
            <a:ext cx="63657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7315915" y="2259957"/>
            <a:ext cx="63657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318569F-9C9C-4D37-94AD-A449B8997ECC}" type="datetimeFigureOut">
              <a:rPr lang="en-SG" smtClean="0"/>
              <a:pPr/>
              <a:t>9/8/2019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579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318569F-9C9C-4D37-94AD-A449B8997ECC}" type="datetimeFigureOut">
              <a:rPr lang="en-SG" smtClean="0"/>
              <a:pPr/>
              <a:t>9/8/2019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55728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8569F-9C9C-4D37-94AD-A449B8997ECC}" type="datetimeFigureOut">
              <a:rPr lang="en-SG" smtClean="0"/>
              <a:pPr/>
              <a:t>9/8/2019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81698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1" y="283732"/>
            <a:ext cx="4738093" cy="1207510"/>
          </a:xfrm>
        </p:spPr>
        <p:txBody>
          <a:bodyPr anchor="b"/>
          <a:lstStyle>
            <a:lvl1pPr algn="l">
              <a:defRPr sz="2700" b="1"/>
            </a:lvl1pPr>
          </a:lstStyle>
          <a:p>
            <a:r>
              <a:rPr lang="en-US" smtClean="0"/>
              <a:t>Click to edit Master title style</a:t>
            </a:r>
            <a:endParaRPr lang="en-SG"/>
          </a:p>
        </p:txBody>
      </p:sp>
      <p:sp>
        <p:nvSpPr>
          <p:cNvPr id="3" name="Content Placeholder 2"/>
          <p:cNvSpPr>
            <a:spLocks noGrp="1"/>
          </p:cNvSpPr>
          <p:nvPr>
            <p:ph idx="1"/>
          </p:nvPr>
        </p:nvSpPr>
        <p:spPr>
          <a:xfrm>
            <a:off x="5630704" y="283733"/>
            <a:ext cx="8051006" cy="6082089"/>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720091" y="1491242"/>
            <a:ext cx="4738093" cy="487457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2762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988402"/>
            <a:ext cx="8641080" cy="588909"/>
          </a:xfrm>
        </p:spPr>
        <p:txBody>
          <a:bodyPr anchor="b"/>
          <a:lstStyle>
            <a:lvl1pPr algn="l">
              <a:defRPr sz="2700" b="1"/>
            </a:lvl1pPr>
          </a:lstStyle>
          <a:p>
            <a:r>
              <a:rPr lang="en-US" smtClean="0"/>
              <a:t>Click to edit Master title style</a:t>
            </a:r>
            <a:endParaRPr lang="en-SG"/>
          </a:p>
        </p:txBody>
      </p:sp>
      <p:sp>
        <p:nvSpPr>
          <p:cNvPr id="3" name="Picture Placeholder 2"/>
          <p:cNvSpPr>
            <a:spLocks noGrp="1"/>
          </p:cNvSpPr>
          <p:nvPr>
            <p:ph type="pic" idx="1"/>
          </p:nvPr>
        </p:nvSpPr>
        <p:spPr>
          <a:xfrm>
            <a:off x="2822854" y="636747"/>
            <a:ext cx="8641080" cy="4275773"/>
          </a:xfrm>
        </p:spPr>
        <p:txBody>
          <a:bodyPr/>
          <a:lstStyle>
            <a:lvl1pPr marL="0" indent="0">
              <a:buNone/>
              <a:defRPr sz="4300"/>
            </a:lvl1pPr>
            <a:lvl2pPr marL="615071" indent="0">
              <a:buNone/>
              <a:defRPr sz="3800"/>
            </a:lvl2pPr>
            <a:lvl3pPr marL="1230142" indent="0">
              <a:buNone/>
              <a:defRPr sz="3200"/>
            </a:lvl3pPr>
            <a:lvl4pPr marL="1845213" indent="0">
              <a:buNone/>
              <a:defRPr sz="2700"/>
            </a:lvl4pPr>
            <a:lvl5pPr marL="2460285" indent="0">
              <a:buNone/>
              <a:defRPr sz="2700"/>
            </a:lvl5pPr>
            <a:lvl6pPr marL="3075356" indent="0">
              <a:buNone/>
              <a:defRPr sz="2700"/>
            </a:lvl6pPr>
            <a:lvl7pPr marL="3690427" indent="0">
              <a:buNone/>
              <a:defRPr sz="2700"/>
            </a:lvl7pPr>
            <a:lvl8pPr marL="4305498" indent="0">
              <a:buNone/>
              <a:defRPr sz="2700"/>
            </a:lvl8pPr>
            <a:lvl9pPr marL="4920569" indent="0">
              <a:buNone/>
              <a:defRPr sz="2700"/>
            </a:lvl9pPr>
          </a:lstStyle>
          <a:p>
            <a:endParaRPr lang="en-SG"/>
          </a:p>
        </p:txBody>
      </p:sp>
      <p:sp>
        <p:nvSpPr>
          <p:cNvPr id="4" name="Text Placeholder 3"/>
          <p:cNvSpPr>
            <a:spLocks noGrp="1"/>
          </p:cNvSpPr>
          <p:nvPr>
            <p:ph type="body" sz="half" idx="2"/>
          </p:nvPr>
        </p:nvSpPr>
        <p:spPr>
          <a:xfrm>
            <a:off x="2822854" y="5577310"/>
            <a:ext cx="8641080" cy="83634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76234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285382"/>
            <a:ext cx="12961620" cy="1187715"/>
          </a:xfrm>
          <a:prstGeom prst="rect">
            <a:avLst/>
          </a:prstGeom>
        </p:spPr>
        <p:txBody>
          <a:bodyPr vert="horz" lIns="123014" tIns="61507" rIns="123014" bIns="61507"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720090" y="1662801"/>
            <a:ext cx="12961620" cy="4703021"/>
          </a:xfrm>
          <a:prstGeom prst="rect">
            <a:avLst/>
          </a:prstGeom>
        </p:spPr>
        <p:txBody>
          <a:bodyPr vert="horz" lIns="123014" tIns="61507" rIns="123014" bIns="615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720090" y="6605014"/>
            <a:ext cx="3360420" cy="379409"/>
          </a:xfrm>
          <a:prstGeom prst="rect">
            <a:avLst/>
          </a:prstGeom>
        </p:spPr>
        <p:txBody>
          <a:bodyPr vert="horz" lIns="123014" tIns="61507" rIns="123014" bIns="61507" rtlCol="0" anchor="ctr"/>
          <a:lstStyle>
            <a:lvl1pPr algn="l">
              <a:defRPr sz="1600">
                <a:solidFill>
                  <a:schemeClr val="tx1">
                    <a:tint val="75000"/>
                  </a:schemeClr>
                </a:solidFill>
              </a:defRPr>
            </a:lvl1pPr>
          </a:lstStyle>
          <a:p>
            <a:fld id="{1318569F-9C9C-4D37-94AD-A449B8997ECC}" type="datetimeFigureOut">
              <a:rPr lang="en-SG" smtClean="0"/>
              <a:pPr/>
              <a:t>9/8/2019</a:t>
            </a:fld>
            <a:endParaRPr lang="en-SG"/>
          </a:p>
        </p:txBody>
      </p:sp>
      <p:sp>
        <p:nvSpPr>
          <p:cNvPr id="5" name="Footer Placeholder 4"/>
          <p:cNvSpPr>
            <a:spLocks noGrp="1"/>
          </p:cNvSpPr>
          <p:nvPr>
            <p:ph type="ftr" sz="quarter" idx="3"/>
          </p:nvPr>
        </p:nvSpPr>
        <p:spPr>
          <a:xfrm>
            <a:off x="4920615" y="6605014"/>
            <a:ext cx="4560570" cy="379409"/>
          </a:xfrm>
          <a:prstGeom prst="rect">
            <a:avLst/>
          </a:prstGeom>
        </p:spPr>
        <p:txBody>
          <a:bodyPr vert="horz" lIns="123014" tIns="61507" rIns="123014" bIns="61507"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321290" y="6605014"/>
            <a:ext cx="3360420" cy="379409"/>
          </a:xfrm>
          <a:prstGeom prst="rect">
            <a:avLst/>
          </a:prstGeom>
        </p:spPr>
        <p:txBody>
          <a:bodyPr vert="horz" lIns="123014" tIns="61507" rIns="123014" bIns="61507" rtlCol="0" anchor="ctr"/>
          <a:lstStyle>
            <a:lvl1pPr algn="r">
              <a:defRPr sz="1600">
                <a:solidFill>
                  <a:schemeClr val="tx1">
                    <a:tint val="75000"/>
                  </a:schemeClr>
                </a:solidFill>
              </a:defRPr>
            </a:lvl1pPr>
          </a:lstStyle>
          <a:p>
            <a:fld id="{0638927C-98AA-47FE-8D96-C3622943D8C6}" type="slidenum">
              <a:rPr lang="en-SG" smtClean="0"/>
              <a:pPr/>
              <a:t>‹#›</a:t>
            </a:fld>
            <a:endParaRPr lang="en-SG"/>
          </a:p>
        </p:txBody>
      </p:sp>
    </p:spTree>
    <p:extLst>
      <p:ext uri="{BB962C8B-B14F-4D97-AF65-F5344CB8AC3E}">
        <p14:creationId xmlns:p14="http://schemas.microsoft.com/office/powerpoint/2010/main" val="206684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0142" rtl="0" eaLnBrk="1" latinLnBrk="0" hangingPunct="1">
        <a:spcBef>
          <a:spcPct val="0"/>
        </a:spcBef>
        <a:buNone/>
        <a:defRPr sz="5900" kern="1200">
          <a:solidFill>
            <a:schemeClr val="tx1"/>
          </a:solidFill>
          <a:latin typeface="+mj-lt"/>
          <a:ea typeface="+mj-ea"/>
          <a:cs typeface="+mj-cs"/>
        </a:defRPr>
      </a:lvl1pPr>
    </p:titleStyle>
    <p:bodyStyle>
      <a:lvl1pPr marL="461303" indent="-461303" algn="l" defTabSz="1230142"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9491" indent="-384419" algn="l" defTabSz="1230142"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37678" indent="-307536" algn="l" defTabSz="1230142"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52749"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67820"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82891"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7963"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13034"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8105"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nxp.com/docs/en/data-sheet/8XC51_8XC52.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380" y="2213769"/>
            <a:ext cx="9361040" cy="1527533"/>
          </a:xfrm>
        </p:spPr>
        <p:txBody>
          <a:bodyPr>
            <a:normAutofit/>
          </a:bodyPr>
          <a:lstStyle/>
          <a:p>
            <a:r>
              <a:rPr lang="en-US" sz="4000" dirty="0" smtClean="0">
                <a:solidFill>
                  <a:schemeClr val="tx2">
                    <a:lumMod val="50000"/>
                  </a:schemeClr>
                </a:solidFill>
              </a:rPr>
              <a:t>Microprocessors, Microcontrollers &amp; Embedded systems</a:t>
            </a:r>
            <a:endParaRPr lang="en-SG" sz="4000" dirty="0">
              <a:solidFill>
                <a:schemeClr val="tx2">
                  <a:lumMod val="50000"/>
                </a:schemeClr>
              </a:solidFill>
            </a:endParaRPr>
          </a:p>
        </p:txBody>
      </p:sp>
      <p:sp>
        <p:nvSpPr>
          <p:cNvPr id="3" name="Subtitle 2"/>
          <p:cNvSpPr>
            <a:spLocks noGrp="1"/>
          </p:cNvSpPr>
          <p:nvPr>
            <p:ph type="subTitle" idx="1"/>
          </p:nvPr>
        </p:nvSpPr>
        <p:spPr/>
        <p:txBody>
          <a:bodyPr/>
          <a:lstStyle/>
          <a:p>
            <a:r>
              <a:rPr lang="en-US" sz="5500" dirty="0" smtClean="0">
                <a:solidFill>
                  <a:schemeClr val="accent1">
                    <a:lumMod val="75000"/>
                  </a:schemeClr>
                </a:solidFill>
              </a:rPr>
              <a:t>8051 architecture</a:t>
            </a:r>
          </a:p>
        </p:txBody>
      </p:sp>
      <p:sp>
        <p:nvSpPr>
          <p:cNvPr id="4" name="Rounded Rectangle 3"/>
          <p:cNvSpPr/>
          <p:nvPr/>
        </p:nvSpPr>
        <p:spPr bwMode="auto">
          <a:xfrm>
            <a:off x="729952" y="538809"/>
            <a:ext cx="12879660" cy="6048671"/>
          </a:xfrm>
          <a:prstGeom prst="roundRect">
            <a:avLst/>
          </a:prstGeom>
          <a:noFill/>
          <a:ln w="25400" cap="flat" cmpd="sng" algn="ctr">
            <a:solidFill>
              <a:schemeClr val="tx1"/>
            </a:solidFill>
            <a:prstDash val="solid"/>
            <a:round/>
            <a:headEnd type="none" w="med" len="med"/>
            <a:tailEnd type="none" w="med" len="med"/>
          </a:ln>
          <a:effectLst/>
        </p:spPr>
        <p:txBody>
          <a:bodyPr vert="horz" wrap="square" lIns="123014" tIns="61507" rIns="123014" bIns="61507" numCol="1" rtlCol="0" anchor="t" anchorCtr="0" compatLnSpc="1">
            <a:prstTxWarp prst="textNoShape">
              <a:avLst/>
            </a:prstTxWarp>
          </a:bodyPr>
          <a:lstStyle/>
          <a:p>
            <a:pPr eaLnBrk="0" fontAlgn="base" hangingPunct="0">
              <a:spcBef>
                <a:spcPct val="0"/>
              </a:spcBef>
              <a:spcAft>
                <a:spcPct val="0"/>
              </a:spcAft>
            </a:pPr>
            <a:endParaRPr lang="en-IN" sz="3200" baseline="-25000" dirty="0" smtClean="0">
              <a:latin typeface="Arial" charset="0"/>
              <a:ea typeface="ＭＳ Ｐゴシック" pitchFamily="64" charset="-128"/>
            </a:endParaRPr>
          </a:p>
        </p:txBody>
      </p:sp>
    </p:spTree>
    <p:extLst>
      <p:ext uri="{BB962C8B-B14F-4D97-AF65-F5344CB8AC3E}">
        <p14:creationId xmlns:p14="http://schemas.microsoft.com/office/powerpoint/2010/main" val="50239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57" y="869445"/>
            <a:ext cx="12961620" cy="5790043"/>
          </a:xfrm>
        </p:spPr>
        <p:txBody>
          <a:bodyPr>
            <a:normAutofit/>
          </a:bodyPr>
          <a:lstStyle/>
          <a:p>
            <a:r>
              <a:rPr lang="en-US" sz="3600" dirty="0" smtClean="0">
                <a:solidFill>
                  <a:schemeClr val="tx2">
                    <a:lumMod val="75000"/>
                  </a:schemeClr>
                </a:solidFill>
              </a:rPr>
              <a:t>8051 </a:t>
            </a:r>
            <a:r>
              <a:rPr lang="en-US" sz="3600" dirty="0" smtClean="0">
                <a:solidFill>
                  <a:schemeClr val="tx2">
                    <a:lumMod val="75000"/>
                  </a:schemeClr>
                </a:solidFill>
              </a:rPr>
              <a:t>architecture</a:t>
            </a:r>
          </a:p>
          <a:p>
            <a:r>
              <a:rPr lang="en-US" sz="3600" dirty="0" smtClean="0">
                <a:solidFill>
                  <a:schemeClr val="tx2">
                    <a:lumMod val="75000"/>
                  </a:schemeClr>
                </a:solidFill>
              </a:rPr>
              <a:t>Oscillator &amp; Clock</a:t>
            </a:r>
          </a:p>
          <a:p>
            <a:r>
              <a:rPr lang="en-US" sz="3600" dirty="0" smtClean="0">
                <a:solidFill>
                  <a:schemeClr val="tx2">
                    <a:lumMod val="75000"/>
                  </a:schemeClr>
                </a:solidFill>
              </a:rPr>
              <a:t>Programming model</a:t>
            </a:r>
          </a:p>
          <a:p>
            <a:r>
              <a:rPr lang="en-US" sz="3600" dirty="0" smtClean="0">
                <a:solidFill>
                  <a:schemeClr val="tx2">
                    <a:lumMod val="75000"/>
                  </a:schemeClr>
                </a:solidFill>
              </a:rPr>
              <a:t>Special function registers</a:t>
            </a:r>
          </a:p>
          <a:p>
            <a:pPr marL="0" indent="0">
              <a:buNone/>
            </a:pPr>
            <a:endParaRPr lang="en-SG" sz="3600" dirty="0" smtClean="0">
              <a:solidFill>
                <a:schemeClr val="tx2">
                  <a:lumMod val="75000"/>
                </a:schemeClr>
              </a:solidFill>
            </a:endParaRPr>
          </a:p>
        </p:txBody>
      </p:sp>
      <p:sp>
        <p:nvSpPr>
          <p:cNvPr id="2" name="Title 1"/>
          <p:cNvSpPr>
            <a:spLocks noGrp="1"/>
          </p:cNvSpPr>
          <p:nvPr>
            <p:ph type="title"/>
          </p:nvPr>
        </p:nvSpPr>
        <p:spPr>
          <a:xfrm>
            <a:off x="340238" y="-28455"/>
            <a:ext cx="11170341" cy="673425"/>
          </a:xfrm>
        </p:spPr>
        <p:txBody>
          <a:bodyPr>
            <a:normAutofit fontScale="90000"/>
          </a:bodyPr>
          <a:lstStyle/>
          <a:p>
            <a:pPr algn="l"/>
            <a:r>
              <a:rPr lang="en-SG" dirty="0" smtClean="0">
                <a:solidFill>
                  <a:schemeClr val="tx2">
                    <a:lumMod val="50000"/>
                  </a:schemeClr>
                </a:solidFill>
              </a:rPr>
              <a:t>Contents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2</a:t>
            </a:fld>
            <a:endParaRPr lang="en-IN" dirty="0"/>
          </a:p>
        </p:txBody>
      </p:sp>
    </p:spTree>
    <p:extLst>
      <p:ext uri="{BB962C8B-B14F-4D97-AF65-F5344CB8AC3E}">
        <p14:creationId xmlns:p14="http://schemas.microsoft.com/office/powerpoint/2010/main" val="5872398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542570" y="734861"/>
            <a:ext cx="6139140" cy="6180909"/>
            <a:chOff x="7542570" y="734861"/>
            <a:chExt cx="6139140" cy="6180909"/>
          </a:xfrm>
        </p:grpSpPr>
        <p:pic>
          <p:nvPicPr>
            <p:cNvPr id="4" name="Picture 3"/>
            <p:cNvPicPr>
              <a:picLocks noChangeAspect="1"/>
            </p:cNvPicPr>
            <p:nvPr/>
          </p:nvPicPr>
          <p:blipFill>
            <a:blip r:embed="rId2"/>
            <a:stretch>
              <a:fillRect/>
            </a:stretch>
          </p:blipFill>
          <p:spPr>
            <a:xfrm>
              <a:off x="7542570" y="734861"/>
              <a:ext cx="6139140" cy="6159051"/>
            </a:xfrm>
            <a:prstGeom prst="rect">
              <a:avLst/>
            </a:prstGeom>
          </p:spPr>
        </p:pic>
        <p:pic>
          <p:nvPicPr>
            <p:cNvPr id="8" name="Picture 7"/>
            <p:cNvPicPr>
              <a:picLocks noChangeAspect="1"/>
            </p:cNvPicPr>
            <p:nvPr/>
          </p:nvPicPr>
          <p:blipFill>
            <a:blip r:embed="rId3"/>
            <a:stretch>
              <a:fillRect/>
            </a:stretch>
          </p:blipFill>
          <p:spPr>
            <a:xfrm>
              <a:off x="13249572" y="6734795"/>
              <a:ext cx="352425" cy="180975"/>
            </a:xfrm>
            <a:prstGeom prst="rect">
              <a:avLst/>
            </a:prstGeom>
          </p:spPr>
        </p:pic>
      </p:grpSp>
      <p:sp>
        <p:nvSpPr>
          <p:cNvPr id="2" name="Title 1"/>
          <p:cNvSpPr>
            <a:spLocks noGrp="1"/>
          </p:cNvSpPr>
          <p:nvPr>
            <p:ph type="title"/>
          </p:nvPr>
        </p:nvSpPr>
        <p:spPr>
          <a:xfrm>
            <a:off x="340238" y="-28455"/>
            <a:ext cx="11170341" cy="673425"/>
          </a:xfrm>
        </p:spPr>
        <p:txBody>
          <a:bodyPr>
            <a:normAutofit fontScale="90000"/>
          </a:bodyPr>
          <a:lstStyle/>
          <a:p>
            <a:pPr algn="l"/>
            <a:r>
              <a:rPr lang="en-SG" dirty="0" smtClean="0">
                <a:solidFill>
                  <a:schemeClr val="tx2">
                    <a:lumMod val="50000"/>
                  </a:schemeClr>
                </a:solidFill>
              </a:rPr>
              <a:t>8051 architecture</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3</a:t>
            </a:fld>
            <a:endParaRPr lang="en-IN" dirty="0"/>
          </a:p>
        </p:txBody>
      </p:sp>
      <p:pic>
        <p:nvPicPr>
          <p:cNvPr id="7" name="Picture 6"/>
          <p:cNvPicPr>
            <a:picLocks noChangeAspect="1"/>
          </p:cNvPicPr>
          <p:nvPr/>
        </p:nvPicPr>
        <p:blipFill rotWithShape="1">
          <a:blip r:embed="rId4"/>
          <a:srcRect r="325" b="622"/>
          <a:stretch/>
        </p:blipFill>
        <p:spPr>
          <a:xfrm>
            <a:off x="326298" y="1079493"/>
            <a:ext cx="6403142" cy="5165824"/>
          </a:xfrm>
          <a:prstGeom prst="rect">
            <a:avLst/>
          </a:prstGeom>
        </p:spPr>
      </p:pic>
      <p:sp>
        <p:nvSpPr>
          <p:cNvPr id="3" name="Rectangle 2"/>
          <p:cNvSpPr/>
          <p:nvPr/>
        </p:nvSpPr>
        <p:spPr>
          <a:xfrm>
            <a:off x="9793188" y="6676646"/>
            <a:ext cx="1717391" cy="307777"/>
          </a:xfrm>
          <a:prstGeom prst="rect">
            <a:avLst/>
          </a:prstGeom>
        </p:spPr>
        <p:txBody>
          <a:bodyPr wrap="square">
            <a:spAutoFit/>
          </a:bodyPr>
          <a:lstStyle/>
          <a:p>
            <a:r>
              <a:rPr lang="en-IN" sz="1400" dirty="0" smtClean="0"/>
              <a:t>From the datasheet</a:t>
            </a:r>
            <a:endParaRPr lang="en-IN" sz="1400" dirty="0"/>
          </a:p>
        </p:txBody>
      </p:sp>
    </p:spTree>
    <p:extLst>
      <p:ext uri="{BB962C8B-B14F-4D97-AF65-F5344CB8AC3E}">
        <p14:creationId xmlns:p14="http://schemas.microsoft.com/office/powerpoint/2010/main" val="38907635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28455"/>
            <a:ext cx="11170341" cy="673425"/>
          </a:xfrm>
        </p:spPr>
        <p:txBody>
          <a:bodyPr>
            <a:normAutofit fontScale="90000"/>
          </a:bodyPr>
          <a:lstStyle/>
          <a:p>
            <a:pPr algn="l"/>
            <a:r>
              <a:rPr lang="en-SG" dirty="0" smtClean="0">
                <a:solidFill>
                  <a:schemeClr val="tx2">
                    <a:lumMod val="50000"/>
                  </a:schemeClr>
                </a:solidFill>
              </a:rPr>
              <a:t>8051 pin configuration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4</a:t>
            </a:fld>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1" y="1234083"/>
            <a:ext cx="3390131" cy="552714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025916974"/>
                  </p:ext>
                </p:extLst>
              </p:nvPr>
            </p:nvGraphicFramePr>
            <p:xfrm>
              <a:off x="3888532" y="988000"/>
              <a:ext cx="10225136" cy="5601407"/>
            </p:xfrm>
            <a:graphic>
              <a:graphicData uri="http://schemas.openxmlformats.org/drawingml/2006/table">
                <a:tbl>
                  <a:tblPr firstRow="1" bandRow="1">
                    <a:tableStyleId>{8EC20E35-A176-4012-BC5E-935CFFF8708E}</a:tableStyleId>
                  </a:tblPr>
                  <a:tblGrid>
                    <a:gridCol w="1872208">
                      <a:extLst>
                        <a:ext uri="{9D8B030D-6E8A-4147-A177-3AD203B41FA5}">
                          <a16:colId xmlns:a16="http://schemas.microsoft.com/office/drawing/2014/main" val="20000"/>
                        </a:ext>
                      </a:extLst>
                    </a:gridCol>
                    <a:gridCol w="8352928">
                      <a:extLst>
                        <a:ext uri="{9D8B030D-6E8A-4147-A177-3AD203B41FA5}">
                          <a16:colId xmlns:a16="http://schemas.microsoft.com/office/drawing/2014/main" val="20001"/>
                        </a:ext>
                      </a:extLst>
                    </a:gridCol>
                  </a:tblGrid>
                  <a:tr h="426695">
                    <a:tc>
                      <a:txBody>
                        <a:bodyPr/>
                        <a:lstStyle/>
                        <a:p>
                          <a:pPr algn="ctr"/>
                          <a:r>
                            <a:rPr lang="en-SG" sz="2200" dirty="0" smtClean="0"/>
                            <a:t>Pin</a:t>
                          </a:r>
                          <a:endParaRPr lang="en-SG" sz="2200" dirty="0"/>
                        </a:p>
                      </a:txBody>
                      <a:tcPr/>
                    </a:tc>
                    <a:tc>
                      <a:txBody>
                        <a:bodyPr/>
                        <a:lstStyle/>
                        <a:p>
                          <a:r>
                            <a:rPr lang="en-SG" sz="2200" dirty="0" smtClean="0"/>
                            <a:t>Description</a:t>
                          </a:r>
                          <a:endParaRPr lang="en-SG" sz="2200" dirty="0"/>
                        </a:p>
                      </a:txBody>
                      <a:tcPr/>
                    </a:tc>
                    <a:extLst>
                      <a:ext uri="{0D108BD9-81ED-4DB2-BD59-A6C34878D82A}">
                        <a16:rowId xmlns:a16="http://schemas.microsoft.com/office/drawing/2014/main" val="10000"/>
                      </a:ext>
                    </a:extLst>
                  </a:tr>
                  <a:tr h="426695">
                    <a:tc>
                      <a:txBody>
                        <a:bodyPr/>
                        <a:lstStyle/>
                        <a:p>
                          <a:pPr algn="ctr"/>
                          <a:r>
                            <a:rPr lang="en-SG" sz="2200" dirty="0" smtClean="0"/>
                            <a:t>P0.0-P0.7</a:t>
                          </a:r>
                          <a:endParaRPr lang="en-SG" sz="2200" dirty="0"/>
                        </a:p>
                      </a:txBody>
                      <a:tcPr/>
                    </a:tc>
                    <a:tc>
                      <a:txBody>
                        <a:bodyPr/>
                        <a:lstStyle/>
                        <a:p>
                          <a:r>
                            <a:rPr lang="en-SG" sz="2200" dirty="0" smtClean="0"/>
                            <a:t>Port 0</a:t>
                          </a:r>
                        </a:p>
                      </a:txBody>
                      <a:tcPr/>
                    </a:tc>
                    <a:extLst>
                      <a:ext uri="{0D108BD9-81ED-4DB2-BD59-A6C34878D82A}">
                        <a16:rowId xmlns:a16="http://schemas.microsoft.com/office/drawing/2014/main" val="10001"/>
                      </a:ext>
                    </a:extLst>
                  </a:tr>
                  <a:tr h="426695">
                    <a:tc>
                      <a:txBody>
                        <a:bodyPr/>
                        <a:lstStyle/>
                        <a:p>
                          <a:pPr algn="ctr"/>
                          <a:r>
                            <a:rPr lang="en-SG" sz="2200" dirty="0" smtClean="0"/>
                            <a:t>P1.0-P1.7</a:t>
                          </a:r>
                          <a:endParaRPr lang="en-SG" sz="2200" dirty="0"/>
                        </a:p>
                      </a:txBody>
                      <a:tcPr/>
                    </a:tc>
                    <a:tc>
                      <a:txBody>
                        <a:bodyPr/>
                        <a:lstStyle/>
                        <a:p>
                          <a:r>
                            <a:rPr lang="en-SG" sz="2200" dirty="0" smtClean="0"/>
                            <a:t>Port 1</a:t>
                          </a:r>
                        </a:p>
                      </a:txBody>
                      <a:tcPr/>
                    </a:tc>
                    <a:extLst>
                      <a:ext uri="{0D108BD9-81ED-4DB2-BD59-A6C34878D82A}">
                        <a16:rowId xmlns:a16="http://schemas.microsoft.com/office/drawing/2014/main" val="10002"/>
                      </a:ext>
                    </a:extLst>
                  </a:tr>
                  <a:tr h="426695">
                    <a:tc>
                      <a:txBody>
                        <a:bodyPr/>
                        <a:lstStyle/>
                        <a:p>
                          <a:pPr algn="ctr"/>
                          <a:r>
                            <a:rPr lang="en-SG" sz="2200" dirty="0" smtClean="0"/>
                            <a:t>P2.0-P2.7</a:t>
                          </a:r>
                          <a:endParaRPr lang="en-SG" sz="2200" dirty="0"/>
                        </a:p>
                      </a:txBody>
                      <a:tcPr/>
                    </a:tc>
                    <a:tc>
                      <a:txBody>
                        <a:bodyPr/>
                        <a:lstStyle/>
                        <a:p>
                          <a:r>
                            <a:rPr lang="en-SG" sz="2200" dirty="0" smtClean="0"/>
                            <a:t>Port</a:t>
                          </a:r>
                          <a:r>
                            <a:rPr lang="en-SG" sz="2200" baseline="0" dirty="0" smtClean="0"/>
                            <a:t> 2</a:t>
                          </a:r>
                          <a:endParaRPr lang="en-SG" sz="2200" dirty="0" smtClean="0"/>
                        </a:p>
                      </a:txBody>
                      <a:tcPr/>
                    </a:tc>
                    <a:extLst>
                      <a:ext uri="{0D108BD9-81ED-4DB2-BD59-A6C34878D82A}">
                        <a16:rowId xmlns:a16="http://schemas.microsoft.com/office/drawing/2014/main" val="10003"/>
                      </a:ext>
                    </a:extLst>
                  </a:tr>
                  <a:tr h="426695">
                    <a:tc>
                      <a:txBody>
                        <a:bodyPr/>
                        <a:lstStyle/>
                        <a:p>
                          <a:pPr algn="ctr"/>
                          <a:r>
                            <a:rPr lang="en-SG" sz="2200" dirty="0" smtClean="0"/>
                            <a:t>P3.0-P3.7</a:t>
                          </a:r>
                          <a:endParaRPr lang="en-SG" sz="2200" dirty="0"/>
                        </a:p>
                      </a:txBody>
                      <a:tcPr/>
                    </a:tc>
                    <a:tc>
                      <a:txBody>
                        <a:bodyPr/>
                        <a:lstStyle/>
                        <a:p>
                          <a:r>
                            <a:rPr lang="en-SG" sz="2200" dirty="0" smtClean="0"/>
                            <a:t>Port 3</a:t>
                          </a:r>
                        </a:p>
                      </a:txBody>
                      <a:tcPr/>
                    </a:tc>
                    <a:extLst>
                      <a:ext uri="{0D108BD9-81ED-4DB2-BD59-A6C34878D82A}">
                        <a16:rowId xmlns:a16="http://schemas.microsoft.com/office/drawing/2014/main" val="10004"/>
                      </a:ext>
                    </a:extLst>
                  </a:tr>
                  <a:tr h="426695">
                    <a:tc>
                      <a:txBody>
                        <a:bodyPr/>
                        <a:lstStyle/>
                        <a:p>
                          <a:pPr algn="ctr"/>
                          <a14:m>
                            <m:oMathPara xmlns:m="http://schemas.openxmlformats.org/officeDocument/2006/math">
                              <m:oMathParaPr>
                                <m:jc m:val="centerGroup"/>
                              </m:oMathParaPr>
                              <m:oMath xmlns:m="http://schemas.openxmlformats.org/officeDocument/2006/math">
                                <m:sSub>
                                  <m:sSubPr>
                                    <m:ctrlPr>
                                      <a:rPr lang="en-SG" sz="2200" i="1" dirty="0" smtClean="0">
                                        <a:latin typeface="Cambria Math" panose="02040503050406030204" pitchFamily="18" charset="0"/>
                                      </a:rPr>
                                    </m:ctrlPr>
                                  </m:sSubPr>
                                  <m:e>
                                    <m:r>
                                      <a:rPr lang="en-SG" sz="2200" dirty="0" smtClean="0">
                                        <a:latin typeface="Cambria Math" panose="02040503050406030204" pitchFamily="18" charset="0"/>
                                      </a:rPr>
                                      <m:t>𝑉</m:t>
                                    </m:r>
                                  </m:e>
                                  <m:sub>
                                    <m:r>
                                      <a:rPr lang="en-SG" sz="2200" dirty="0" smtClean="0">
                                        <a:latin typeface="Cambria Math" panose="02040503050406030204" pitchFamily="18" charset="0"/>
                                      </a:rPr>
                                      <m:t>𝑐𝑐</m:t>
                                    </m:r>
                                  </m:sub>
                                </m:sSub>
                              </m:oMath>
                            </m:oMathPara>
                          </a14:m>
                          <a:endParaRPr lang="en-SG" sz="2200" dirty="0"/>
                        </a:p>
                      </a:txBody>
                      <a:tcPr/>
                    </a:tc>
                    <a:tc>
                      <a:txBody>
                        <a:bodyPr/>
                        <a:lstStyle/>
                        <a:p>
                          <a:r>
                            <a:rPr lang="en-SG" sz="2200" dirty="0" smtClean="0"/>
                            <a:t>Powers the device</a:t>
                          </a:r>
                        </a:p>
                      </a:txBody>
                      <a:tcPr/>
                    </a:tc>
                    <a:extLst>
                      <a:ext uri="{0D108BD9-81ED-4DB2-BD59-A6C34878D82A}">
                        <a16:rowId xmlns:a16="http://schemas.microsoft.com/office/drawing/2014/main" val="10005"/>
                      </a:ext>
                    </a:extLst>
                  </a:tr>
                  <a:tr h="426695">
                    <a:tc>
                      <a:txBody>
                        <a:bodyPr/>
                        <a:lstStyle/>
                        <a:p>
                          <a:pPr algn="ctr"/>
                          <a:r>
                            <a:rPr lang="en-SG" sz="2200" dirty="0" smtClean="0"/>
                            <a:t>RST</a:t>
                          </a:r>
                          <a:endParaRPr lang="en-SG" sz="2200" dirty="0"/>
                        </a:p>
                      </a:txBody>
                      <a:tcPr/>
                    </a:tc>
                    <a:tc>
                      <a:txBody>
                        <a:bodyPr/>
                        <a:lstStyle/>
                        <a:p>
                          <a:pPr marL="0" marR="0" indent="0" algn="l" defTabSz="1230142" rtl="0" eaLnBrk="1" fontAlgn="auto" latinLnBrk="0" hangingPunct="1">
                            <a:lnSpc>
                              <a:spcPct val="100000"/>
                            </a:lnSpc>
                            <a:spcBef>
                              <a:spcPts val="0"/>
                            </a:spcBef>
                            <a:spcAft>
                              <a:spcPts val="0"/>
                            </a:spcAft>
                            <a:buClrTx/>
                            <a:buSzTx/>
                            <a:buFontTx/>
                            <a:buNone/>
                            <a:tabLst/>
                            <a:defRPr/>
                          </a:pPr>
                          <a:r>
                            <a:rPr lang="en-SG" sz="2200" u="none" strike="noStrike" kern="1200" baseline="0" dirty="0" smtClean="0"/>
                            <a:t>Resets the device</a:t>
                          </a:r>
                          <a:endParaRPr lang="en-SG" sz="2200" dirty="0" smtClean="0"/>
                        </a:p>
                      </a:txBody>
                      <a:tcPr/>
                    </a:tc>
                    <a:extLst>
                      <a:ext uri="{0D108BD9-81ED-4DB2-BD59-A6C34878D82A}">
                        <a16:rowId xmlns:a16="http://schemas.microsoft.com/office/drawing/2014/main" val="10006"/>
                      </a:ext>
                    </a:extLst>
                  </a:tr>
                  <a:tr h="754921">
                    <a:tc>
                      <a:txBody>
                        <a:bodyPr/>
                        <a:lstStyle/>
                        <a:p>
                          <a:pPr algn="ctr"/>
                          <a:r>
                            <a:rPr lang="en-SG" sz="2200" dirty="0" smtClean="0"/>
                            <a:t>XTAL1-XTAL2</a:t>
                          </a:r>
                          <a:endParaRPr lang="en-SG" sz="2200" dirty="0"/>
                        </a:p>
                      </a:txBody>
                      <a:tcPr/>
                    </a:tc>
                    <a:tc>
                      <a:txBody>
                        <a:bodyPr/>
                        <a:lstStyle/>
                        <a:p>
                          <a:r>
                            <a:rPr lang="en-SG" sz="2200" dirty="0" smtClean="0"/>
                            <a:t>Crystal</a:t>
                          </a:r>
                          <a:r>
                            <a:rPr lang="en-SG" sz="2200" baseline="0" dirty="0" smtClean="0"/>
                            <a:t> Oscillator is connected to these pins</a:t>
                          </a:r>
                          <a:endParaRPr lang="en-SG" sz="2200" dirty="0" smtClean="0"/>
                        </a:p>
                      </a:txBody>
                      <a:tcPr/>
                    </a:tc>
                    <a:extLst>
                      <a:ext uri="{0D108BD9-81ED-4DB2-BD59-A6C34878D82A}">
                        <a16:rowId xmlns:a16="http://schemas.microsoft.com/office/drawing/2014/main" val="10007"/>
                      </a:ext>
                    </a:extLst>
                  </a:tr>
                  <a:tr h="426695">
                    <a:tc>
                      <a:txBody>
                        <a:bodyPr/>
                        <a:lstStyle/>
                        <a:p>
                          <a:pPr algn="ctr"/>
                          <a14:m>
                            <m:oMathPara xmlns:m="http://schemas.openxmlformats.org/officeDocument/2006/math">
                              <m:oMathParaPr>
                                <m:jc m:val="centerGroup"/>
                              </m:oMathParaPr>
                              <m:oMath xmlns:m="http://schemas.openxmlformats.org/officeDocument/2006/math">
                                <m:sSub>
                                  <m:sSubPr>
                                    <m:ctrlPr>
                                      <a:rPr lang="en-SG" sz="2200" i="1" dirty="0" smtClean="0">
                                        <a:latin typeface="Cambria Math" panose="02040503050406030204" pitchFamily="18" charset="0"/>
                                      </a:rPr>
                                    </m:ctrlPr>
                                  </m:sSubPr>
                                  <m:e>
                                    <m:r>
                                      <a:rPr lang="en-SG" sz="2200" dirty="0" smtClean="0">
                                        <a:latin typeface="Cambria Math" panose="02040503050406030204" pitchFamily="18" charset="0"/>
                                      </a:rPr>
                                      <m:t>𝑉</m:t>
                                    </m:r>
                                  </m:e>
                                  <m:sub>
                                    <m:r>
                                      <a:rPr lang="en-SG" sz="2200" dirty="0" smtClean="0">
                                        <a:latin typeface="Cambria Math" panose="02040503050406030204" pitchFamily="18" charset="0"/>
                                      </a:rPr>
                                      <m:t>𝑠𝑠</m:t>
                                    </m:r>
                                  </m:sub>
                                </m:sSub>
                              </m:oMath>
                            </m:oMathPara>
                          </a14:m>
                          <a:endParaRPr lang="en-SG" sz="2200" dirty="0"/>
                        </a:p>
                      </a:txBody>
                      <a:tcPr/>
                    </a:tc>
                    <a:tc>
                      <a:txBody>
                        <a:bodyPr/>
                        <a:lstStyle/>
                        <a:p>
                          <a:r>
                            <a:rPr lang="en-SG" sz="2200" dirty="0" smtClean="0"/>
                            <a:t>GND</a:t>
                          </a:r>
                        </a:p>
                      </a:txBody>
                      <a:tcPr/>
                    </a:tc>
                    <a:extLst>
                      <a:ext uri="{0D108BD9-81ED-4DB2-BD59-A6C34878D82A}">
                        <a16:rowId xmlns:a16="http://schemas.microsoft.com/office/drawing/2014/main" val="10008"/>
                      </a:ext>
                    </a:extLst>
                  </a:tr>
                  <a:tr h="463279">
                    <a:tc>
                      <a:txBody>
                        <a:bodyPr/>
                        <a:lstStyle/>
                        <a:p>
                          <a:pPr algn="ctr"/>
                          <a:r>
                            <a:rPr lang="en-SG" sz="2200" dirty="0" smtClean="0"/>
                            <a:t>ALE/</a:t>
                          </a:r>
                          <a14:m>
                            <m:oMath xmlns:m="http://schemas.openxmlformats.org/officeDocument/2006/math">
                              <m:bar>
                                <m:barPr>
                                  <m:pos m:val="top"/>
                                  <m:ctrlPr>
                                    <a:rPr lang="en-SG" sz="2200" i="1" dirty="0" smtClean="0">
                                      <a:latin typeface="Cambria Math" panose="02040503050406030204" pitchFamily="18" charset="0"/>
                                    </a:rPr>
                                  </m:ctrlPr>
                                </m:barPr>
                                <m:e>
                                  <m:r>
                                    <a:rPr lang="en-SG" sz="2200" dirty="0" smtClean="0">
                                      <a:latin typeface="Cambria Math" panose="02040503050406030204" pitchFamily="18" charset="0"/>
                                    </a:rPr>
                                    <m:t>𝑃𝑟𝑜𝑔</m:t>
                                  </m:r>
                                </m:e>
                              </m:bar>
                            </m:oMath>
                          </a14:m>
                          <a:endParaRPr lang="en-SG" sz="2200" dirty="0"/>
                        </a:p>
                      </a:txBody>
                      <a:tcPr/>
                    </a:tc>
                    <a:tc>
                      <a:txBody>
                        <a:bodyPr/>
                        <a:lstStyle/>
                        <a:p>
                          <a:r>
                            <a:rPr lang="en-SG" sz="2200" dirty="0" smtClean="0"/>
                            <a:t>Address Latch enable.</a:t>
                          </a:r>
                          <a:r>
                            <a:rPr lang="en-SG" sz="2200" baseline="0" dirty="0" smtClean="0"/>
                            <a:t> Used for EPROM programming</a:t>
                          </a:r>
                          <a:endParaRPr lang="en-SG" sz="2200" dirty="0" smtClean="0"/>
                        </a:p>
                      </a:txBody>
                      <a:tcPr/>
                    </a:tc>
                    <a:extLst>
                      <a:ext uri="{0D108BD9-81ED-4DB2-BD59-A6C34878D82A}">
                        <a16:rowId xmlns:a16="http://schemas.microsoft.com/office/drawing/2014/main" val="10009"/>
                      </a:ext>
                    </a:extLst>
                  </a:tr>
                  <a:tr h="465398">
                    <a:tc>
                      <a:txBody>
                        <a:bodyPr/>
                        <a:lstStyle/>
                        <a:p>
                          <a:pPr algn="ctr"/>
                          <a14:m>
                            <m:oMathPara xmlns:m="http://schemas.openxmlformats.org/officeDocument/2006/math">
                              <m:oMathParaPr>
                                <m:jc m:val="centerGroup"/>
                              </m:oMathParaPr>
                              <m:oMath xmlns:m="http://schemas.openxmlformats.org/officeDocument/2006/math">
                                <m:bar>
                                  <m:barPr>
                                    <m:pos m:val="top"/>
                                    <m:ctrlPr>
                                      <a:rPr lang="en-SG" sz="2200" i="1" dirty="0" smtClean="0">
                                        <a:latin typeface="Cambria Math" panose="02040503050406030204" pitchFamily="18" charset="0"/>
                                      </a:rPr>
                                    </m:ctrlPr>
                                  </m:barPr>
                                  <m:e>
                                    <m:r>
                                      <a:rPr lang="en-SG" sz="2200" dirty="0" smtClean="0">
                                        <a:latin typeface="Cambria Math" panose="02040503050406030204" pitchFamily="18" charset="0"/>
                                      </a:rPr>
                                      <m:t>𝑃𝑆𝐸𝑁</m:t>
                                    </m:r>
                                  </m:e>
                                </m:bar>
                              </m:oMath>
                            </m:oMathPara>
                          </a14:m>
                          <a:endParaRPr lang="en-SG" sz="2200" dirty="0"/>
                        </a:p>
                      </a:txBody>
                      <a:tcPr/>
                    </a:tc>
                    <a:tc>
                      <a:txBody>
                        <a:bodyPr/>
                        <a:lstStyle/>
                        <a:p>
                          <a:r>
                            <a:rPr lang="en-SG" sz="2200" dirty="0" smtClean="0"/>
                            <a:t>Program Store Enable: To read external program memory</a:t>
                          </a:r>
                        </a:p>
                      </a:txBody>
                      <a:tcPr/>
                    </a:tc>
                    <a:extLst>
                      <a:ext uri="{0D108BD9-81ED-4DB2-BD59-A6C34878D82A}">
                        <a16:rowId xmlns:a16="http://schemas.microsoft.com/office/drawing/2014/main" val="10010"/>
                      </a:ext>
                    </a:extLst>
                  </a:tr>
                  <a:tr h="502323">
                    <a:tc>
                      <a:txBody>
                        <a:bodyPr/>
                        <a:lstStyle/>
                        <a:p>
                          <a:pPr algn="ctr"/>
                          <a14:m>
                            <m:oMathPara xmlns:m="http://schemas.openxmlformats.org/officeDocument/2006/math">
                              <m:oMathParaPr>
                                <m:jc m:val="centerGroup"/>
                              </m:oMathParaPr>
                              <m:oMath xmlns:m="http://schemas.openxmlformats.org/officeDocument/2006/math">
                                <m:bar>
                                  <m:barPr>
                                    <m:pos m:val="top"/>
                                    <m:ctrlPr>
                                      <a:rPr lang="en-SG" sz="2200" i="1" dirty="0" smtClean="0">
                                        <a:latin typeface="Cambria Math" panose="02040503050406030204" pitchFamily="18" charset="0"/>
                                      </a:rPr>
                                    </m:ctrlPr>
                                  </m:barPr>
                                  <m:e>
                                    <m:r>
                                      <a:rPr lang="en-SG" sz="2200" dirty="0" smtClean="0">
                                        <a:latin typeface="Cambria Math" panose="02040503050406030204" pitchFamily="18" charset="0"/>
                                      </a:rPr>
                                      <m:t>𝐸𝐴</m:t>
                                    </m:r>
                                  </m:e>
                                </m:bar>
                                <m:r>
                                  <a:rPr lang="en-SG" sz="2200" dirty="0" smtClean="0">
                                    <a:latin typeface="Cambria Math" panose="02040503050406030204" pitchFamily="18" charset="0"/>
                                  </a:rPr>
                                  <m:t>/</m:t>
                                </m:r>
                                <m:sSub>
                                  <m:sSubPr>
                                    <m:ctrlPr>
                                      <a:rPr lang="en-SG" sz="2200" i="1" dirty="0" smtClean="0">
                                        <a:latin typeface="Cambria Math" panose="02040503050406030204" pitchFamily="18" charset="0"/>
                                      </a:rPr>
                                    </m:ctrlPr>
                                  </m:sSubPr>
                                  <m:e>
                                    <m:r>
                                      <a:rPr lang="en-SG" sz="2200" dirty="0" smtClean="0">
                                        <a:latin typeface="Cambria Math" panose="02040503050406030204" pitchFamily="18" charset="0"/>
                                      </a:rPr>
                                      <m:t>𝑉</m:t>
                                    </m:r>
                                  </m:e>
                                  <m:sub>
                                    <m:r>
                                      <a:rPr lang="en-SG" sz="2200" dirty="0" smtClean="0">
                                        <a:latin typeface="Cambria Math" panose="02040503050406030204" pitchFamily="18" charset="0"/>
                                      </a:rPr>
                                      <m:t>𝑝𝑝</m:t>
                                    </m:r>
                                  </m:sub>
                                </m:sSub>
                              </m:oMath>
                            </m:oMathPara>
                          </a14:m>
                          <a:endParaRPr lang="en-SG" sz="2200" dirty="0"/>
                        </a:p>
                      </a:txBody>
                      <a:tcPr/>
                    </a:tc>
                    <a:tc>
                      <a:txBody>
                        <a:bodyPr/>
                        <a:lstStyle/>
                        <a:p>
                          <a:r>
                            <a:rPr lang="en-SG" sz="2200" dirty="0" smtClean="0"/>
                            <a:t>External access enable/Programming supply</a:t>
                          </a:r>
                          <a:r>
                            <a:rPr lang="en-SG" sz="2200" baseline="0" dirty="0" smtClean="0"/>
                            <a:t> voltage</a:t>
                          </a:r>
                          <a:endParaRPr lang="en-SG" sz="2200" dirty="0" smtClean="0"/>
                        </a:p>
                      </a:txBody>
                      <a:tcPr/>
                    </a:tc>
                    <a:extLst>
                      <a:ext uri="{0D108BD9-81ED-4DB2-BD59-A6C34878D82A}">
                        <a16:rowId xmlns:a16="http://schemas.microsoft.com/office/drawing/2014/main" val="1001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025916974"/>
                  </p:ext>
                </p:extLst>
              </p:nvPr>
            </p:nvGraphicFramePr>
            <p:xfrm>
              <a:off x="3888532" y="988000"/>
              <a:ext cx="10225136" cy="5603084"/>
            </p:xfrm>
            <a:graphic>
              <a:graphicData uri="http://schemas.openxmlformats.org/drawingml/2006/table">
                <a:tbl>
                  <a:tblPr firstRow="1" bandRow="1">
                    <a:tableStyleId>{8EC20E35-A176-4012-BC5E-935CFFF8708E}</a:tableStyleId>
                  </a:tblPr>
                  <a:tblGrid>
                    <a:gridCol w="1872208"/>
                    <a:gridCol w="8352928"/>
                  </a:tblGrid>
                  <a:tr h="426720">
                    <a:tc>
                      <a:txBody>
                        <a:bodyPr/>
                        <a:lstStyle/>
                        <a:p>
                          <a:pPr algn="ctr"/>
                          <a:r>
                            <a:rPr lang="en-SG" sz="2200" dirty="0" smtClean="0"/>
                            <a:t>Pin</a:t>
                          </a:r>
                          <a:endParaRPr lang="en-SG" sz="2200" dirty="0"/>
                        </a:p>
                      </a:txBody>
                      <a:tcPr/>
                    </a:tc>
                    <a:tc>
                      <a:txBody>
                        <a:bodyPr/>
                        <a:lstStyle/>
                        <a:p>
                          <a:r>
                            <a:rPr lang="en-SG" sz="2200" dirty="0" smtClean="0"/>
                            <a:t>Description</a:t>
                          </a:r>
                          <a:endParaRPr lang="en-SG" sz="2200" dirty="0"/>
                        </a:p>
                      </a:txBody>
                      <a:tcPr/>
                    </a:tc>
                  </a:tr>
                  <a:tr h="426720">
                    <a:tc>
                      <a:txBody>
                        <a:bodyPr/>
                        <a:lstStyle/>
                        <a:p>
                          <a:pPr algn="ctr"/>
                          <a:r>
                            <a:rPr lang="en-SG" sz="2200" dirty="0" smtClean="0"/>
                            <a:t>P0.0-P0.7</a:t>
                          </a:r>
                          <a:endParaRPr lang="en-SG" sz="2200" dirty="0"/>
                        </a:p>
                      </a:txBody>
                      <a:tcPr/>
                    </a:tc>
                    <a:tc>
                      <a:txBody>
                        <a:bodyPr/>
                        <a:lstStyle/>
                        <a:p>
                          <a:r>
                            <a:rPr lang="en-SG" sz="2200" dirty="0" smtClean="0"/>
                            <a:t>Port 0</a:t>
                          </a:r>
                        </a:p>
                      </a:txBody>
                      <a:tcPr/>
                    </a:tc>
                  </a:tr>
                  <a:tr h="426720">
                    <a:tc>
                      <a:txBody>
                        <a:bodyPr/>
                        <a:lstStyle/>
                        <a:p>
                          <a:pPr algn="ctr"/>
                          <a:r>
                            <a:rPr lang="en-SG" sz="2200" dirty="0" smtClean="0"/>
                            <a:t>P1.0-P1.7</a:t>
                          </a:r>
                          <a:endParaRPr lang="en-SG" sz="2200" dirty="0"/>
                        </a:p>
                      </a:txBody>
                      <a:tcPr/>
                    </a:tc>
                    <a:tc>
                      <a:txBody>
                        <a:bodyPr/>
                        <a:lstStyle/>
                        <a:p>
                          <a:r>
                            <a:rPr lang="en-SG" sz="2200" dirty="0" smtClean="0"/>
                            <a:t>Port 1</a:t>
                          </a:r>
                        </a:p>
                      </a:txBody>
                      <a:tcPr/>
                    </a:tc>
                  </a:tr>
                  <a:tr h="426720">
                    <a:tc>
                      <a:txBody>
                        <a:bodyPr/>
                        <a:lstStyle/>
                        <a:p>
                          <a:pPr algn="ctr"/>
                          <a:r>
                            <a:rPr lang="en-SG" sz="2200" dirty="0" smtClean="0"/>
                            <a:t>P2.0-P2.7</a:t>
                          </a:r>
                          <a:endParaRPr lang="en-SG" sz="2200" dirty="0"/>
                        </a:p>
                      </a:txBody>
                      <a:tcPr/>
                    </a:tc>
                    <a:tc>
                      <a:txBody>
                        <a:bodyPr/>
                        <a:lstStyle/>
                        <a:p>
                          <a:r>
                            <a:rPr lang="en-SG" sz="2200" dirty="0" smtClean="0"/>
                            <a:t>Port</a:t>
                          </a:r>
                          <a:r>
                            <a:rPr lang="en-SG" sz="2200" baseline="0" dirty="0" smtClean="0"/>
                            <a:t> 2</a:t>
                          </a:r>
                          <a:endParaRPr lang="en-SG" sz="2200" dirty="0" smtClean="0"/>
                        </a:p>
                      </a:txBody>
                      <a:tcPr/>
                    </a:tc>
                  </a:tr>
                  <a:tr h="426720">
                    <a:tc>
                      <a:txBody>
                        <a:bodyPr/>
                        <a:lstStyle/>
                        <a:p>
                          <a:pPr algn="ctr"/>
                          <a:r>
                            <a:rPr lang="en-SG" sz="2200" dirty="0" smtClean="0"/>
                            <a:t>P3.0-P3.7</a:t>
                          </a:r>
                          <a:endParaRPr lang="en-SG" sz="2200" dirty="0"/>
                        </a:p>
                      </a:txBody>
                      <a:tcPr/>
                    </a:tc>
                    <a:tc>
                      <a:txBody>
                        <a:bodyPr/>
                        <a:lstStyle/>
                        <a:p>
                          <a:r>
                            <a:rPr lang="en-SG" sz="2200" dirty="0" smtClean="0"/>
                            <a:t>Port 3</a:t>
                          </a:r>
                        </a:p>
                      </a:txBody>
                      <a:tcPr/>
                    </a:tc>
                  </a:tr>
                  <a:tr h="426720">
                    <a:tc>
                      <a:txBody>
                        <a:bodyPr/>
                        <a:lstStyle/>
                        <a:p>
                          <a:endParaRPr lang="en-US"/>
                        </a:p>
                      </a:txBody>
                      <a:tcPr>
                        <a:blipFill rotWithShape="1">
                          <a:blip r:embed="rId4"/>
                          <a:stretch>
                            <a:fillRect l="-326" t="-508571" r="-446580" b="-735714"/>
                          </a:stretch>
                        </a:blipFill>
                      </a:tcPr>
                    </a:tc>
                    <a:tc>
                      <a:txBody>
                        <a:bodyPr/>
                        <a:lstStyle/>
                        <a:p>
                          <a:r>
                            <a:rPr lang="en-SG" sz="2200" dirty="0" smtClean="0"/>
                            <a:t>Powers the device</a:t>
                          </a:r>
                        </a:p>
                      </a:txBody>
                      <a:tcPr/>
                    </a:tc>
                  </a:tr>
                  <a:tr h="426720">
                    <a:tc>
                      <a:txBody>
                        <a:bodyPr/>
                        <a:lstStyle/>
                        <a:p>
                          <a:pPr algn="ctr"/>
                          <a:r>
                            <a:rPr lang="en-SG" sz="2200" dirty="0" smtClean="0"/>
                            <a:t>RST</a:t>
                          </a:r>
                          <a:endParaRPr lang="en-SG" sz="2200" dirty="0"/>
                        </a:p>
                      </a:txBody>
                      <a:tcPr/>
                    </a:tc>
                    <a:tc>
                      <a:txBody>
                        <a:bodyPr/>
                        <a:lstStyle/>
                        <a:p>
                          <a:pPr marL="0" marR="0" indent="0" algn="l" defTabSz="1230142" rtl="0" eaLnBrk="1" fontAlgn="auto" latinLnBrk="0" hangingPunct="1">
                            <a:lnSpc>
                              <a:spcPct val="100000"/>
                            </a:lnSpc>
                            <a:spcBef>
                              <a:spcPts val="0"/>
                            </a:spcBef>
                            <a:spcAft>
                              <a:spcPts val="0"/>
                            </a:spcAft>
                            <a:buClrTx/>
                            <a:buSzTx/>
                            <a:buFontTx/>
                            <a:buNone/>
                            <a:tabLst/>
                            <a:defRPr/>
                          </a:pPr>
                          <a:r>
                            <a:rPr lang="en-SG" sz="2200" u="none" strike="noStrike" kern="1200" baseline="0" dirty="0" smtClean="0"/>
                            <a:t>Resets the device</a:t>
                          </a:r>
                          <a:endParaRPr lang="en-SG" sz="2200" dirty="0" smtClean="0"/>
                        </a:p>
                      </a:txBody>
                      <a:tcPr/>
                    </a:tc>
                  </a:tr>
                  <a:tr h="754921">
                    <a:tc>
                      <a:txBody>
                        <a:bodyPr/>
                        <a:lstStyle/>
                        <a:p>
                          <a:pPr algn="ctr"/>
                          <a:r>
                            <a:rPr lang="en-SG" sz="2200" dirty="0" smtClean="0"/>
                            <a:t>XTAL1-XTAL2</a:t>
                          </a:r>
                          <a:endParaRPr lang="en-SG" sz="2200" dirty="0"/>
                        </a:p>
                      </a:txBody>
                      <a:tcPr/>
                    </a:tc>
                    <a:tc>
                      <a:txBody>
                        <a:bodyPr/>
                        <a:lstStyle/>
                        <a:p>
                          <a:r>
                            <a:rPr lang="en-SG" sz="2200" dirty="0" smtClean="0"/>
                            <a:t>Crystal</a:t>
                          </a:r>
                          <a:r>
                            <a:rPr lang="en-SG" sz="2200" baseline="0" dirty="0" smtClean="0"/>
                            <a:t> Oscillator is connected to these pins</a:t>
                          </a:r>
                          <a:endParaRPr lang="en-SG" sz="2200" dirty="0" smtClean="0"/>
                        </a:p>
                      </a:txBody>
                      <a:tcPr/>
                    </a:tc>
                  </a:tr>
                  <a:tr h="426720">
                    <a:tc>
                      <a:txBody>
                        <a:bodyPr/>
                        <a:lstStyle/>
                        <a:p>
                          <a:endParaRPr lang="en-US"/>
                        </a:p>
                      </a:txBody>
                      <a:tcPr>
                        <a:blipFill rotWithShape="1">
                          <a:blip r:embed="rId4"/>
                          <a:stretch>
                            <a:fillRect l="-326" t="-885714" r="-446580" b="-358571"/>
                          </a:stretch>
                        </a:blipFill>
                      </a:tcPr>
                    </a:tc>
                    <a:tc>
                      <a:txBody>
                        <a:bodyPr/>
                        <a:lstStyle/>
                        <a:p>
                          <a:r>
                            <a:rPr lang="en-SG" sz="2200" dirty="0" smtClean="0"/>
                            <a:t>GND</a:t>
                          </a:r>
                        </a:p>
                      </a:txBody>
                      <a:tcPr/>
                    </a:tc>
                  </a:tr>
                  <a:tr h="464122">
                    <a:tc>
                      <a:txBody>
                        <a:bodyPr/>
                        <a:lstStyle/>
                        <a:p>
                          <a:endParaRPr lang="en-US"/>
                        </a:p>
                      </a:txBody>
                      <a:tcPr>
                        <a:blipFill rotWithShape="1">
                          <a:blip r:embed="rId4"/>
                          <a:stretch>
                            <a:fillRect l="-326" t="-907895" r="-446580" b="-230263"/>
                          </a:stretch>
                        </a:blipFill>
                      </a:tcPr>
                    </a:tc>
                    <a:tc>
                      <a:txBody>
                        <a:bodyPr/>
                        <a:lstStyle/>
                        <a:p>
                          <a:r>
                            <a:rPr lang="en-SG" sz="2200" dirty="0" smtClean="0"/>
                            <a:t>Address Latch enable.</a:t>
                          </a:r>
                          <a:r>
                            <a:rPr lang="en-SG" sz="2200" baseline="0" dirty="0" smtClean="0"/>
                            <a:t> Used for EPROM programming</a:t>
                          </a:r>
                          <a:endParaRPr lang="en-SG" sz="2200" dirty="0" smtClean="0"/>
                        </a:p>
                      </a:txBody>
                      <a:tcPr/>
                    </a:tc>
                  </a:tr>
                  <a:tr h="466281">
                    <a:tc>
                      <a:txBody>
                        <a:bodyPr/>
                        <a:lstStyle/>
                        <a:p>
                          <a:endParaRPr lang="en-US"/>
                        </a:p>
                      </a:txBody>
                      <a:tcPr>
                        <a:blipFill rotWithShape="1">
                          <a:blip r:embed="rId4"/>
                          <a:stretch>
                            <a:fillRect l="-326" t="-1007895" r="-446580" b="-130263"/>
                          </a:stretch>
                        </a:blipFill>
                      </a:tcPr>
                    </a:tc>
                    <a:tc>
                      <a:txBody>
                        <a:bodyPr/>
                        <a:lstStyle/>
                        <a:p>
                          <a:r>
                            <a:rPr lang="en-SG" sz="2200" dirty="0" smtClean="0"/>
                            <a:t>Program Store Enable: To read external program memory</a:t>
                          </a:r>
                        </a:p>
                      </a:txBody>
                      <a:tcPr/>
                    </a:tc>
                  </a:tr>
                  <a:tr h="504000">
                    <a:tc>
                      <a:txBody>
                        <a:bodyPr/>
                        <a:lstStyle/>
                        <a:p>
                          <a:endParaRPr lang="en-US"/>
                        </a:p>
                      </a:txBody>
                      <a:tcPr>
                        <a:blipFill rotWithShape="1">
                          <a:blip r:embed="rId4"/>
                          <a:stretch>
                            <a:fillRect l="-326" t="-1014458" r="-446580" b="-19277"/>
                          </a:stretch>
                        </a:blipFill>
                      </a:tcPr>
                    </a:tc>
                    <a:tc>
                      <a:txBody>
                        <a:bodyPr/>
                        <a:lstStyle/>
                        <a:p>
                          <a:r>
                            <a:rPr lang="en-SG" sz="2200" dirty="0" smtClean="0"/>
                            <a:t>External access enable/Programming supply</a:t>
                          </a:r>
                          <a:r>
                            <a:rPr lang="en-SG" sz="2200" baseline="0" dirty="0" smtClean="0"/>
                            <a:t> voltage</a:t>
                          </a:r>
                          <a:endParaRPr lang="en-SG" sz="2200" dirty="0" smtClean="0"/>
                        </a:p>
                      </a:txBody>
                      <a:tcPr/>
                    </a:tc>
                  </a:tr>
                </a:tbl>
              </a:graphicData>
            </a:graphic>
          </p:graphicFrame>
        </mc:Fallback>
      </mc:AlternateContent>
    </p:spTree>
    <p:extLst>
      <p:ext uri="{BB962C8B-B14F-4D97-AF65-F5344CB8AC3E}">
        <p14:creationId xmlns:p14="http://schemas.microsoft.com/office/powerpoint/2010/main" val="32814894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28455"/>
            <a:ext cx="11170341" cy="673425"/>
          </a:xfrm>
        </p:spPr>
        <p:txBody>
          <a:bodyPr>
            <a:normAutofit fontScale="90000"/>
          </a:bodyPr>
          <a:lstStyle/>
          <a:p>
            <a:pPr algn="l"/>
            <a:r>
              <a:rPr lang="en-SG" dirty="0" smtClean="0">
                <a:solidFill>
                  <a:schemeClr val="tx2">
                    <a:lumMod val="50000"/>
                  </a:schemeClr>
                </a:solidFill>
              </a:rPr>
              <a:t>8051 pin configuration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5</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01" y="1234083"/>
            <a:ext cx="3390131" cy="552714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316654368"/>
                  </p:ext>
                </p:extLst>
              </p:nvPr>
            </p:nvGraphicFramePr>
            <p:xfrm>
              <a:off x="3816524" y="1006288"/>
              <a:ext cx="10587464" cy="6032401"/>
            </p:xfrm>
            <a:graphic>
              <a:graphicData uri="http://schemas.openxmlformats.org/drawingml/2006/table">
                <a:tbl>
                  <a:tblPr firstRow="1" bandRow="1">
                    <a:tableStyleId>{8EC20E35-A176-4012-BC5E-935CFFF8708E}</a:tableStyleId>
                  </a:tblPr>
                  <a:tblGrid>
                    <a:gridCol w="1353977">
                      <a:extLst>
                        <a:ext uri="{9D8B030D-6E8A-4147-A177-3AD203B41FA5}">
                          <a16:colId xmlns:a16="http://schemas.microsoft.com/office/drawing/2014/main" val="20000"/>
                        </a:ext>
                      </a:extLst>
                    </a:gridCol>
                    <a:gridCol w="9233487">
                      <a:extLst>
                        <a:ext uri="{9D8B030D-6E8A-4147-A177-3AD203B41FA5}">
                          <a16:colId xmlns:a16="http://schemas.microsoft.com/office/drawing/2014/main" val="20001"/>
                        </a:ext>
                      </a:extLst>
                    </a:gridCol>
                  </a:tblGrid>
                  <a:tr h="422252">
                    <a:tc>
                      <a:txBody>
                        <a:bodyPr/>
                        <a:lstStyle/>
                        <a:p>
                          <a:pPr algn="ctr"/>
                          <a:r>
                            <a:rPr lang="en-SG" sz="2200" dirty="0" smtClean="0"/>
                            <a:t>Pin</a:t>
                          </a:r>
                          <a:endParaRPr lang="en-SG" sz="2200" dirty="0"/>
                        </a:p>
                      </a:txBody>
                      <a:tcPr/>
                    </a:tc>
                    <a:tc>
                      <a:txBody>
                        <a:bodyPr/>
                        <a:lstStyle/>
                        <a:p>
                          <a:r>
                            <a:rPr lang="en-SG" sz="2200" dirty="0" smtClean="0"/>
                            <a:t>Description</a:t>
                          </a:r>
                          <a:endParaRPr lang="en-SG" sz="2200" dirty="0"/>
                        </a:p>
                      </a:txBody>
                      <a:tcPr/>
                    </a:tc>
                    <a:extLst>
                      <a:ext uri="{0D108BD9-81ED-4DB2-BD59-A6C34878D82A}">
                        <a16:rowId xmlns:a16="http://schemas.microsoft.com/office/drawing/2014/main" val="10000"/>
                      </a:ext>
                    </a:extLst>
                  </a:tr>
                  <a:tr h="1721488">
                    <a:tc>
                      <a:txBody>
                        <a:bodyPr/>
                        <a:lstStyle/>
                        <a:p>
                          <a:pPr algn="ctr"/>
                          <a:r>
                            <a:rPr lang="en-SG" sz="2200" dirty="0" smtClean="0"/>
                            <a:t>P0.0-P0.7</a:t>
                          </a:r>
                          <a:endParaRPr lang="en-SG" sz="2200" dirty="0"/>
                        </a:p>
                      </a:txBody>
                      <a:tcPr/>
                    </a:tc>
                    <a:tc>
                      <a:txBody>
                        <a:bodyPr/>
                        <a:lstStyle/>
                        <a:p>
                          <a:pPr marL="342900" indent="-342900">
                            <a:buFont typeface="Arial" pitchFamily="34" charset="0"/>
                            <a:buChar char="•"/>
                          </a:pPr>
                          <a:r>
                            <a:rPr lang="en-SG" sz="2200" dirty="0" smtClean="0"/>
                            <a:t>Port 0</a:t>
                          </a:r>
                        </a:p>
                        <a:p>
                          <a:pPr marL="342900" indent="-342900">
                            <a:buFont typeface="Arial" pitchFamily="34" charset="0"/>
                            <a:buChar char="•"/>
                          </a:pPr>
                          <a:r>
                            <a:rPr lang="en-SG" sz="2200" dirty="0" smtClean="0"/>
                            <a:t>A0-A7: Lower 8-bits of external address to program and data memory</a:t>
                          </a:r>
                        </a:p>
                        <a:p>
                          <a:pPr marL="342900" indent="-342900">
                            <a:buFont typeface="Arial" pitchFamily="34" charset="0"/>
                            <a:buChar char="•"/>
                          </a:pPr>
                          <a:r>
                            <a:rPr lang="en-SG" sz="2200" dirty="0" smtClean="0"/>
                            <a:t>D0-D7: Data bus to</a:t>
                          </a:r>
                          <a:r>
                            <a:rPr lang="en-SG" sz="2200" baseline="0" dirty="0" smtClean="0"/>
                            <a:t> access external program and data memory</a:t>
                          </a:r>
                        </a:p>
                        <a:p>
                          <a:pPr marL="342900" indent="-342900">
                            <a:buFont typeface="Arial" pitchFamily="34" charset="0"/>
                            <a:buChar char="•"/>
                          </a:pPr>
                          <a:r>
                            <a:rPr lang="en-SG" sz="2200" baseline="0" dirty="0" smtClean="0"/>
                            <a:t>Outputs code bytes during program verification</a:t>
                          </a:r>
                        </a:p>
                        <a:p>
                          <a:pPr marL="342900" indent="-342900">
                            <a:buFont typeface="Arial" pitchFamily="34" charset="0"/>
                            <a:buChar char="•"/>
                          </a:pPr>
                          <a:r>
                            <a:rPr lang="en-SG" sz="2200" baseline="0" dirty="0" smtClean="0"/>
                            <a:t>Receives code bytes during EPROM programming</a:t>
                          </a:r>
                          <a:endParaRPr lang="en-SG" sz="2200" dirty="0" smtClean="0"/>
                        </a:p>
                      </a:txBody>
                      <a:tcPr/>
                    </a:tc>
                    <a:extLst>
                      <a:ext uri="{0D108BD9-81ED-4DB2-BD59-A6C34878D82A}">
                        <a16:rowId xmlns:a16="http://schemas.microsoft.com/office/drawing/2014/main" val="10001"/>
                      </a:ext>
                    </a:extLst>
                  </a:tr>
                  <a:tr h="747061">
                    <a:tc>
                      <a:txBody>
                        <a:bodyPr/>
                        <a:lstStyle/>
                        <a:p>
                          <a:pPr algn="ctr"/>
                          <a:r>
                            <a:rPr lang="en-SG" sz="2200" dirty="0" smtClean="0"/>
                            <a:t>P1.0-P1.7</a:t>
                          </a:r>
                          <a:endParaRPr lang="en-SG" sz="2200" dirty="0"/>
                        </a:p>
                      </a:txBody>
                      <a:tcPr/>
                    </a:tc>
                    <a:tc>
                      <a:txBody>
                        <a:bodyPr/>
                        <a:lstStyle/>
                        <a:p>
                          <a:pPr marL="342900" indent="-342900">
                            <a:buFont typeface="Arial" pitchFamily="34" charset="0"/>
                            <a:buChar char="•"/>
                          </a:pPr>
                          <a:r>
                            <a:rPr lang="en-SG" sz="2200" dirty="0" smtClean="0"/>
                            <a:t>Port 1</a:t>
                          </a:r>
                        </a:p>
                        <a:p>
                          <a:pPr marL="342900" indent="-342900">
                            <a:buFont typeface="Arial" pitchFamily="34" charset="0"/>
                            <a:buChar char="•"/>
                          </a:pPr>
                          <a:r>
                            <a:rPr lang="en-SG" sz="2200" dirty="0" smtClean="0"/>
                            <a:t>Receives low-order address bytes during program verification</a:t>
                          </a:r>
                        </a:p>
                      </a:txBody>
                      <a:tcPr/>
                    </a:tc>
                    <a:extLst>
                      <a:ext uri="{0D108BD9-81ED-4DB2-BD59-A6C34878D82A}">
                        <a16:rowId xmlns:a16="http://schemas.microsoft.com/office/drawing/2014/main" val="10002"/>
                      </a:ext>
                    </a:extLst>
                  </a:tr>
                  <a:tr h="1071870">
                    <a:tc>
                      <a:txBody>
                        <a:bodyPr/>
                        <a:lstStyle/>
                        <a:p>
                          <a:pPr algn="ctr"/>
                          <a:r>
                            <a:rPr lang="en-SG" sz="2200" dirty="0" smtClean="0"/>
                            <a:t>P2.0-P2.7</a:t>
                          </a:r>
                          <a:endParaRPr lang="en-SG" sz="2200" dirty="0"/>
                        </a:p>
                      </a:txBody>
                      <a:tcPr/>
                    </a:tc>
                    <a:tc>
                      <a:txBody>
                        <a:bodyPr/>
                        <a:lstStyle/>
                        <a:p>
                          <a:pPr marL="342900" indent="-342900">
                            <a:buFont typeface="Arial" pitchFamily="34" charset="0"/>
                            <a:buChar char="•"/>
                          </a:pPr>
                          <a:r>
                            <a:rPr lang="en-SG" sz="2200" dirty="0" smtClean="0"/>
                            <a:t>Port</a:t>
                          </a:r>
                          <a:r>
                            <a:rPr lang="en-SG" sz="2200" baseline="0" dirty="0" smtClean="0"/>
                            <a:t> 2</a:t>
                          </a:r>
                        </a:p>
                        <a:p>
                          <a:pPr marL="342900" indent="-342900">
                            <a:buFont typeface="Arial" pitchFamily="34" charset="0"/>
                            <a:buChar char="•"/>
                          </a:pPr>
                          <a:r>
                            <a:rPr lang="en-SG" sz="2200" baseline="0" dirty="0" smtClean="0"/>
                            <a:t>A8-A15: Transmits higher address byte to external program &amp; data memory</a:t>
                          </a:r>
                        </a:p>
                        <a:p>
                          <a:pPr marL="342900" indent="-342900">
                            <a:buFont typeface="Arial" pitchFamily="34" charset="0"/>
                            <a:buChar char="•"/>
                          </a:pPr>
                          <a:r>
                            <a:rPr lang="en-SG" sz="2200" baseline="0" dirty="0" smtClean="0"/>
                            <a:t>Receive high order address bits during EPROM programming &amp; verification</a:t>
                          </a:r>
                          <a:endParaRPr lang="en-SG" sz="2200" dirty="0" smtClean="0"/>
                        </a:p>
                      </a:txBody>
                      <a:tcPr>
                        <a:lnB>
                          <a:noFill/>
                        </a:lnB>
                      </a:tcPr>
                    </a:tc>
                    <a:extLst>
                      <a:ext uri="{0D108BD9-81ED-4DB2-BD59-A6C34878D82A}">
                        <a16:rowId xmlns:a16="http://schemas.microsoft.com/office/drawing/2014/main" val="10003"/>
                      </a:ext>
                    </a:extLst>
                  </a:tr>
                  <a:tr h="1978561">
                    <a:tc>
                      <a:txBody>
                        <a:bodyPr/>
                        <a:lstStyle/>
                        <a:p>
                          <a:pPr algn="ctr"/>
                          <a:r>
                            <a:rPr lang="en-SG" sz="2200" dirty="0" smtClean="0"/>
                            <a:t>P3.0-P3.7</a:t>
                          </a:r>
                          <a:endParaRPr lang="en-SG" sz="2200" dirty="0"/>
                        </a:p>
                      </a:txBody>
                      <a:tcPr>
                        <a:lnR>
                          <a:noFill/>
                        </a:lnR>
                      </a:tcPr>
                    </a:tc>
                    <a:tc>
                      <a:txBody>
                        <a:bodyPr/>
                        <a:lstStyle/>
                        <a:p>
                          <a:pPr marL="342900" indent="-342900">
                            <a:buFont typeface="Arial" pitchFamily="34" charset="0"/>
                            <a:buChar char="•"/>
                          </a:pPr>
                          <a:r>
                            <a:rPr lang="en-SG" sz="2200" dirty="0" smtClean="0"/>
                            <a:t>Port 3</a:t>
                          </a:r>
                        </a:p>
                        <a:p>
                          <a:pPr marL="342900" indent="-342900">
                            <a:buFont typeface="Arial" pitchFamily="34" charset="0"/>
                            <a:buChar char="•"/>
                          </a:pPr>
                          <a:r>
                            <a:rPr lang="en-SG" sz="2200" dirty="0" smtClean="0"/>
                            <a:t>P3.0/</a:t>
                          </a:r>
                          <a:r>
                            <a:rPr lang="en-SG" sz="2200" dirty="0" err="1" smtClean="0"/>
                            <a:t>RxD</a:t>
                          </a:r>
                          <a:r>
                            <a:rPr lang="en-SG" sz="2200" dirty="0" smtClean="0"/>
                            <a:t>: Serial input              P3.4/T0: Timer 0 external input</a:t>
                          </a:r>
                        </a:p>
                        <a:p>
                          <a:pPr marL="342900" indent="-342900">
                            <a:buFont typeface="Arial" pitchFamily="34" charset="0"/>
                            <a:buChar char="•"/>
                          </a:pPr>
                          <a:r>
                            <a:rPr lang="en-SG" sz="2200" dirty="0" smtClean="0"/>
                            <a:t>P3.1/</a:t>
                          </a:r>
                          <a:r>
                            <a:rPr lang="en-SG" sz="2200" dirty="0" err="1" smtClean="0"/>
                            <a:t>TxD</a:t>
                          </a:r>
                          <a:r>
                            <a:rPr lang="en-SG" sz="2200" dirty="0" smtClean="0"/>
                            <a:t>: Serial output            P3.5/T1: Timer 1 external input</a:t>
                          </a:r>
                        </a:p>
                        <a:p>
                          <a:pPr marL="342900" indent="-342900">
                            <a:buFont typeface="Arial" pitchFamily="34" charset="0"/>
                            <a:buChar char="•"/>
                          </a:pPr>
                          <a:r>
                            <a:rPr lang="en-SG" sz="2200" dirty="0" smtClean="0"/>
                            <a:t>P3.2/</a:t>
                          </a:r>
                          <a14:m>
                            <m:oMath xmlns:m="http://schemas.openxmlformats.org/officeDocument/2006/math">
                              <m:bar>
                                <m:barPr>
                                  <m:pos m:val="top"/>
                                  <m:ctrlPr>
                                    <a:rPr lang="en-SG" sz="2200" i="1" dirty="0" smtClean="0">
                                      <a:latin typeface="Cambria Math" panose="02040503050406030204" pitchFamily="18" charset="0"/>
                                    </a:rPr>
                                  </m:ctrlPr>
                                </m:barPr>
                                <m:e>
                                  <m:r>
                                    <m:rPr>
                                      <m:sty m:val="p"/>
                                    </m:rPr>
                                    <a:rPr lang="en-SG" sz="2200" b="0" i="0" dirty="0" smtClean="0">
                                      <a:latin typeface="Cambria Math"/>
                                    </a:rPr>
                                    <m:t>INT</m:t>
                                  </m:r>
                                  <m:r>
                                    <a:rPr lang="en-SG" sz="2200" b="0" i="0" dirty="0" smtClean="0">
                                      <a:latin typeface="Cambria Math"/>
                                    </a:rPr>
                                    <m:t>0</m:t>
                                  </m:r>
                                </m:e>
                              </m:bar>
                            </m:oMath>
                          </a14:m>
                          <a:r>
                            <a:rPr lang="en-SG" sz="2200" dirty="0" smtClean="0"/>
                            <a:t>: Interrupt 0             P3.6/</a:t>
                          </a:r>
                          <a14:m>
                            <m:oMath xmlns:m="http://schemas.openxmlformats.org/officeDocument/2006/math">
                              <m:bar>
                                <m:barPr>
                                  <m:pos m:val="top"/>
                                  <m:ctrlPr>
                                    <a:rPr lang="en-SG" sz="2200" i="1" dirty="0" smtClean="0">
                                      <a:latin typeface="Cambria Math" panose="02040503050406030204" pitchFamily="18" charset="0"/>
                                    </a:rPr>
                                  </m:ctrlPr>
                                </m:barPr>
                                <m:e>
                                  <m:r>
                                    <m:rPr>
                                      <m:sty m:val="p"/>
                                    </m:rPr>
                                    <a:rPr lang="en-SG" sz="2200" b="0" i="0" dirty="0" smtClean="0">
                                      <a:latin typeface="Cambria Math"/>
                                    </a:rPr>
                                    <m:t>WR</m:t>
                                  </m:r>
                                </m:e>
                              </m:bar>
                            </m:oMath>
                          </a14:m>
                          <a:r>
                            <a:rPr lang="en-SG" sz="2200" dirty="0" smtClean="0"/>
                            <a:t>: External data memory write strobe</a:t>
                          </a:r>
                        </a:p>
                        <a:p>
                          <a:pPr marL="342900" indent="-342900">
                            <a:buFont typeface="Arial" pitchFamily="34" charset="0"/>
                            <a:buChar char="•"/>
                          </a:pPr>
                          <a:r>
                            <a:rPr lang="en-SG" sz="2200" dirty="0" smtClean="0"/>
                            <a:t>P3.3/</a:t>
                          </a:r>
                          <a14:m>
                            <m:oMath xmlns:m="http://schemas.openxmlformats.org/officeDocument/2006/math">
                              <m:bar>
                                <m:barPr>
                                  <m:pos m:val="top"/>
                                  <m:ctrlPr>
                                    <a:rPr lang="en-SG" sz="2200" i="1" dirty="0" smtClean="0">
                                      <a:latin typeface="Cambria Math" panose="02040503050406030204" pitchFamily="18" charset="0"/>
                                    </a:rPr>
                                  </m:ctrlPr>
                                </m:barPr>
                                <m:e>
                                  <m:r>
                                    <m:rPr>
                                      <m:sty m:val="p"/>
                                    </m:rPr>
                                    <a:rPr lang="en-SG" sz="2200" b="0" i="0" dirty="0" smtClean="0">
                                      <a:latin typeface="Cambria Math"/>
                                    </a:rPr>
                                    <m:t>INT</m:t>
                                  </m:r>
                                  <m:r>
                                    <a:rPr lang="en-SG" sz="2200" b="0" i="1" dirty="0" smtClean="0">
                                      <a:latin typeface="Cambria Math"/>
                                    </a:rPr>
                                    <m:t>1</m:t>
                                  </m:r>
                                </m:e>
                              </m:bar>
                            </m:oMath>
                          </a14:m>
                          <a:r>
                            <a:rPr lang="en-SG" sz="2200" dirty="0" smtClean="0"/>
                            <a:t>: Interrupt</a:t>
                          </a:r>
                          <a:r>
                            <a:rPr lang="en-SG" sz="2200" baseline="0" dirty="0" smtClean="0"/>
                            <a:t> 1             P3.7/</a:t>
                          </a:r>
                          <a14:m>
                            <m:oMath xmlns:m="http://schemas.openxmlformats.org/officeDocument/2006/math">
                              <m:bar>
                                <m:barPr>
                                  <m:pos m:val="top"/>
                                  <m:ctrlPr>
                                    <a:rPr lang="en-SG" sz="2200" i="1" dirty="0" smtClean="0">
                                      <a:latin typeface="Cambria Math" panose="02040503050406030204" pitchFamily="18" charset="0"/>
                                    </a:rPr>
                                  </m:ctrlPr>
                                </m:barPr>
                                <m:e>
                                  <m:r>
                                    <m:rPr>
                                      <m:sty m:val="p"/>
                                    </m:rPr>
                                    <a:rPr lang="en-SG" sz="2200" b="0" i="0" dirty="0" smtClean="0">
                                      <a:latin typeface="Cambria Math"/>
                                    </a:rPr>
                                    <m:t>RD</m:t>
                                  </m:r>
                                </m:e>
                              </m:bar>
                            </m:oMath>
                          </a14:m>
                          <a:r>
                            <a:rPr lang="en-SG" sz="2200" baseline="0" dirty="0" smtClean="0"/>
                            <a:t>: External data memory read strobe</a:t>
                          </a:r>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316654368"/>
                  </p:ext>
                </p:extLst>
              </p:nvPr>
            </p:nvGraphicFramePr>
            <p:xfrm>
              <a:off x="3816524" y="1006288"/>
              <a:ext cx="10587464" cy="6032401"/>
            </p:xfrm>
            <a:graphic>
              <a:graphicData uri="http://schemas.openxmlformats.org/drawingml/2006/table">
                <a:tbl>
                  <a:tblPr firstRow="1" bandRow="1">
                    <a:tableStyleId>{8EC20E35-A176-4012-BC5E-935CFFF8708E}</a:tableStyleId>
                  </a:tblPr>
                  <a:tblGrid>
                    <a:gridCol w="1353977">
                      <a:extLst>
                        <a:ext uri="{9D8B030D-6E8A-4147-A177-3AD203B41FA5}">
                          <a16:colId xmlns:a16="http://schemas.microsoft.com/office/drawing/2014/main" xmlns:a14="http://schemas.microsoft.com/office/drawing/2010/main" xmlns="" val="20000"/>
                        </a:ext>
                      </a:extLst>
                    </a:gridCol>
                    <a:gridCol w="9233487">
                      <a:extLst>
                        <a:ext uri="{9D8B030D-6E8A-4147-A177-3AD203B41FA5}">
                          <a16:colId xmlns:a16="http://schemas.microsoft.com/office/drawing/2014/main" xmlns:a14="http://schemas.microsoft.com/office/drawing/2010/main" xmlns="" val="20001"/>
                        </a:ext>
                      </a:extLst>
                    </a:gridCol>
                  </a:tblGrid>
                  <a:tr h="426720">
                    <a:tc>
                      <a:txBody>
                        <a:bodyPr/>
                        <a:lstStyle/>
                        <a:p>
                          <a:pPr algn="ctr"/>
                          <a:r>
                            <a:rPr lang="en-SG" sz="2200" dirty="0" smtClean="0"/>
                            <a:t>Pin</a:t>
                          </a:r>
                          <a:endParaRPr lang="en-SG" sz="2200" dirty="0"/>
                        </a:p>
                      </a:txBody>
                      <a:tcPr/>
                    </a:tc>
                    <a:tc>
                      <a:txBody>
                        <a:bodyPr/>
                        <a:lstStyle/>
                        <a:p>
                          <a:r>
                            <a:rPr lang="en-SG" sz="2200" dirty="0" smtClean="0"/>
                            <a:t>Description</a:t>
                          </a:r>
                          <a:endParaRPr lang="en-SG" sz="2200" dirty="0"/>
                        </a:p>
                      </a:txBody>
                      <a:tcPr/>
                    </a:tc>
                    <a:extLst>
                      <a:ext uri="{0D108BD9-81ED-4DB2-BD59-A6C34878D82A}">
                        <a16:rowId xmlns:a16="http://schemas.microsoft.com/office/drawing/2014/main" xmlns:a14="http://schemas.microsoft.com/office/drawing/2010/main" xmlns="" val="10000"/>
                      </a:ext>
                    </a:extLst>
                  </a:tr>
                  <a:tr h="1767840">
                    <a:tc>
                      <a:txBody>
                        <a:bodyPr/>
                        <a:lstStyle/>
                        <a:p>
                          <a:pPr algn="ctr"/>
                          <a:r>
                            <a:rPr lang="en-SG" sz="2200" dirty="0" smtClean="0"/>
                            <a:t>P0.0-P0.7</a:t>
                          </a:r>
                          <a:endParaRPr lang="en-SG" sz="2200" dirty="0"/>
                        </a:p>
                      </a:txBody>
                      <a:tcPr/>
                    </a:tc>
                    <a:tc>
                      <a:txBody>
                        <a:bodyPr/>
                        <a:lstStyle/>
                        <a:p>
                          <a:pPr marL="342900" indent="-342900">
                            <a:buFont typeface="Arial" pitchFamily="34" charset="0"/>
                            <a:buChar char="•"/>
                          </a:pPr>
                          <a:r>
                            <a:rPr lang="en-SG" sz="2200" dirty="0" smtClean="0"/>
                            <a:t>Port 0</a:t>
                          </a:r>
                        </a:p>
                        <a:p>
                          <a:pPr marL="342900" indent="-342900">
                            <a:buFont typeface="Arial" pitchFamily="34" charset="0"/>
                            <a:buChar char="•"/>
                          </a:pPr>
                          <a:r>
                            <a:rPr lang="en-SG" sz="2200" dirty="0" smtClean="0"/>
                            <a:t>A0-A7: Lower 8-bits of external address to program and data memory</a:t>
                          </a:r>
                        </a:p>
                        <a:p>
                          <a:pPr marL="342900" indent="-342900">
                            <a:buFont typeface="Arial" pitchFamily="34" charset="0"/>
                            <a:buChar char="•"/>
                          </a:pPr>
                          <a:r>
                            <a:rPr lang="en-SG" sz="2200" dirty="0" smtClean="0"/>
                            <a:t>D0-D7: Data bus to</a:t>
                          </a:r>
                          <a:r>
                            <a:rPr lang="en-SG" sz="2200" baseline="0" dirty="0" smtClean="0"/>
                            <a:t> access external program and data memory</a:t>
                          </a:r>
                        </a:p>
                        <a:p>
                          <a:pPr marL="342900" indent="-342900">
                            <a:buFont typeface="Arial" pitchFamily="34" charset="0"/>
                            <a:buChar char="•"/>
                          </a:pPr>
                          <a:r>
                            <a:rPr lang="en-SG" sz="2200" baseline="0" dirty="0" smtClean="0"/>
                            <a:t>Outputs code bytes during program verification</a:t>
                          </a:r>
                        </a:p>
                        <a:p>
                          <a:pPr marL="342900" indent="-342900">
                            <a:buFont typeface="Arial" pitchFamily="34" charset="0"/>
                            <a:buChar char="•"/>
                          </a:pPr>
                          <a:r>
                            <a:rPr lang="en-SG" sz="2200" baseline="0" dirty="0" smtClean="0"/>
                            <a:t>Receives code bytes during EPROM programming</a:t>
                          </a:r>
                          <a:endParaRPr lang="en-SG" sz="2200" dirty="0" smtClean="0"/>
                        </a:p>
                      </a:txBody>
                      <a:tcPr/>
                    </a:tc>
                    <a:extLst>
                      <a:ext uri="{0D108BD9-81ED-4DB2-BD59-A6C34878D82A}">
                        <a16:rowId xmlns:a16="http://schemas.microsoft.com/office/drawing/2014/main" xmlns:a14="http://schemas.microsoft.com/office/drawing/2010/main" xmlns="" val="10001"/>
                      </a:ext>
                    </a:extLst>
                  </a:tr>
                  <a:tr h="762000">
                    <a:tc>
                      <a:txBody>
                        <a:bodyPr/>
                        <a:lstStyle/>
                        <a:p>
                          <a:pPr algn="ctr"/>
                          <a:r>
                            <a:rPr lang="en-SG" sz="2200" dirty="0" smtClean="0"/>
                            <a:t>P1.0-P1.7</a:t>
                          </a:r>
                          <a:endParaRPr lang="en-SG" sz="2200" dirty="0"/>
                        </a:p>
                      </a:txBody>
                      <a:tcPr/>
                    </a:tc>
                    <a:tc>
                      <a:txBody>
                        <a:bodyPr/>
                        <a:lstStyle/>
                        <a:p>
                          <a:pPr marL="342900" indent="-342900">
                            <a:buFont typeface="Arial" pitchFamily="34" charset="0"/>
                            <a:buChar char="•"/>
                          </a:pPr>
                          <a:r>
                            <a:rPr lang="en-SG" sz="2200" dirty="0" smtClean="0"/>
                            <a:t>Port 1</a:t>
                          </a:r>
                        </a:p>
                        <a:p>
                          <a:pPr marL="342900" indent="-342900">
                            <a:buFont typeface="Arial" pitchFamily="34" charset="0"/>
                            <a:buChar char="•"/>
                          </a:pPr>
                          <a:r>
                            <a:rPr lang="en-SG" sz="2200" dirty="0" smtClean="0"/>
                            <a:t>Receives low-order address bytes during program verification</a:t>
                          </a:r>
                        </a:p>
                      </a:txBody>
                      <a:tcPr/>
                    </a:tc>
                    <a:extLst>
                      <a:ext uri="{0D108BD9-81ED-4DB2-BD59-A6C34878D82A}">
                        <a16:rowId xmlns:a16="http://schemas.microsoft.com/office/drawing/2014/main" xmlns:a14="http://schemas.microsoft.com/office/drawing/2010/main" xmlns="" val="10002"/>
                      </a:ext>
                    </a:extLst>
                  </a:tr>
                  <a:tr h="1097280">
                    <a:tc>
                      <a:txBody>
                        <a:bodyPr/>
                        <a:lstStyle/>
                        <a:p>
                          <a:pPr algn="ctr"/>
                          <a:r>
                            <a:rPr lang="en-SG" sz="2200" dirty="0" smtClean="0"/>
                            <a:t>P2.0-P2.7</a:t>
                          </a:r>
                          <a:endParaRPr lang="en-SG" sz="2200" dirty="0"/>
                        </a:p>
                      </a:txBody>
                      <a:tcPr/>
                    </a:tc>
                    <a:tc>
                      <a:txBody>
                        <a:bodyPr/>
                        <a:lstStyle/>
                        <a:p>
                          <a:pPr marL="342900" indent="-342900">
                            <a:buFont typeface="Arial" pitchFamily="34" charset="0"/>
                            <a:buChar char="•"/>
                          </a:pPr>
                          <a:r>
                            <a:rPr lang="en-SG" sz="2200" dirty="0" smtClean="0"/>
                            <a:t>Port</a:t>
                          </a:r>
                          <a:r>
                            <a:rPr lang="en-SG" sz="2200" baseline="0" dirty="0" smtClean="0"/>
                            <a:t> 2</a:t>
                          </a:r>
                        </a:p>
                        <a:p>
                          <a:pPr marL="342900" indent="-342900">
                            <a:buFont typeface="Arial" pitchFamily="34" charset="0"/>
                            <a:buChar char="•"/>
                          </a:pPr>
                          <a:r>
                            <a:rPr lang="en-SG" sz="2200" baseline="0" dirty="0" smtClean="0"/>
                            <a:t>A8-A15: Transmits higher address byte to external program &amp; data memory</a:t>
                          </a:r>
                        </a:p>
                        <a:p>
                          <a:pPr marL="342900" indent="-342900">
                            <a:buFont typeface="Arial" pitchFamily="34" charset="0"/>
                            <a:buChar char="•"/>
                          </a:pPr>
                          <a:r>
                            <a:rPr lang="en-SG" sz="2200" baseline="0" dirty="0" smtClean="0"/>
                            <a:t>Receive high order address bits during EPROM programming &amp; verification</a:t>
                          </a:r>
                          <a:endParaRPr lang="en-SG" sz="2200" dirty="0" smtClean="0"/>
                        </a:p>
                      </a:txBody>
                      <a:tcPr>
                        <a:lnB>
                          <a:noFill/>
                        </a:lnB>
                      </a:tcPr>
                    </a:tc>
                    <a:extLst>
                      <a:ext uri="{0D108BD9-81ED-4DB2-BD59-A6C34878D82A}">
                        <a16:rowId xmlns:a16="http://schemas.microsoft.com/office/drawing/2014/main" xmlns:a14="http://schemas.microsoft.com/office/drawing/2010/main" xmlns="" val="10003"/>
                      </a:ext>
                    </a:extLst>
                  </a:tr>
                  <a:tr h="1978561">
                    <a:tc>
                      <a:txBody>
                        <a:bodyPr/>
                        <a:lstStyle/>
                        <a:p>
                          <a:pPr algn="ctr"/>
                          <a:r>
                            <a:rPr lang="en-SG" sz="2200" dirty="0" smtClean="0"/>
                            <a:t>P3.0-P3.7</a:t>
                          </a:r>
                          <a:endParaRPr lang="en-SG" sz="2200" dirty="0"/>
                        </a:p>
                      </a:txBody>
                      <a:tcPr>
                        <a:lnR>
                          <a:noFill/>
                        </a:lnR>
                      </a:tcPr>
                    </a:tc>
                    <a:tc>
                      <a:txBody>
                        <a:bodyPr/>
                        <a:lstStyle/>
                        <a:p>
                          <a:endParaRPr lang="en-US"/>
                        </a:p>
                      </a:txBody>
                      <a:tcPr>
                        <a:lnL>
                          <a:noFill/>
                        </a:lnL>
                        <a:lnR>
                          <a:noFill/>
                        </a:lnR>
                        <a:lnT>
                          <a:noFill/>
                        </a:lnT>
                        <a:lnB w="25400" cmpd="sng">
                          <a:noFill/>
                        </a:lnB>
                        <a:lnTlToBr w="12700" cmpd="sng">
                          <a:noFill/>
                          <a:prstDash val="solid"/>
                        </a:lnTlToBr>
                        <a:lnBlToTr w="12700" cmpd="sng">
                          <a:noFill/>
                          <a:prstDash val="solid"/>
                        </a:lnBlToTr>
                        <a:blipFill rotWithShape="1">
                          <a:blip r:embed="rId3"/>
                          <a:stretch>
                            <a:fillRect l="-14653" t="-206462"/>
                          </a:stretch>
                        </a:blipFill>
                      </a:tcPr>
                    </a:tc>
                    <a:extLst>
                      <a:ext uri="{0D108BD9-81ED-4DB2-BD59-A6C34878D82A}">
                        <a16:rowId xmlns:a16="http://schemas.microsoft.com/office/drawing/2014/main" xmlns:a14="http://schemas.microsoft.com/office/drawing/2010/main" xmlns="" val="10004"/>
                      </a:ext>
                    </a:extLst>
                  </a:tr>
                </a:tbl>
              </a:graphicData>
            </a:graphic>
          </p:graphicFrame>
        </mc:Fallback>
      </mc:AlternateContent>
    </p:spTree>
    <p:extLst>
      <p:ext uri="{BB962C8B-B14F-4D97-AF65-F5344CB8AC3E}">
        <p14:creationId xmlns:p14="http://schemas.microsoft.com/office/powerpoint/2010/main" val="41599841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srcRect t="63095" r="55507"/>
          <a:stretch/>
        </p:blipFill>
        <p:spPr>
          <a:xfrm>
            <a:off x="9501922" y="971148"/>
            <a:ext cx="3891666" cy="3384084"/>
          </a:xfrm>
          <a:prstGeom prst="rect">
            <a:avLst/>
          </a:prstGeom>
        </p:spPr>
      </p:pic>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Oscillator &amp; Clock</a:t>
            </a:r>
            <a:endParaRPr lang="en-SG" dirty="0">
              <a:solidFill>
                <a:schemeClr val="tx2">
                  <a:lumMod val="50000"/>
                </a:schemeClr>
              </a:solidFill>
            </a:endParaRPr>
          </a:p>
        </p:txBody>
      </p:sp>
      <p:cxnSp>
        <p:nvCxnSpPr>
          <p:cNvPr id="5" name="Straight Connector 4"/>
          <p:cNvCxnSpPr/>
          <p:nvPr/>
        </p:nvCxnSpPr>
        <p:spPr>
          <a:xfrm>
            <a:off x="0" y="719795"/>
            <a:ext cx="80649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6</a:t>
            </a:fld>
            <a:endParaRPr lang="en-IN" dirty="0"/>
          </a:p>
        </p:txBody>
      </p:sp>
      <mc:AlternateContent xmlns:mc="http://schemas.openxmlformats.org/markup-compatibility/2006" xmlns:a14="http://schemas.microsoft.com/office/drawing/2010/main">
        <mc:Choice Requires="a14">
          <p:sp>
            <p:nvSpPr>
              <p:cNvPr id="8" name="TextBox 7"/>
              <p:cNvSpPr txBox="1"/>
              <p:nvPr/>
            </p:nvSpPr>
            <p:spPr>
              <a:xfrm>
                <a:off x="864195" y="1042864"/>
                <a:ext cx="8856985" cy="6007157"/>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accent1">
                        <a:lumMod val="50000"/>
                      </a:schemeClr>
                    </a:solidFill>
                  </a:rPr>
                  <a:t>Typically, </a:t>
                </a:r>
                <a14:m>
                  <m:oMath xmlns:m="http://schemas.openxmlformats.org/officeDocument/2006/math">
                    <m:r>
                      <a:rPr lang="en-IN" b="0" i="1" smtClean="0">
                        <a:solidFill>
                          <a:schemeClr val="accent1">
                            <a:lumMod val="50000"/>
                          </a:schemeClr>
                        </a:solidFill>
                        <a:latin typeface="Cambria Math" panose="02040503050406030204" pitchFamily="18" charset="0"/>
                      </a:rPr>
                      <m:t>1</m:t>
                    </m:r>
                    <m:r>
                      <a:rPr lang="en-IN" b="0" i="1" smtClean="0">
                        <a:solidFill>
                          <a:schemeClr val="accent1">
                            <a:lumMod val="50000"/>
                          </a:schemeClr>
                        </a:solidFill>
                        <a:latin typeface="Cambria Math" panose="02040503050406030204" pitchFamily="18" charset="0"/>
                      </a:rPr>
                      <m:t>𝑀𝐻𝑧</m:t>
                    </m:r>
                    <m:r>
                      <a:rPr lang="en-IN" b="0" i="1" smtClean="0">
                        <a:solidFill>
                          <a:schemeClr val="accent1">
                            <a:lumMod val="50000"/>
                          </a:schemeClr>
                        </a:solidFill>
                        <a:latin typeface="Cambria Math" panose="02040503050406030204" pitchFamily="18" charset="0"/>
                      </a:rPr>
                      <m:t>&lt;</m:t>
                    </m:r>
                    <m:sSub>
                      <m:sSubPr>
                        <m:ctrlPr>
                          <a:rPr lang="en-IN" b="0" i="1" smtClean="0">
                            <a:solidFill>
                              <a:schemeClr val="accent1">
                                <a:lumMod val="50000"/>
                              </a:schemeClr>
                            </a:solidFill>
                            <a:latin typeface="Cambria Math" panose="02040503050406030204" pitchFamily="18" charset="0"/>
                          </a:rPr>
                        </m:ctrlPr>
                      </m:sSubPr>
                      <m:e>
                        <m:r>
                          <a:rPr lang="en-IN" b="0" i="1" smtClean="0">
                            <a:solidFill>
                              <a:schemeClr val="accent1">
                                <a:lumMod val="50000"/>
                              </a:schemeClr>
                            </a:solidFill>
                            <a:latin typeface="Cambria Math" panose="02040503050406030204" pitchFamily="18" charset="0"/>
                          </a:rPr>
                          <m:t>𝑓</m:t>
                        </m:r>
                      </m:e>
                      <m:sub>
                        <m:r>
                          <a:rPr lang="en-IN" b="0" i="1" smtClean="0">
                            <a:solidFill>
                              <a:schemeClr val="accent1">
                                <a:lumMod val="50000"/>
                              </a:schemeClr>
                            </a:solidFill>
                            <a:latin typeface="Cambria Math" panose="02040503050406030204" pitchFamily="18" charset="0"/>
                          </a:rPr>
                          <m:t>𝑜𝑠𝑐</m:t>
                        </m:r>
                      </m:sub>
                    </m:sSub>
                    <m:r>
                      <a:rPr lang="en-IN" b="0" i="1" smtClean="0">
                        <a:solidFill>
                          <a:schemeClr val="accent1">
                            <a:lumMod val="50000"/>
                          </a:schemeClr>
                        </a:solidFill>
                        <a:latin typeface="Cambria Math" panose="02040503050406030204" pitchFamily="18" charset="0"/>
                      </a:rPr>
                      <m:t>&lt;16</m:t>
                    </m:r>
                    <m:r>
                      <a:rPr lang="en-IN" b="0" i="1" smtClean="0">
                        <a:solidFill>
                          <a:schemeClr val="accent1">
                            <a:lumMod val="50000"/>
                          </a:schemeClr>
                        </a:solidFill>
                        <a:latin typeface="Cambria Math" panose="02040503050406030204" pitchFamily="18" charset="0"/>
                      </a:rPr>
                      <m:t>𝑀𝐻𝑧</m:t>
                    </m:r>
                  </m:oMath>
                </a14:m>
                <a:endParaRPr lang="en-IN" dirty="0" smtClean="0">
                  <a:solidFill>
                    <a:schemeClr val="accent1">
                      <a:lumMod val="50000"/>
                    </a:schemeClr>
                  </a:solidFill>
                </a:endParaRPr>
              </a:p>
              <a:p>
                <a:pPr marL="342900" indent="-342900">
                  <a:buFont typeface="Arial" panose="020B0604020202020204" pitchFamily="34" charset="0"/>
                  <a:buChar char="•"/>
                </a:pPr>
                <a:r>
                  <a:rPr lang="en-IN" dirty="0" smtClean="0">
                    <a:solidFill>
                      <a:schemeClr val="accent1">
                        <a:lumMod val="50000"/>
                      </a:schemeClr>
                    </a:solidFill>
                  </a:rPr>
                  <a:t>Oscillator drives the internal clock generator</a:t>
                </a:r>
              </a:p>
              <a:p>
                <a:pPr marL="342900" indent="-342900">
                  <a:buFont typeface="Arial" panose="020B0604020202020204" pitchFamily="34" charset="0"/>
                  <a:buChar char="•"/>
                </a:pPr>
                <a:r>
                  <a:rPr lang="en-IN" dirty="0" smtClean="0">
                    <a:solidFill>
                      <a:schemeClr val="accent1">
                        <a:lumMod val="50000"/>
                      </a:schemeClr>
                    </a:solidFill>
                  </a:rPr>
                  <a:t>Defines states and machine cycles</a:t>
                </a:r>
              </a:p>
              <a:p>
                <a:pPr marL="342900" indent="-342900">
                  <a:buFont typeface="Arial" panose="020B0604020202020204" pitchFamily="34" charset="0"/>
                  <a:buChar char="•"/>
                </a:pPr>
                <a:r>
                  <a:rPr lang="en-IN" dirty="0" smtClean="0">
                    <a:solidFill>
                      <a:schemeClr val="accent1">
                        <a:lumMod val="50000"/>
                      </a:schemeClr>
                    </a:solidFill>
                  </a:rPr>
                  <a:t>State: Basic time interval  for discrete operations of microcontroller. E.g. fetching, decoding or </a:t>
                </a:r>
                <a:r>
                  <a:rPr lang="en-IN" dirty="0">
                    <a:solidFill>
                      <a:schemeClr val="accent1">
                        <a:lumMod val="50000"/>
                      </a:schemeClr>
                    </a:solidFill>
                  </a:rPr>
                  <a:t>executing opcode. Each state has two phases (1&amp;2). </a:t>
                </a:r>
                <a:endParaRPr lang="en-IN" dirty="0" smtClean="0">
                  <a:solidFill>
                    <a:schemeClr val="accent1">
                      <a:lumMod val="50000"/>
                    </a:schemeClr>
                  </a:solidFill>
                </a:endParaRPr>
              </a:p>
              <a:p>
                <a:pPr marL="342900" indent="-342900">
                  <a:buFont typeface="Arial" panose="020B0604020202020204" pitchFamily="34" charset="0"/>
                  <a:buChar char="•"/>
                </a:pPr>
                <a:r>
                  <a:rPr lang="en-IN" dirty="0">
                    <a:solidFill>
                      <a:schemeClr val="accent1">
                        <a:lumMod val="50000"/>
                      </a:schemeClr>
                    </a:solidFill>
                  </a:rPr>
                  <a:t>Machine cycle: Smallest interval of time to accomplish a simple instruction or part of complex instruction</a:t>
                </a:r>
              </a:p>
              <a:p>
                <a:pPr marL="342900" indent="-342900">
                  <a:buFont typeface="Arial" panose="020B0604020202020204" pitchFamily="34" charset="0"/>
                  <a:buChar char="•"/>
                </a:pPr>
                <a:r>
                  <a:rPr lang="en-IN" dirty="0" smtClean="0">
                    <a:solidFill>
                      <a:schemeClr val="accent1">
                        <a:lumMod val="50000"/>
                      </a:schemeClr>
                    </a:solidFill>
                  </a:rPr>
                  <a:t>1 Machine cycle = 6 states or 12 oscillator periods</a:t>
                </a:r>
              </a:p>
              <a:p>
                <a:pPr marL="342900" indent="-342900">
                  <a:buFont typeface="Arial" panose="020B0604020202020204" pitchFamily="34" charset="0"/>
                  <a:buChar char="•"/>
                </a:pPr>
                <a:endParaRPr lang="en-IN" dirty="0">
                  <a:solidFill>
                    <a:schemeClr val="accent1">
                      <a:lumMod val="50000"/>
                    </a:schemeClr>
                  </a:solidFill>
                </a:endParaRPr>
              </a:p>
              <a:p>
                <a:pPr marL="342900" indent="-342900">
                  <a:buFont typeface="Arial" panose="020B0604020202020204" pitchFamily="34" charset="0"/>
                  <a:buChar char="•"/>
                </a:pPr>
                <a:r>
                  <a:rPr lang="en-IN" dirty="0" smtClean="0">
                    <a:solidFill>
                      <a:schemeClr val="accent1">
                        <a:lumMod val="50000"/>
                      </a:schemeClr>
                    </a:solidFill>
                  </a:rPr>
                  <a:t>Program instruction may require 1, 2 or 4 machine cycles</a:t>
                </a:r>
              </a:p>
              <a:p>
                <a:pPr marL="342900" indent="-342900">
                  <a:buFont typeface="Arial" panose="020B0604020202020204" pitchFamily="34" charset="0"/>
                  <a:buChar char="•"/>
                </a:pPr>
                <a:r>
                  <a:rPr lang="en-IN" dirty="0" smtClean="0">
                    <a:solidFill>
                      <a:schemeClr val="accent1">
                        <a:lumMod val="50000"/>
                      </a:schemeClr>
                    </a:solidFill>
                  </a:rPr>
                  <a:t>Time taken to execute an instruction, </a:t>
                </a:r>
                <a14:m>
                  <m:oMath xmlns:m="http://schemas.openxmlformats.org/officeDocument/2006/math">
                    <m:r>
                      <m:rPr>
                        <m:sty m:val="p"/>
                      </m:rPr>
                      <a:rPr lang="en-IN" b="0" i="0" smtClean="0">
                        <a:solidFill>
                          <a:schemeClr val="accent1">
                            <a:lumMod val="50000"/>
                          </a:schemeClr>
                        </a:solidFill>
                        <a:latin typeface="Cambria Math" panose="02040503050406030204" pitchFamily="18" charset="0"/>
                      </a:rPr>
                      <m:t>T</m:t>
                    </m:r>
                    <m:r>
                      <a:rPr lang="en-IN" b="0" i="0" smtClean="0">
                        <a:solidFill>
                          <a:schemeClr val="accent1">
                            <a:lumMod val="50000"/>
                          </a:schemeClr>
                        </a:solidFill>
                        <a:latin typeface="Cambria Math" panose="02040503050406030204" pitchFamily="18" charset="0"/>
                      </a:rPr>
                      <m:t>=</m:t>
                    </m:r>
                    <m:f>
                      <m:fPr>
                        <m:ctrlPr>
                          <a:rPr lang="en-IN" b="0" i="1" smtClean="0">
                            <a:solidFill>
                              <a:schemeClr val="accent1">
                                <a:lumMod val="50000"/>
                              </a:schemeClr>
                            </a:solidFill>
                            <a:latin typeface="Cambria Math" panose="02040503050406030204" pitchFamily="18" charset="0"/>
                          </a:rPr>
                        </m:ctrlPr>
                      </m:fPr>
                      <m:num>
                        <m:r>
                          <m:rPr>
                            <m:sty m:val="p"/>
                          </m:rPr>
                          <a:rPr lang="en-IN" b="0" i="0" smtClean="0">
                            <a:solidFill>
                              <a:schemeClr val="accent1">
                                <a:lumMod val="50000"/>
                              </a:schemeClr>
                            </a:solidFill>
                            <a:latin typeface="Cambria Math" panose="02040503050406030204" pitchFamily="18" charset="0"/>
                          </a:rPr>
                          <m:t>Cx</m:t>
                        </m:r>
                        <m:r>
                          <a:rPr lang="en-IN" b="0" i="0" smtClean="0">
                            <a:solidFill>
                              <a:schemeClr val="accent1">
                                <a:lumMod val="50000"/>
                              </a:schemeClr>
                            </a:solidFill>
                            <a:latin typeface="Cambria Math" panose="02040503050406030204" pitchFamily="18" charset="0"/>
                          </a:rPr>
                          <m:t>12</m:t>
                        </m:r>
                      </m:num>
                      <m:den>
                        <m:sSub>
                          <m:sSubPr>
                            <m:ctrlPr>
                              <a:rPr lang="en-IN" b="0" i="1" smtClean="0">
                                <a:solidFill>
                                  <a:schemeClr val="accent1">
                                    <a:lumMod val="50000"/>
                                  </a:schemeClr>
                                </a:solidFill>
                                <a:latin typeface="Cambria Math" panose="02040503050406030204" pitchFamily="18" charset="0"/>
                              </a:rPr>
                            </m:ctrlPr>
                          </m:sSubPr>
                          <m:e>
                            <m:r>
                              <a:rPr lang="en-IN" b="0" i="1" smtClean="0">
                                <a:solidFill>
                                  <a:schemeClr val="accent1">
                                    <a:lumMod val="50000"/>
                                  </a:schemeClr>
                                </a:solidFill>
                                <a:latin typeface="Cambria Math" panose="02040503050406030204" pitchFamily="18" charset="0"/>
                              </a:rPr>
                              <m:t>𝑓</m:t>
                            </m:r>
                          </m:e>
                          <m:sub>
                            <m:r>
                              <a:rPr lang="en-IN" b="0" i="1" smtClean="0">
                                <a:solidFill>
                                  <a:schemeClr val="accent1">
                                    <a:lumMod val="50000"/>
                                  </a:schemeClr>
                                </a:solidFill>
                                <a:latin typeface="Cambria Math" panose="02040503050406030204" pitchFamily="18" charset="0"/>
                              </a:rPr>
                              <m:t>𝑜𝑠𝑐</m:t>
                            </m:r>
                          </m:sub>
                        </m:sSub>
                      </m:den>
                    </m:f>
                  </m:oMath>
                </a14:m>
                <a:r>
                  <a:rPr lang="en-IN" dirty="0" smtClean="0">
                    <a:solidFill>
                      <a:schemeClr val="accent1">
                        <a:lumMod val="50000"/>
                      </a:schemeClr>
                    </a:solidFill>
                  </a:rPr>
                  <a:t>, </a:t>
                </a:r>
                <a14:m>
                  <m:oMath xmlns:m="http://schemas.openxmlformats.org/officeDocument/2006/math">
                    <m:r>
                      <m:rPr>
                        <m:sty m:val="p"/>
                      </m:rPr>
                      <a:rPr lang="en-IN">
                        <a:solidFill>
                          <a:schemeClr val="accent1">
                            <a:lumMod val="50000"/>
                          </a:schemeClr>
                        </a:solidFill>
                        <a:latin typeface="Cambria Math" panose="02040503050406030204" pitchFamily="18" charset="0"/>
                      </a:rPr>
                      <m:t>C</m:t>
                    </m:r>
                    <m:r>
                      <a:rPr lang="en-IN" b="0" i="0" smtClean="0">
                        <a:solidFill>
                          <a:schemeClr val="accent1">
                            <a:lumMod val="50000"/>
                          </a:schemeClr>
                        </a:solidFill>
                        <a:latin typeface="Cambria Math" panose="02040503050406030204" pitchFamily="18" charset="0"/>
                      </a:rPr>
                      <m:t>:# </m:t>
                    </m:r>
                    <m:r>
                      <m:rPr>
                        <m:sty m:val="p"/>
                      </m:rPr>
                      <a:rPr lang="en-IN" b="0" i="0" smtClean="0">
                        <a:solidFill>
                          <a:schemeClr val="accent1">
                            <a:lumMod val="50000"/>
                          </a:schemeClr>
                        </a:solidFill>
                        <a:latin typeface="Cambria Math" panose="02040503050406030204" pitchFamily="18" charset="0"/>
                      </a:rPr>
                      <m:t>machine</m:t>
                    </m:r>
                    <m:r>
                      <a:rPr lang="en-IN" b="0" i="0" smtClean="0">
                        <a:solidFill>
                          <a:schemeClr val="accent1">
                            <a:lumMod val="50000"/>
                          </a:schemeClr>
                        </a:solidFill>
                        <a:latin typeface="Cambria Math" panose="02040503050406030204" pitchFamily="18" charset="0"/>
                      </a:rPr>
                      <m:t> </m:t>
                    </m:r>
                    <m:r>
                      <m:rPr>
                        <m:sty m:val="p"/>
                      </m:rPr>
                      <a:rPr lang="en-IN" b="0" i="0" smtClean="0">
                        <a:solidFill>
                          <a:schemeClr val="accent1">
                            <a:lumMod val="50000"/>
                          </a:schemeClr>
                        </a:solidFill>
                        <a:latin typeface="Cambria Math" panose="02040503050406030204" pitchFamily="18" charset="0"/>
                      </a:rPr>
                      <m:t>cycles</m:t>
                    </m:r>
                  </m:oMath>
                </a14:m>
                <a:endParaRPr lang="en-IN" dirty="0" smtClean="0">
                  <a:solidFill>
                    <a:schemeClr val="accent1">
                      <a:lumMod val="50000"/>
                    </a:schemeClr>
                  </a:solidFill>
                </a:endParaRPr>
              </a:p>
              <a:p>
                <a:pPr marL="342900" indent="-342900">
                  <a:buFont typeface="Arial" panose="020B0604020202020204" pitchFamily="34" charset="0"/>
                  <a:buChar char="•"/>
                </a:pPr>
                <a:r>
                  <a:rPr lang="en-IN" dirty="0" smtClean="0">
                    <a:solidFill>
                      <a:schemeClr val="accent1">
                        <a:lumMod val="50000"/>
                      </a:schemeClr>
                    </a:solidFill>
                  </a:rPr>
                  <a:t>Address latch enable is used as a timing pulse for external memory access </a:t>
                </a:r>
                <a:endParaRPr lang="en-IN" dirty="0">
                  <a:solidFill>
                    <a:schemeClr val="accent1">
                      <a:lumMod val="50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64195" y="1042864"/>
                <a:ext cx="8856985" cy="6007157"/>
              </a:xfrm>
              <a:prstGeom prst="rect">
                <a:avLst/>
              </a:prstGeom>
              <a:blipFill>
                <a:blip r:embed="rId4"/>
                <a:stretch>
                  <a:fillRect l="-964" t="-812" r="-1789"/>
                </a:stretch>
              </a:blipFill>
            </p:spPr>
            <p:txBody>
              <a:bodyPr/>
              <a:lstStyle/>
              <a:p>
                <a:r>
                  <a:rPr lang="en-IN">
                    <a:noFill/>
                  </a:rPr>
                  <a:t> </a:t>
                </a:r>
              </a:p>
            </p:txBody>
          </p:sp>
        </mc:Fallback>
      </mc:AlternateContent>
    </p:spTree>
    <p:extLst>
      <p:ext uri="{BB962C8B-B14F-4D97-AF65-F5344CB8AC3E}">
        <p14:creationId xmlns:p14="http://schemas.microsoft.com/office/powerpoint/2010/main" val="111536466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Special function registers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7</a:t>
            </a:fld>
            <a:endParaRPr lang="en-IN" dirty="0"/>
          </a:p>
        </p:txBody>
      </p:sp>
      <p:sp>
        <p:nvSpPr>
          <p:cNvPr id="8" name="TextBox 7"/>
          <p:cNvSpPr txBox="1"/>
          <p:nvPr/>
        </p:nvSpPr>
        <p:spPr>
          <a:xfrm>
            <a:off x="864196" y="1042864"/>
            <a:ext cx="8208912" cy="4524315"/>
          </a:xfrm>
          <a:prstGeom prst="rect">
            <a:avLst/>
          </a:prstGeom>
          <a:noFill/>
        </p:spPr>
        <p:txBody>
          <a:bodyPr wrap="square" rtlCol="0">
            <a:spAutoFit/>
          </a:bodyPr>
          <a:lstStyle/>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Accumulator</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B Register</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PC</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PSW</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SP</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Data pointer</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Ports 0 to 3: P0, P1, P2, P3</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Serial data buffer SBUF</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Timer Registers: (TH0, TL0) &amp; (TH1, TL1)</a:t>
            </a:r>
          </a:p>
          <a:p>
            <a:pPr marL="342900" indent="-342900">
              <a:buFont typeface="Arial" panose="020B0604020202020204" pitchFamily="34" charset="0"/>
              <a:buChar char="•"/>
            </a:pPr>
            <a:r>
              <a:rPr lang="en-IN" i="1" dirty="0" smtClean="0">
                <a:solidFill>
                  <a:schemeClr val="accent1">
                    <a:lumMod val="50000"/>
                  </a:schemeClr>
                </a:solidFill>
                <a:latin typeface="Verdana" pitchFamily="34" charset="0"/>
                <a:ea typeface="Verdana" pitchFamily="34" charset="0"/>
              </a:rPr>
              <a:t>Control registers: IP, IE, TMOD, TCON, SCON &amp; PCON: Contain the control and status bits for interrupts, timers/counters &amp; serial port</a:t>
            </a:r>
            <a:endParaRPr lang="en-IN" i="1" dirty="0">
              <a:solidFill>
                <a:schemeClr val="accent1">
                  <a:lumMod val="50000"/>
                </a:schemeClr>
              </a:solidFill>
              <a:latin typeface="Verdana" pitchFamily="34" charset="0"/>
              <a:ea typeface="Verdana" pitchFamily="34" charset="0"/>
            </a:endParaRPr>
          </a:p>
        </p:txBody>
      </p:sp>
      <p:sp>
        <p:nvSpPr>
          <p:cNvPr id="13" name="TextBox 12"/>
          <p:cNvSpPr txBox="1"/>
          <p:nvPr/>
        </p:nvSpPr>
        <p:spPr>
          <a:xfrm>
            <a:off x="936204" y="6144592"/>
            <a:ext cx="8928992" cy="830997"/>
          </a:xfrm>
          <a:prstGeom prst="rect">
            <a:avLst/>
          </a:prstGeom>
          <a:noFill/>
        </p:spPr>
        <p:txBody>
          <a:bodyPr wrap="square" rtlCol="0">
            <a:spAutoFit/>
          </a:bodyPr>
          <a:lstStyle/>
          <a:p>
            <a:pPr marL="342900" indent="-342900">
              <a:buFont typeface="Wingdings" pitchFamily="2" charset="2"/>
              <a:buChar char="Ø"/>
            </a:pPr>
            <a:r>
              <a:rPr lang="en-IN" b="1" dirty="0" smtClean="0">
                <a:solidFill>
                  <a:schemeClr val="accent1">
                    <a:lumMod val="50000"/>
                  </a:schemeClr>
                </a:solidFill>
              </a:rPr>
              <a:t>Each of these registers have an 8-bit address except the PC</a:t>
            </a:r>
          </a:p>
          <a:p>
            <a:pPr marL="342900" indent="-342900">
              <a:buFont typeface="Wingdings" pitchFamily="2" charset="2"/>
              <a:buChar char="Ø"/>
            </a:pPr>
            <a:r>
              <a:rPr lang="en-IN" b="1" dirty="0" smtClean="0">
                <a:solidFill>
                  <a:schemeClr val="accent1">
                    <a:lumMod val="50000"/>
                  </a:schemeClr>
                </a:solidFill>
              </a:rPr>
              <a:t>Why is the address necessary?</a:t>
            </a:r>
          </a:p>
        </p:txBody>
      </p:sp>
      <p:sp>
        <p:nvSpPr>
          <p:cNvPr id="3" name="Rectangle 2"/>
          <p:cNvSpPr/>
          <p:nvPr/>
        </p:nvSpPr>
        <p:spPr>
          <a:xfrm>
            <a:off x="8954295" y="1949711"/>
            <a:ext cx="5112568" cy="1200329"/>
          </a:xfrm>
          <a:prstGeom prst="rect">
            <a:avLst/>
          </a:prstGeom>
        </p:spPr>
        <p:txBody>
          <a:bodyPr wrap="square">
            <a:spAutoFit/>
          </a:bodyPr>
          <a:lstStyle/>
          <a:p>
            <a:r>
              <a:rPr lang="en-IN" sz="2200" dirty="0" smtClean="0">
                <a:solidFill>
                  <a:schemeClr val="accent1">
                    <a:lumMod val="50000"/>
                  </a:schemeClr>
                </a:solidFill>
              </a:rPr>
              <a:t>Refer to 8051 datasheet: Page 8</a:t>
            </a:r>
            <a:endParaRPr lang="en-IN" sz="2200" u="sng" dirty="0">
              <a:solidFill>
                <a:schemeClr val="accent1">
                  <a:lumMod val="50000"/>
                </a:schemeClr>
              </a:solidFill>
              <a:hlinkClick r:id="rId3"/>
            </a:endParaRPr>
          </a:p>
          <a:p>
            <a:r>
              <a:rPr lang="en-IN" dirty="0" smtClean="0">
                <a:hlinkClick r:id="rId3"/>
              </a:rPr>
              <a:t>https</a:t>
            </a:r>
            <a:r>
              <a:rPr lang="en-IN" dirty="0">
                <a:hlinkClick r:id="rId3"/>
              </a:rPr>
              <a:t>://www.nxp.com/docs/en/data-sheet/8XC51_8XC52.pdf</a:t>
            </a:r>
            <a:endParaRPr lang="en-IN" dirty="0"/>
          </a:p>
        </p:txBody>
      </p:sp>
    </p:spTree>
    <p:extLst>
      <p:ext uri="{BB962C8B-B14F-4D97-AF65-F5344CB8AC3E}">
        <p14:creationId xmlns:p14="http://schemas.microsoft.com/office/powerpoint/2010/main" val="24431769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Programming model</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8</a:t>
            </a:fld>
            <a:endParaRPr lang="en-IN" dirty="0"/>
          </a:p>
        </p:txBody>
      </p:sp>
      <p:sp>
        <p:nvSpPr>
          <p:cNvPr id="8" name="TextBox 7"/>
          <p:cNvSpPr txBox="1"/>
          <p:nvPr/>
        </p:nvSpPr>
        <p:spPr>
          <a:xfrm>
            <a:off x="864196" y="1042864"/>
            <a:ext cx="5904656" cy="4154984"/>
          </a:xfrm>
          <a:prstGeom prst="rect">
            <a:avLst/>
          </a:prstGeom>
          <a:noFill/>
        </p:spPr>
        <p:txBody>
          <a:bodyPr wrap="square" rtlCol="0">
            <a:spAutoFit/>
          </a:bodyPr>
          <a:lstStyle/>
          <a:p>
            <a:pPr marL="342900" indent="-342900">
              <a:buFont typeface="Arial" panose="020B0604020202020204" pitchFamily="34" charset="0"/>
              <a:buChar char="•"/>
            </a:pPr>
            <a:r>
              <a:rPr lang="en-IN" sz="2200" dirty="0" smtClean="0">
                <a:solidFill>
                  <a:schemeClr val="accent1">
                    <a:lumMod val="50000"/>
                  </a:schemeClr>
                </a:solidFill>
              </a:rPr>
              <a:t>Internal ROM address: 0x000-0xFFF</a:t>
            </a:r>
          </a:p>
          <a:p>
            <a:pPr marL="342900" indent="-342900">
              <a:buFont typeface="Arial" panose="020B0604020202020204" pitchFamily="34" charset="0"/>
              <a:buChar char="•"/>
            </a:pPr>
            <a:r>
              <a:rPr lang="en-IN" sz="2200" dirty="0" smtClean="0">
                <a:solidFill>
                  <a:schemeClr val="accent1">
                    <a:lumMod val="50000"/>
                  </a:schemeClr>
                </a:solidFill>
              </a:rPr>
              <a:t>Internal RAM address: 0x00-0x7F</a:t>
            </a:r>
          </a:p>
          <a:p>
            <a:pPr marL="957971" lvl="1" indent="-342900">
              <a:buFont typeface="Arial" panose="020B0604020202020204" pitchFamily="34" charset="0"/>
              <a:buChar char="•"/>
            </a:pPr>
            <a:r>
              <a:rPr lang="en-IN" sz="2200" dirty="0" smtClean="0">
                <a:solidFill>
                  <a:schemeClr val="accent1">
                    <a:lumMod val="50000"/>
                  </a:schemeClr>
                </a:solidFill>
              </a:rPr>
              <a:t>Four register banks: 0x00-0x1F</a:t>
            </a:r>
          </a:p>
          <a:p>
            <a:pPr marL="957971" lvl="1" indent="-342900">
              <a:buFont typeface="Arial" panose="020B0604020202020204" pitchFamily="34" charset="0"/>
              <a:buChar char="•"/>
            </a:pPr>
            <a:r>
              <a:rPr lang="en-IN" sz="2200" dirty="0" smtClean="0">
                <a:solidFill>
                  <a:schemeClr val="accent1">
                    <a:lumMod val="50000"/>
                  </a:schemeClr>
                </a:solidFill>
              </a:rPr>
              <a:t>Bit addressed RAM: 0x20-0x2F</a:t>
            </a:r>
          </a:p>
          <a:p>
            <a:pPr marL="957971" lvl="1" indent="-342900">
              <a:buFont typeface="Arial" panose="020B0604020202020204" pitchFamily="34" charset="0"/>
              <a:buChar char="•"/>
            </a:pPr>
            <a:r>
              <a:rPr lang="en-IN" sz="2200" dirty="0" smtClean="0">
                <a:solidFill>
                  <a:schemeClr val="accent1">
                    <a:lumMod val="50000"/>
                  </a:schemeClr>
                </a:solidFill>
              </a:rPr>
              <a:t>General purpose RAM: 0x30-0x7F</a:t>
            </a:r>
          </a:p>
          <a:p>
            <a:pPr marL="342900" indent="-342900">
              <a:buFont typeface="Arial" panose="020B0604020202020204" pitchFamily="34" charset="0"/>
              <a:buChar char="•"/>
            </a:pPr>
            <a:r>
              <a:rPr lang="en-IN" sz="2200" dirty="0" smtClean="0">
                <a:solidFill>
                  <a:schemeClr val="accent1">
                    <a:lumMod val="50000"/>
                  </a:schemeClr>
                </a:solidFill>
              </a:rPr>
              <a:t>Special function Registers</a:t>
            </a:r>
          </a:p>
          <a:p>
            <a:pPr marL="957971" lvl="1" indent="-342900">
              <a:buFont typeface="Arial" panose="020B0604020202020204" pitchFamily="34" charset="0"/>
              <a:buChar char="•"/>
            </a:pPr>
            <a:r>
              <a:rPr lang="en-IN" sz="2200" dirty="0" smtClean="0">
                <a:solidFill>
                  <a:schemeClr val="accent1">
                    <a:lumMod val="50000"/>
                  </a:schemeClr>
                </a:solidFill>
              </a:rPr>
              <a:t>Specific addresses between 0x80-0xF0</a:t>
            </a:r>
          </a:p>
          <a:p>
            <a:pPr marL="342900" indent="-342900">
              <a:buFont typeface="Arial" panose="020B0604020202020204" pitchFamily="34" charset="0"/>
              <a:buChar char="•"/>
            </a:pPr>
            <a:endParaRPr lang="en-IN" sz="2200" dirty="0">
              <a:solidFill>
                <a:schemeClr val="accent1">
                  <a:lumMod val="50000"/>
                </a:schemeClr>
              </a:solidFill>
            </a:endParaRPr>
          </a:p>
          <a:p>
            <a:pPr marL="342900" indent="-342900">
              <a:buFont typeface="Arial" panose="020B0604020202020204" pitchFamily="34" charset="0"/>
              <a:buChar char="•"/>
            </a:pPr>
            <a:r>
              <a:rPr lang="en-IN" sz="2200" dirty="0" smtClean="0">
                <a:solidFill>
                  <a:schemeClr val="accent1">
                    <a:lumMod val="50000"/>
                  </a:schemeClr>
                </a:solidFill>
              </a:rPr>
              <a:t>External memory access:</a:t>
            </a:r>
          </a:p>
          <a:p>
            <a:pPr marL="957971" lvl="1" indent="-342900">
              <a:buFont typeface="Arial" panose="020B0604020202020204" pitchFamily="34" charset="0"/>
              <a:buChar char="•"/>
            </a:pPr>
            <a:r>
              <a:rPr lang="en-IN" sz="2200" dirty="0" smtClean="0">
                <a:solidFill>
                  <a:schemeClr val="accent1">
                    <a:lumMod val="50000"/>
                  </a:schemeClr>
                </a:solidFill>
              </a:rPr>
              <a:t>If EA = 0, external address: 0x1000-0xFFFF</a:t>
            </a:r>
          </a:p>
          <a:p>
            <a:pPr marL="957971" lvl="1" indent="-342900">
              <a:buFont typeface="Arial" panose="020B0604020202020204" pitchFamily="34" charset="0"/>
              <a:buChar char="•"/>
            </a:pPr>
            <a:r>
              <a:rPr lang="en-IN" sz="2200" dirty="0" smtClean="0">
                <a:solidFill>
                  <a:schemeClr val="accent1">
                    <a:lumMod val="50000"/>
                  </a:schemeClr>
                </a:solidFill>
              </a:rPr>
              <a:t>If EA = 1, external address: 0x0000-0xFFFF</a:t>
            </a:r>
          </a:p>
          <a:p>
            <a:endParaRPr lang="en-IN" sz="2200" dirty="0">
              <a:solidFill>
                <a:schemeClr val="accent1">
                  <a:lumMod val="50000"/>
                </a:schemeClr>
              </a:solidFill>
            </a:endParaRPr>
          </a:p>
        </p:txBody>
      </p:sp>
      <p:sp>
        <p:nvSpPr>
          <p:cNvPr id="9" name="TextBox 8"/>
          <p:cNvSpPr txBox="1"/>
          <p:nvPr/>
        </p:nvSpPr>
        <p:spPr>
          <a:xfrm>
            <a:off x="8785076" y="5642938"/>
            <a:ext cx="3424335" cy="461665"/>
          </a:xfrm>
          <a:prstGeom prst="rect">
            <a:avLst/>
          </a:prstGeom>
          <a:noFill/>
        </p:spPr>
        <p:txBody>
          <a:bodyPr wrap="none" rtlCol="0">
            <a:spAutoFit/>
          </a:bodyPr>
          <a:lstStyle/>
          <a:p>
            <a:r>
              <a:rPr lang="en-IN" dirty="0" smtClean="0">
                <a:solidFill>
                  <a:schemeClr val="accent1">
                    <a:lumMod val="50000"/>
                  </a:schemeClr>
                </a:solidFill>
              </a:rPr>
              <a:t>8051 programming model</a:t>
            </a:r>
            <a:endParaRPr lang="en-IN" dirty="0">
              <a:solidFill>
                <a:schemeClr val="accent1">
                  <a:lumMod val="50000"/>
                </a:schemeClr>
              </a:solidFill>
            </a:endParaRPr>
          </a:p>
        </p:txBody>
      </p:sp>
      <p:grpSp>
        <p:nvGrpSpPr>
          <p:cNvPr id="4" name="Group 3"/>
          <p:cNvGrpSpPr/>
          <p:nvPr/>
        </p:nvGrpSpPr>
        <p:grpSpPr>
          <a:xfrm>
            <a:off x="7704955" y="1072651"/>
            <a:ext cx="5350361" cy="4448265"/>
            <a:chOff x="7704955" y="1072651"/>
            <a:chExt cx="5350361" cy="4448265"/>
          </a:xfrm>
        </p:grpSpPr>
        <p:pic>
          <p:nvPicPr>
            <p:cNvPr id="7" name="Picture 6"/>
            <p:cNvPicPr>
              <a:picLocks noChangeAspect="1"/>
            </p:cNvPicPr>
            <p:nvPr/>
          </p:nvPicPr>
          <p:blipFill>
            <a:blip r:embed="rId3"/>
            <a:stretch>
              <a:fillRect/>
            </a:stretch>
          </p:blipFill>
          <p:spPr>
            <a:xfrm>
              <a:off x="7704955" y="1072651"/>
              <a:ext cx="5350361" cy="4448265"/>
            </a:xfrm>
            <a:prstGeom prst="rect">
              <a:avLst/>
            </a:prstGeom>
          </p:spPr>
        </p:pic>
        <p:sp>
          <p:nvSpPr>
            <p:cNvPr id="3" name="TextBox 2"/>
            <p:cNvSpPr txBox="1"/>
            <p:nvPr/>
          </p:nvSpPr>
          <p:spPr>
            <a:xfrm>
              <a:off x="7902762" y="5024820"/>
              <a:ext cx="360040" cy="276999"/>
            </a:xfrm>
            <a:prstGeom prst="rect">
              <a:avLst/>
            </a:prstGeom>
            <a:solidFill>
              <a:schemeClr val="bg1"/>
            </a:solidFill>
          </p:spPr>
          <p:txBody>
            <a:bodyPr wrap="square" rtlCol="0">
              <a:spAutoFit/>
            </a:bodyPr>
            <a:lstStyle/>
            <a:p>
              <a:r>
                <a:rPr lang="en-IN" sz="1200" dirty="0" smtClean="0"/>
                <a:t>7F</a:t>
              </a:r>
              <a:endParaRPr lang="en-IN" sz="1200" dirty="0"/>
            </a:p>
          </p:txBody>
        </p:sp>
      </p:grpSp>
      <p:pic>
        <p:nvPicPr>
          <p:cNvPr id="10" name="Picture 9"/>
          <p:cNvPicPr>
            <a:picLocks noChangeAspect="1"/>
          </p:cNvPicPr>
          <p:nvPr/>
        </p:nvPicPr>
        <p:blipFill>
          <a:blip r:embed="rId4"/>
          <a:stretch>
            <a:fillRect/>
          </a:stretch>
        </p:blipFill>
        <p:spPr>
          <a:xfrm>
            <a:off x="7884975" y="260126"/>
            <a:ext cx="4990320" cy="6851858"/>
          </a:xfrm>
          <a:prstGeom prst="rect">
            <a:avLst/>
          </a:prstGeom>
        </p:spPr>
      </p:pic>
    </p:spTree>
    <p:extLst>
      <p:ext uri="{BB962C8B-B14F-4D97-AF65-F5344CB8AC3E}">
        <p14:creationId xmlns:p14="http://schemas.microsoft.com/office/powerpoint/2010/main" val="29744315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08" y="3131096"/>
            <a:ext cx="11170341" cy="644970"/>
          </a:xfrm>
        </p:spPr>
        <p:txBody>
          <a:bodyPr>
            <a:normAutofit fontScale="90000"/>
          </a:bodyPr>
          <a:lstStyle/>
          <a:p>
            <a:r>
              <a:rPr lang="en-SG" dirty="0" smtClean="0">
                <a:solidFill>
                  <a:schemeClr val="tx2">
                    <a:lumMod val="50000"/>
                  </a:schemeClr>
                </a:solidFill>
              </a:rPr>
              <a:t>THANKS</a:t>
            </a:r>
            <a:endParaRPr lang="en-SG" dirty="0">
              <a:solidFill>
                <a:schemeClr val="tx2">
                  <a:lumMod val="50000"/>
                </a:schemeClr>
              </a:solidFill>
            </a:endParaRPr>
          </a:p>
        </p:txBody>
      </p:sp>
    </p:spTree>
    <p:extLst>
      <p:ext uri="{BB962C8B-B14F-4D97-AF65-F5344CB8AC3E}">
        <p14:creationId xmlns:p14="http://schemas.microsoft.com/office/powerpoint/2010/main" val="287446554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29912</TotalTime>
  <Words>492</Words>
  <Application>Microsoft Office PowerPoint</Application>
  <PresentationFormat>Custom</PresentationFormat>
  <Paragraphs>115</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Calibri</vt:lpstr>
      <vt:lpstr>Cambria Math</vt:lpstr>
      <vt:lpstr>Verdana</vt:lpstr>
      <vt:lpstr>Wingdings</vt:lpstr>
      <vt:lpstr>Office Theme</vt:lpstr>
      <vt:lpstr>Microprocessors, Microcontrollers &amp; Embedded systems</vt:lpstr>
      <vt:lpstr>Contents</vt:lpstr>
      <vt:lpstr>8051 architecture</vt:lpstr>
      <vt:lpstr>8051 pin configuration</vt:lpstr>
      <vt:lpstr>8051 pin configuration</vt:lpstr>
      <vt:lpstr>8051 Oscillator &amp; Clock</vt:lpstr>
      <vt:lpstr>8051 Special function registers</vt:lpstr>
      <vt:lpstr>8051 Programming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IIITB</cp:lastModifiedBy>
  <cp:revision>545</cp:revision>
  <dcterms:created xsi:type="dcterms:W3CDTF">2017-04-19T16:01:59Z</dcterms:created>
  <dcterms:modified xsi:type="dcterms:W3CDTF">2019-08-09T09:15:28Z</dcterms:modified>
</cp:coreProperties>
</file>