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41" r:id="rId3"/>
    <p:sldId id="340" r:id="rId4"/>
    <p:sldId id="362" r:id="rId5"/>
    <p:sldId id="363" r:id="rId6"/>
    <p:sldId id="342" r:id="rId7"/>
    <p:sldId id="359" r:id="rId8"/>
    <p:sldId id="361" r:id="rId9"/>
    <p:sldId id="360" r:id="rId10"/>
    <p:sldId id="375" r:id="rId11"/>
    <p:sldId id="376" r:id="rId12"/>
  </p:sldIdLst>
  <p:sldSz cx="14401800" cy="7126288"/>
  <p:notesSz cx="6858000" cy="9144000"/>
  <p:defaultTextStyle>
    <a:defPPr>
      <a:defRPr lang="en-US"/>
    </a:defPPr>
    <a:lvl1pPr marL="0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5071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0142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45213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0285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75356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90427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05498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20569" algn="l" defTabSz="123014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7B"/>
    <a:srgbClr val="FFCD8B"/>
    <a:srgbClr val="FF0D0D"/>
    <a:srgbClr val="FA4412"/>
    <a:srgbClr val="D03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9791" autoAdjust="0"/>
  </p:normalViewPr>
  <p:slideViewPr>
    <p:cSldViewPr>
      <p:cViewPr varScale="1">
        <p:scale>
          <a:sx n="100" d="100"/>
          <a:sy n="100" d="100"/>
        </p:scale>
        <p:origin x="546" y="84"/>
      </p:cViewPr>
      <p:guideLst>
        <p:guide orient="horz" pos="2245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3EB2-A763-4F90-9244-0233161CDBCD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925" y="685800"/>
            <a:ext cx="6927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BCD30-C1F0-418C-86D1-BAD68C7774C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89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 = 0 implies EA bar =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09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28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arithmetic and logical operations take place during Phase 1 and internal register-to-register transfers take place during Phase 2.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06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06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arithmetic and logical operations take place during Phase 1 and internal register-to-register transfers take place during Phase 2.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06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arithmetic and logical operations take place during Phase 1 and internal register-to-register transfers take place during Phase 2.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00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00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When internal data memory is being</a:t>
            </a:r>
            <a:r>
              <a:rPr lang="en-IN" baseline="0" dirty="0" smtClean="0"/>
              <a:t> used (i.e., without using MOVX instructions), the execution in (A) is adopted. </a:t>
            </a:r>
          </a:p>
          <a:p>
            <a:r>
              <a:rPr lang="en-IN" baseline="0" dirty="0" smtClean="0"/>
              <a:t>When external data memory is used (i.e., with MOVX instructions), the </a:t>
            </a:r>
            <a:r>
              <a:rPr lang="en-IN" baseline="0" smtClean="0"/>
              <a:t>execution in (B) </a:t>
            </a:r>
            <a:r>
              <a:rPr lang="en-IN" baseline="0" dirty="0" smtClean="0"/>
              <a:t>is adopted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00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 is missing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008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Memory-mapped</a:t>
            </a:r>
            <a:r>
              <a:rPr lang="en-IN" baseline="0" dirty="0" smtClean="0"/>
              <a:t> I/O has to send address of the I/O in the first two memory cycles and then data can be parsed to I/O. In IO-mapped IO, data can be parsed directly with the control signal concurrently parsed.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CD30-C1F0-418C-86D1-BAD68C7774C9}" type="slidenum">
              <a:rPr lang="en-SG" smtClean="0"/>
              <a:pPr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5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213769"/>
            <a:ext cx="12241530" cy="15275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038230"/>
            <a:ext cx="10081260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0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5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7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0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0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52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16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285383"/>
            <a:ext cx="3240405" cy="60804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285383"/>
            <a:ext cx="9481185" cy="60804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574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1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579300"/>
            <a:ext cx="12241530" cy="141536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020425"/>
            <a:ext cx="12241530" cy="155887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50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01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45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0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753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904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054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20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59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662801"/>
            <a:ext cx="6360795" cy="470302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662801"/>
            <a:ext cx="6360795" cy="470302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3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595167"/>
            <a:ext cx="6363296" cy="6647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5071" indent="0">
              <a:buNone/>
              <a:defRPr sz="2700" b="1"/>
            </a:lvl2pPr>
            <a:lvl3pPr marL="1230142" indent="0">
              <a:buNone/>
              <a:defRPr sz="2400" b="1"/>
            </a:lvl3pPr>
            <a:lvl4pPr marL="1845213" indent="0">
              <a:buNone/>
              <a:defRPr sz="2200" b="1"/>
            </a:lvl4pPr>
            <a:lvl5pPr marL="2460285" indent="0">
              <a:buNone/>
              <a:defRPr sz="2200" b="1"/>
            </a:lvl5pPr>
            <a:lvl6pPr marL="3075356" indent="0">
              <a:buNone/>
              <a:defRPr sz="2200" b="1"/>
            </a:lvl6pPr>
            <a:lvl7pPr marL="3690427" indent="0">
              <a:buNone/>
              <a:defRPr sz="2200" b="1"/>
            </a:lvl7pPr>
            <a:lvl8pPr marL="4305498" indent="0">
              <a:buNone/>
              <a:defRPr sz="2200" b="1"/>
            </a:lvl8pPr>
            <a:lvl9pPr marL="492056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259957"/>
            <a:ext cx="6363296" cy="410586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595167"/>
            <a:ext cx="6365796" cy="6647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5071" indent="0">
              <a:buNone/>
              <a:defRPr sz="2700" b="1"/>
            </a:lvl2pPr>
            <a:lvl3pPr marL="1230142" indent="0">
              <a:buNone/>
              <a:defRPr sz="2400" b="1"/>
            </a:lvl3pPr>
            <a:lvl4pPr marL="1845213" indent="0">
              <a:buNone/>
              <a:defRPr sz="2200" b="1"/>
            </a:lvl4pPr>
            <a:lvl5pPr marL="2460285" indent="0">
              <a:buNone/>
              <a:defRPr sz="2200" b="1"/>
            </a:lvl5pPr>
            <a:lvl6pPr marL="3075356" indent="0">
              <a:buNone/>
              <a:defRPr sz="2200" b="1"/>
            </a:lvl6pPr>
            <a:lvl7pPr marL="3690427" indent="0">
              <a:buNone/>
              <a:defRPr sz="2200" b="1"/>
            </a:lvl7pPr>
            <a:lvl8pPr marL="4305498" indent="0">
              <a:buNone/>
              <a:defRPr sz="2200" b="1"/>
            </a:lvl8pPr>
            <a:lvl9pPr marL="492056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259957"/>
            <a:ext cx="6365796" cy="410586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728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698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283732"/>
            <a:ext cx="4738093" cy="120751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83733"/>
            <a:ext cx="8051006" cy="6082089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491242"/>
            <a:ext cx="4738093" cy="4874579"/>
          </a:xfrm>
        </p:spPr>
        <p:txBody>
          <a:bodyPr/>
          <a:lstStyle>
            <a:lvl1pPr marL="0" indent="0">
              <a:buNone/>
              <a:defRPr sz="1900"/>
            </a:lvl1pPr>
            <a:lvl2pPr marL="615071" indent="0">
              <a:buNone/>
              <a:defRPr sz="1600"/>
            </a:lvl2pPr>
            <a:lvl3pPr marL="1230142" indent="0">
              <a:buNone/>
              <a:defRPr sz="1300"/>
            </a:lvl3pPr>
            <a:lvl4pPr marL="1845213" indent="0">
              <a:buNone/>
              <a:defRPr sz="1200"/>
            </a:lvl4pPr>
            <a:lvl5pPr marL="2460285" indent="0">
              <a:buNone/>
              <a:defRPr sz="1200"/>
            </a:lvl5pPr>
            <a:lvl6pPr marL="3075356" indent="0">
              <a:buNone/>
              <a:defRPr sz="1200"/>
            </a:lvl6pPr>
            <a:lvl7pPr marL="3690427" indent="0">
              <a:buNone/>
              <a:defRPr sz="1200"/>
            </a:lvl7pPr>
            <a:lvl8pPr marL="4305498" indent="0">
              <a:buNone/>
              <a:defRPr sz="1200"/>
            </a:lvl8pPr>
            <a:lvl9pPr marL="492056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62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4988402"/>
            <a:ext cx="8641080" cy="58890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36747"/>
            <a:ext cx="8641080" cy="4275773"/>
          </a:xfrm>
        </p:spPr>
        <p:txBody>
          <a:bodyPr/>
          <a:lstStyle>
            <a:lvl1pPr marL="0" indent="0">
              <a:buNone/>
              <a:defRPr sz="4300"/>
            </a:lvl1pPr>
            <a:lvl2pPr marL="615071" indent="0">
              <a:buNone/>
              <a:defRPr sz="3800"/>
            </a:lvl2pPr>
            <a:lvl3pPr marL="1230142" indent="0">
              <a:buNone/>
              <a:defRPr sz="3200"/>
            </a:lvl3pPr>
            <a:lvl4pPr marL="1845213" indent="0">
              <a:buNone/>
              <a:defRPr sz="2700"/>
            </a:lvl4pPr>
            <a:lvl5pPr marL="2460285" indent="0">
              <a:buNone/>
              <a:defRPr sz="2700"/>
            </a:lvl5pPr>
            <a:lvl6pPr marL="3075356" indent="0">
              <a:buNone/>
              <a:defRPr sz="2700"/>
            </a:lvl6pPr>
            <a:lvl7pPr marL="3690427" indent="0">
              <a:buNone/>
              <a:defRPr sz="2700"/>
            </a:lvl7pPr>
            <a:lvl8pPr marL="4305498" indent="0">
              <a:buNone/>
              <a:defRPr sz="2700"/>
            </a:lvl8pPr>
            <a:lvl9pPr marL="4920569" indent="0">
              <a:buNone/>
              <a:defRPr sz="2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577310"/>
            <a:ext cx="8641080" cy="836349"/>
          </a:xfrm>
        </p:spPr>
        <p:txBody>
          <a:bodyPr/>
          <a:lstStyle>
            <a:lvl1pPr marL="0" indent="0">
              <a:buNone/>
              <a:defRPr sz="1900"/>
            </a:lvl1pPr>
            <a:lvl2pPr marL="615071" indent="0">
              <a:buNone/>
              <a:defRPr sz="1600"/>
            </a:lvl2pPr>
            <a:lvl3pPr marL="1230142" indent="0">
              <a:buNone/>
              <a:defRPr sz="1300"/>
            </a:lvl3pPr>
            <a:lvl4pPr marL="1845213" indent="0">
              <a:buNone/>
              <a:defRPr sz="1200"/>
            </a:lvl4pPr>
            <a:lvl5pPr marL="2460285" indent="0">
              <a:buNone/>
              <a:defRPr sz="1200"/>
            </a:lvl5pPr>
            <a:lvl6pPr marL="3075356" indent="0">
              <a:buNone/>
              <a:defRPr sz="1200"/>
            </a:lvl6pPr>
            <a:lvl7pPr marL="3690427" indent="0">
              <a:buNone/>
              <a:defRPr sz="1200"/>
            </a:lvl7pPr>
            <a:lvl8pPr marL="4305498" indent="0">
              <a:buNone/>
              <a:defRPr sz="1200"/>
            </a:lvl8pPr>
            <a:lvl9pPr marL="492056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3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285382"/>
            <a:ext cx="12961620" cy="1187715"/>
          </a:xfrm>
          <a:prstGeom prst="rect">
            <a:avLst/>
          </a:prstGeom>
        </p:spPr>
        <p:txBody>
          <a:bodyPr vert="horz" lIns="123014" tIns="61507" rIns="123014" bIns="615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62801"/>
            <a:ext cx="12961620" cy="4703021"/>
          </a:xfrm>
          <a:prstGeom prst="rect">
            <a:avLst/>
          </a:prstGeom>
        </p:spPr>
        <p:txBody>
          <a:bodyPr vert="horz" lIns="123014" tIns="61507" rIns="123014" bIns="615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6605014"/>
            <a:ext cx="3360420" cy="379409"/>
          </a:xfrm>
          <a:prstGeom prst="rect">
            <a:avLst/>
          </a:prstGeom>
        </p:spPr>
        <p:txBody>
          <a:bodyPr vert="horz" lIns="123014" tIns="61507" rIns="123014" bIns="6150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569F-9C9C-4D37-94AD-A449B8997ECC}" type="datetimeFigureOut">
              <a:rPr lang="en-SG" smtClean="0"/>
              <a:pPr/>
              <a:t>23/8/2019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6605014"/>
            <a:ext cx="4560570" cy="379409"/>
          </a:xfrm>
          <a:prstGeom prst="rect">
            <a:avLst/>
          </a:prstGeom>
        </p:spPr>
        <p:txBody>
          <a:bodyPr vert="horz" lIns="123014" tIns="61507" rIns="123014" bIns="6150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6605014"/>
            <a:ext cx="3360420" cy="379409"/>
          </a:xfrm>
          <a:prstGeom prst="rect">
            <a:avLst/>
          </a:prstGeom>
        </p:spPr>
        <p:txBody>
          <a:bodyPr vert="horz" lIns="123014" tIns="61507" rIns="123014" bIns="6150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927C-98AA-47FE-8D96-C3622943D8C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68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0142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1303" indent="-461303" algn="l" defTabSz="1230142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9491" indent="-384419" algn="l" defTabSz="1230142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7.png"/><Relationship Id="rId26" Type="http://schemas.openxmlformats.org/officeDocument/2006/relationships/image" Target="../media/image71.png"/><Relationship Id="rId3" Type="http://schemas.openxmlformats.org/officeDocument/2006/relationships/image" Target="../media/image54.png"/><Relationship Id="rId21" Type="http://schemas.openxmlformats.org/officeDocument/2006/relationships/image" Target="../media/image59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56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10" Type="http://schemas.openxmlformats.org/officeDocument/2006/relationships/image" Target="../media/image61.png"/><Relationship Id="rId19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54.png"/><Relationship Id="rId22" Type="http://schemas.openxmlformats.org/officeDocument/2006/relationships/image" Target="../media/image68.png"/><Relationship Id="rId27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docs/en/data-sheet/8XC51_8XC5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2.png"/><Relationship Id="rId1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5" Type="http://schemas.openxmlformats.org/officeDocument/2006/relationships/image" Target="../media/image25.png"/><Relationship Id="rId10" Type="http://schemas.openxmlformats.org/officeDocument/2006/relationships/image" Target="../media/image32.png"/><Relationship Id="rId19" Type="http://schemas.openxmlformats.org/officeDocument/2006/relationships/image" Target="../media/image36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380" y="2213769"/>
            <a:ext cx="9361040" cy="152753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Microprocessors, Microcontrollers &amp; Embedded systems</a:t>
            </a:r>
            <a:endParaRPr lang="en-SG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500" dirty="0" smtClean="0">
                <a:solidFill>
                  <a:schemeClr val="accent1">
                    <a:lumMod val="75000"/>
                  </a:schemeClr>
                </a:solidFill>
              </a:rPr>
              <a:t>8051 architecture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729952" y="538809"/>
            <a:ext cx="12879660" cy="6048671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014" tIns="61507" rIns="123014" bIns="61507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baseline="-25000" dirty="0" smtClean="0"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2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2477286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Interfacing additional peripherals with 8051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64196" y="1042864"/>
            <a:ext cx="5112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u="sng" dirty="0" smtClean="0">
                <a:solidFill>
                  <a:schemeClr val="accent1">
                    <a:lumMod val="50000"/>
                  </a:schemeClr>
                </a:solidFill>
              </a:rPr>
              <a:t>IO-mapped 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Computer/controller uses two separate address spaces for memory &amp; IO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Available addresses for memory is unaffected by 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Instructions used for IO &amp; memory operations are different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Limited number of IO that can be interfaced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Efficient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006" y="1035817"/>
            <a:ext cx="5112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u="sng" dirty="0" smtClean="0">
                <a:solidFill>
                  <a:schemeClr val="accent1">
                    <a:lumMod val="50000"/>
                  </a:schemeClr>
                </a:solidFill>
              </a:rPr>
              <a:t>Memory-mapped 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Computer/controller uses the same address space for memory &amp; IO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Available addresses for memory is reduced due to 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>
                    <a:lumMod val="50000"/>
                  </a:schemeClr>
                </a:solidFill>
              </a:rPr>
              <a:t>Instructions used for IO &amp; memory operations are </a:t>
            </a: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same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Significantly large number of IOs can be interfaced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Less efficient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0500" y="5651376"/>
            <a:ext cx="5554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</a:rPr>
              <a:t>Why is Memory-mapped IO less efficient?</a:t>
            </a:r>
            <a:endParaRPr lang="en-IN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98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2477286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with 8255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680967"/>
            <a:ext cx="14401800" cy="388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51910" y="883909"/>
            <a:ext cx="5556902" cy="84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Intel 8255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Programmable peripheral interface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50963" y="1978968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I/O mapped I/O</a:t>
            </a:r>
            <a:endParaRPr lang="en-IN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144116" y="2467359"/>
            <a:ext cx="7221805" cy="4501022"/>
            <a:chOff x="5904756" y="2035682"/>
            <a:chExt cx="7221805" cy="4501022"/>
          </a:xfrm>
        </p:grpSpPr>
        <p:sp>
          <p:nvSpPr>
            <p:cNvPr id="9" name="Rectangle 8"/>
            <p:cNvSpPr/>
            <p:nvPr/>
          </p:nvSpPr>
          <p:spPr>
            <a:xfrm>
              <a:off x="7086505" y="2206312"/>
              <a:ext cx="2265022" cy="4330392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 smtClean="0">
                  <a:solidFill>
                    <a:schemeClr val="tx2">
                      <a:lumMod val="50000"/>
                    </a:schemeClr>
                  </a:solidFill>
                </a:rPr>
                <a:t>8051 microcontroller</a:t>
              </a:r>
              <a:endParaRPr lang="en-SG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86504" y="2800725"/>
                  <a:ext cx="604006" cy="328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𝐸𝐴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504" y="2800725"/>
                  <a:ext cx="604006" cy="3284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>
              <a:stCxn id="10" idx="1"/>
            </p:cNvCxnSpPr>
            <p:nvPr/>
          </p:nvCxnSpPr>
          <p:spPr>
            <a:xfrm flipH="1">
              <a:off x="6406997" y="2964954"/>
              <a:ext cx="679507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04756" y="2035682"/>
                  <a:ext cx="604006" cy="364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SG" sz="18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756" y="2035682"/>
                  <a:ext cx="604006" cy="3641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10933363" y="2217737"/>
              <a:ext cx="1740195" cy="1820007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8255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9351526" y="2342853"/>
              <a:ext cx="1579026" cy="261871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33363" y="2325276"/>
              <a:ext cx="869994" cy="310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D0-D7</a:t>
              </a:r>
              <a:endParaRPr lang="en-SG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62005" y="2277302"/>
              <a:ext cx="555845" cy="33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600" b="1" dirty="0" smtClean="0"/>
                <a:t>P0</a:t>
              </a:r>
              <a:endParaRPr lang="en-SG" sz="16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406997" y="2277302"/>
              <a:ext cx="0" cy="681869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9352447" y="2986853"/>
              <a:ext cx="1580916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902762" y="2855177"/>
                  <a:ext cx="604006" cy="297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2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𝑅𝐷</m:t>
                            </m:r>
                          </m:e>
                        </m:ba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762" y="2855177"/>
                  <a:ext cx="604006" cy="2975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0804161" y="2825480"/>
                  <a:ext cx="604006" cy="297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2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IN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𝑅𝐷</m:t>
                            </m:r>
                          </m:e>
                        </m:ba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161" y="2825480"/>
                  <a:ext cx="604006" cy="2975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H="1">
              <a:off x="9349636" y="3199824"/>
              <a:ext cx="1580916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99951" y="3068148"/>
                  <a:ext cx="604006" cy="297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2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𝑊𝑅</m:t>
                            </m:r>
                          </m:e>
                        </m:ba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951" y="3068148"/>
                  <a:ext cx="604006" cy="2975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801350" y="3038451"/>
                  <a:ext cx="604006" cy="297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2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𝑊𝑅</m:t>
                            </m:r>
                          </m:e>
                        </m:ba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1350" y="3038451"/>
                  <a:ext cx="604006" cy="2975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-Right Arrow 26"/>
            <p:cNvSpPr/>
            <p:nvPr/>
          </p:nvSpPr>
          <p:spPr>
            <a:xfrm>
              <a:off x="12673558" y="2378819"/>
              <a:ext cx="453003" cy="239417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Left-Right Arrow 27"/>
            <p:cNvSpPr/>
            <p:nvPr/>
          </p:nvSpPr>
          <p:spPr>
            <a:xfrm>
              <a:off x="12671788" y="3008031"/>
              <a:ext cx="453003" cy="239417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Left-Right Arrow 28"/>
            <p:cNvSpPr/>
            <p:nvPr/>
          </p:nvSpPr>
          <p:spPr>
            <a:xfrm>
              <a:off x="12671787" y="3644472"/>
              <a:ext cx="453003" cy="239417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4183" y="2397654"/>
              <a:ext cx="869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200" dirty="0" smtClean="0"/>
                <a:t>PA0-PA7</a:t>
              </a:r>
              <a:endParaRPr lang="en-SG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874183" y="2986320"/>
              <a:ext cx="869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200" dirty="0" smtClean="0"/>
                <a:t>PB0-PB7</a:t>
              </a:r>
              <a:endParaRPr lang="en-SG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75572" y="3596697"/>
              <a:ext cx="869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200" dirty="0" smtClean="0"/>
                <a:t>PC0-PC7</a:t>
              </a:r>
              <a:endParaRPr lang="en-SG" sz="12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41682" y="4391756"/>
              <a:ext cx="1747700" cy="1583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089382" y="4037744"/>
              <a:ext cx="0" cy="37420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9361013" y="4610528"/>
              <a:ext cx="1933319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1294332" y="4037744"/>
              <a:ext cx="0" cy="590226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787379" y="3751939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7379" y="3751939"/>
                  <a:ext cx="60400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0992329" y="3751939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2329" y="3751939"/>
                  <a:ext cx="60400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881819" y="4274276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819" y="4274276"/>
                  <a:ext cx="60400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880130" y="4485175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1.1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130" y="4485175"/>
                  <a:ext cx="604006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11596335" y="4028938"/>
              <a:ext cx="0" cy="1535136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1270161" y="3751938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𝑆𝑇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0161" y="3751938"/>
                  <a:ext cx="60400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823736" y="4843994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𝑆𝑇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736" y="4843994"/>
                  <a:ext cx="60400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9349636" y="4969860"/>
              <a:ext cx="2259252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12271860" y="4037744"/>
              <a:ext cx="0" cy="513531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2011018" y="3786051"/>
                  <a:ext cx="604006" cy="297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2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IN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ba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1018" y="3786051"/>
                  <a:ext cx="604006" cy="29758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1692786" y="3788034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𝑁𝐷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2786" y="3788034"/>
                  <a:ext cx="604006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/>
            <p:cNvCxnSpPr/>
            <p:nvPr/>
          </p:nvCxnSpPr>
          <p:spPr>
            <a:xfrm flipH="1" flipV="1">
              <a:off x="11994789" y="4053001"/>
              <a:ext cx="0" cy="498274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9531922" y="1984997"/>
            <a:ext cx="289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Memory mapped I/O</a:t>
            </a:r>
            <a:endParaRPr lang="en-IN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7383631" y="2429464"/>
            <a:ext cx="6983815" cy="4410565"/>
            <a:chOff x="3910448" y="2039550"/>
            <a:chExt cx="6983815" cy="4512448"/>
          </a:xfrm>
        </p:grpSpPr>
        <p:sp>
          <p:nvSpPr>
            <p:cNvPr id="52" name="Rectangle 51"/>
            <p:cNvSpPr/>
            <p:nvPr/>
          </p:nvSpPr>
          <p:spPr>
            <a:xfrm>
              <a:off x="4854207" y="2221606"/>
              <a:ext cx="2265022" cy="4330392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 smtClean="0">
                  <a:solidFill>
                    <a:schemeClr val="tx2">
                      <a:lumMod val="50000"/>
                    </a:schemeClr>
                  </a:solidFill>
                </a:rPr>
                <a:t>8051 microcontroller</a:t>
              </a:r>
              <a:endParaRPr lang="en-SG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54206" y="2816019"/>
                  <a:ext cx="604006" cy="328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𝐸𝐴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206" y="2816019"/>
                  <a:ext cx="604006" cy="32845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/>
            <p:cNvCxnSpPr>
              <a:stCxn id="53" idx="1"/>
            </p:cNvCxnSpPr>
            <p:nvPr/>
          </p:nvCxnSpPr>
          <p:spPr>
            <a:xfrm flipH="1">
              <a:off x="4174699" y="2980248"/>
              <a:ext cx="679507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910448" y="2039550"/>
                  <a:ext cx="604006" cy="364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SG" sz="18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448" y="2039550"/>
                  <a:ext cx="604006" cy="36411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8701065" y="2233031"/>
              <a:ext cx="1740195" cy="1820007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8255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72231" y="2256490"/>
              <a:ext cx="755008" cy="42449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tx2">
                      <a:lumMod val="50000"/>
                    </a:schemeClr>
                  </a:solidFill>
                </a:rPr>
                <a:t>74LS245</a:t>
              </a:r>
              <a:endParaRPr lang="en-SG" sz="1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8" name="Left-Right Arrow 57"/>
            <p:cNvSpPr/>
            <p:nvPr/>
          </p:nvSpPr>
          <p:spPr>
            <a:xfrm>
              <a:off x="7119228" y="2358147"/>
              <a:ext cx="453003" cy="239417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840860" y="2122984"/>
                  <a:ext cx="101110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𝐴𝐷</m:t>
                        </m:r>
                        <m:r>
                          <a:rPr lang="en-SG" sz="11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0−7</m:t>
                        </m:r>
                      </m:oMath>
                    </m:oMathPara>
                  </a14:m>
                  <a:endParaRPr lang="en-SG" sz="11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860" y="2122984"/>
                  <a:ext cx="101110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ight Arrow 59"/>
            <p:cNvSpPr/>
            <p:nvPr/>
          </p:nvSpPr>
          <p:spPr>
            <a:xfrm>
              <a:off x="8327239" y="2410818"/>
              <a:ext cx="373826" cy="19814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701065" y="2340570"/>
              <a:ext cx="869994" cy="310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D0-D7</a:t>
              </a:r>
              <a:endParaRPr lang="en-SG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29707" y="2292596"/>
              <a:ext cx="555845" cy="33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600" b="1" dirty="0" smtClean="0"/>
                <a:t>P0</a:t>
              </a:r>
              <a:endParaRPr lang="en-SG" sz="1600" b="1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174699" y="2292596"/>
              <a:ext cx="0" cy="681869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7120149" y="3002147"/>
              <a:ext cx="1580916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670464" y="2870471"/>
                  <a:ext cx="604006" cy="297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2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𝑅𝐷</m:t>
                            </m:r>
                          </m:e>
                        </m:ba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464" y="2870471"/>
                  <a:ext cx="604006" cy="29758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571863" y="2840774"/>
                  <a:ext cx="604006" cy="297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2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IN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𝑅𝐷</m:t>
                            </m:r>
                          </m:e>
                        </m:ba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863" y="2840774"/>
                  <a:ext cx="604006" cy="2975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 flipH="1">
              <a:off x="7117338" y="3215118"/>
              <a:ext cx="1580916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667653" y="3083442"/>
                  <a:ext cx="604006" cy="297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2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𝑊𝑅</m:t>
                            </m:r>
                          </m:e>
                        </m:ba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653" y="3083442"/>
                  <a:ext cx="604006" cy="29758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8569052" y="3053745"/>
                  <a:ext cx="604006" cy="297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2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𝑊𝑅</m:t>
                            </m:r>
                          </m:e>
                        </m:ba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052" y="3053745"/>
                  <a:ext cx="604006" cy="29758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Left-Right Arrow 72"/>
            <p:cNvSpPr/>
            <p:nvPr/>
          </p:nvSpPr>
          <p:spPr>
            <a:xfrm>
              <a:off x="10441260" y="2394113"/>
              <a:ext cx="453003" cy="239417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Left-Right Arrow 73"/>
            <p:cNvSpPr/>
            <p:nvPr/>
          </p:nvSpPr>
          <p:spPr>
            <a:xfrm>
              <a:off x="10439490" y="3023325"/>
              <a:ext cx="453003" cy="239417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Left-Right Arrow 74"/>
            <p:cNvSpPr/>
            <p:nvPr/>
          </p:nvSpPr>
          <p:spPr>
            <a:xfrm>
              <a:off x="10439489" y="3659766"/>
              <a:ext cx="453003" cy="239417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641885" y="2412948"/>
              <a:ext cx="869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200" dirty="0" smtClean="0"/>
                <a:t>PA0-PA7</a:t>
              </a:r>
              <a:endParaRPr lang="en-SG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641885" y="3001614"/>
              <a:ext cx="869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200" dirty="0" smtClean="0"/>
                <a:t>PB0-PB7</a:t>
              </a:r>
              <a:endParaRPr lang="en-SG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43274" y="3611991"/>
              <a:ext cx="869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200" dirty="0" smtClean="0"/>
                <a:t>PC0-PC7</a:t>
              </a:r>
              <a:endParaRPr lang="en-SG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20169" y="4360038"/>
              <a:ext cx="720081" cy="43058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Latch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0" name="Bent-Up Arrow 79"/>
            <p:cNvSpPr/>
            <p:nvPr/>
          </p:nvSpPr>
          <p:spPr>
            <a:xfrm rot="5400000">
              <a:off x="6398512" y="3420438"/>
              <a:ext cx="2123996" cy="319319"/>
            </a:xfrm>
            <a:prstGeom prst="bentUpArrow">
              <a:avLst>
                <a:gd name="adj1" fmla="val 16361"/>
                <a:gd name="adj2" fmla="val 25000"/>
                <a:gd name="adj3" fmla="val 25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8340250" y="4427240"/>
              <a:ext cx="516834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8857084" y="4053038"/>
              <a:ext cx="0" cy="37420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340250" y="4638955"/>
              <a:ext cx="721784" cy="3141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9062034" y="4053038"/>
              <a:ext cx="0" cy="590226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555081" y="3767233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081" y="3767233"/>
                  <a:ext cx="604006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760031" y="3767233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031" y="3767233"/>
                  <a:ext cx="604006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267049" y="4144816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7049" y="4144816"/>
                  <a:ext cx="604006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8281020" y="4418775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020" y="4418775"/>
                  <a:ext cx="604006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 flipV="1">
              <a:off x="9364037" y="4044232"/>
              <a:ext cx="0" cy="1535136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9037863" y="3767232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𝑆𝑇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863" y="3767232"/>
                  <a:ext cx="604006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591438" y="4859288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𝑆𝑇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438" y="4859288"/>
                  <a:ext cx="604006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7117338" y="4985154"/>
              <a:ext cx="2259252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0076882" y="4053038"/>
              <a:ext cx="12627" cy="1942383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9778720" y="3801345"/>
                  <a:ext cx="604006" cy="297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2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IN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ba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8720" y="3801345"/>
                  <a:ext cx="604006" cy="29758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Rectangle 94"/>
            <p:cNvSpPr/>
            <p:nvPr/>
          </p:nvSpPr>
          <p:spPr>
            <a:xfrm>
              <a:off x="7602705" y="5531317"/>
              <a:ext cx="755008" cy="93449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sz="1100" dirty="0" smtClean="0">
                  <a:solidFill>
                    <a:schemeClr val="tx2">
                      <a:lumMod val="50000"/>
                    </a:schemeClr>
                  </a:solidFill>
                </a:rPr>
                <a:t>Decoder</a:t>
              </a:r>
              <a:endParaRPr lang="en-SG" sz="1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6" name="Left-Right Arrow 95"/>
            <p:cNvSpPr/>
            <p:nvPr/>
          </p:nvSpPr>
          <p:spPr>
            <a:xfrm>
              <a:off x="7127380" y="5878854"/>
              <a:ext cx="453003" cy="239417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67459" y="5831678"/>
              <a:ext cx="555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600" b="1" dirty="0" smtClean="0"/>
                <a:t>P2</a:t>
              </a:r>
              <a:endParaRPr lang="en-SG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853378" y="5637340"/>
                  <a:ext cx="101110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0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sz="10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IN" sz="10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SG" sz="10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IN" sz="10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SG" sz="10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378" y="5637340"/>
                  <a:ext cx="1011104" cy="2462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/>
            <p:cNvCxnSpPr/>
            <p:nvPr/>
          </p:nvCxnSpPr>
          <p:spPr>
            <a:xfrm>
              <a:off x="8357713" y="5995421"/>
              <a:ext cx="1731796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8353028" y="5939408"/>
              <a:ext cx="99587" cy="100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951075" y="5851308"/>
                  <a:ext cx="6040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075" y="5851308"/>
                  <a:ext cx="604006" cy="27699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/>
          <p:cNvCxnSpPr/>
          <p:nvPr/>
        </p:nvCxnSpPr>
        <p:spPr>
          <a:xfrm>
            <a:off x="7488932" y="700381"/>
            <a:ext cx="0" cy="6425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77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Programming model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64196" y="1042864"/>
            <a:ext cx="59046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Internal ROM address: 0x000-0xFFF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Internal RAM address: 0x00-0x7F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Four register banks: 0x00-0x1F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Bit addressed RAM: 0x20-0x2F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General purpose RAM: 0x30-0x7F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Special function Registers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Specific addresses between 0x80-0xF0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External memory access: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If EA = 0, external address: 0x1000-0xFFFF</a:t>
            </a:r>
          </a:p>
          <a:p>
            <a:pPr marL="957971" lvl="1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If EA = 1, external address: 0x0000-0xFFFF</a:t>
            </a:r>
          </a:p>
          <a:p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85076" y="5642938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8051 programming model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04955" y="1072651"/>
            <a:ext cx="5350361" cy="4448265"/>
            <a:chOff x="7704955" y="1072651"/>
            <a:chExt cx="5350361" cy="44482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4955" y="1072651"/>
              <a:ext cx="5350361" cy="444826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902762" y="5024820"/>
              <a:ext cx="3600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7F</a:t>
              </a:r>
              <a:endParaRPr lang="en-IN"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975" y="260126"/>
            <a:ext cx="4990320" cy="68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31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Special function registers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64196" y="104286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Accumulator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B 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PSW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Data pointer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Ports 0 to 3: P0, P1, P2, P3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Serial data buffer SBUF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Timer Registers: (TH0, TL0) &amp; (TH1, TL1)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Control registers: IP, IE, TMOD, TCON, SCON &amp; PCON: Contain the control and status bits for interrupts, timers/counters &amp; serial port</a:t>
            </a:r>
            <a:endParaRPr lang="en-IN" i="1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6204" y="6144592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Each of these registers have an 8-bit address except the PC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Why is the address necessary?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4295" y="1949711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Refer to 8051 datasheet: Page 8</a:t>
            </a:r>
            <a:endParaRPr lang="en-IN" sz="2200" u="sng" dirty="0">
              <a:solidFill>
                <a:schemeClr val="accent1">
                  <a:lumMod val="50000"/>
                </a:schemeClr>
              </a:solidFill>
              <a:hlinkClick r:id="rId3"/>
            </a:endParaRPr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://www.nxp.com/docs/en/data-sheet/8XC51_8XC52.pdf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17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Special function registers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4</a:t>
            </a:fld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440260" y="970856"/>
            <a:ext cx="9921262" cy="5976664"/>
            <a:chOff x="1440260" y="970856"/>
            <a:chExt cx="9921262" cy="59766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260" y="970856"/>
              <a:ext cx="9921262" cy="5976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1477891" y="6927461"/>
              <a:ext cx="9795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ight Brace 6"/>
          <p:cNvSpPr/>
          <p:nvPr/>
        </p:nvSpPr>
        <p:spPr>
          <a:xfrm>
            <a:off x="11361522" y="1618928"/>
            <a:ext cx="159858" cy="432048"/>
          </a:xfrm>
          <a:prstGeom prst="righ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11521380" y="1650866"/>
            <a:ext cx="280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chemeClr val="tx2">
                    <a:lumMod val="50000"/>
                  </a:schemeClr>
                </a:solidFill>
              </a:rPr>
              <a:t>Present in new variants of 8051</a:t>
            </a:r>
            <a:endParaRPr lang="en-SG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21380" y="3959188"/>
            <a:ext cx="280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chemeClr val="tx2">
                    <a:lumMod val="50000"/>
                  </a:schemeClr>
                </a:solidFill>
              </a:rPr>
              <a:t>Present in new variants of 8051</a:t>
            </a:r>
            <a:endParaRPr lang="en-SG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>
            <a:off x="11273491" y="4128465"/>
            <a:ext cx="247889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3784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Special function registers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5</a:t>
            </a:fld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1080220" y="1474912"/>
            <a:ext cx="9848190" cy="3456384"/>
            <a:chOff x="1080220" y="1474912"/>
            <a:chExt cx="9848190" cy="34563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220" y="1474912"/>
              <a:ext cx="9848190" cy="3456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1080220" y="1474912"/>
              <a:ext cx="984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0393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1170341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External memory interface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64196" y="1042864"/>
            <a:ext cx="1087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External memory interface up to 64kbytes of Program and/or data memory possible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80220" y="2050976"/>
                <a:ext cx="5760640" cy="387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u="sng" dirty="0" smtClean="0">
                    <a:solidFill>
                      <a:schemeClr val="tx2">
                        <a:lumMod val="50000"/>
                      </a:schemeClr>
                    </a:solidFill>
                  </a:rPr>
                  <a:t>External Program memory access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Fetch always uses 16-bit address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Access 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SG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SG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𝑃𝑆𝐸𝑁</m:t>
                        </m:r>
                      </m:e>
                    </m:bar>
                  </m:oMath>
                </a14:m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 as the read strobe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Memory location obtained from P0 &amp; P2 (always 16-bit address)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ALE multiplexes data and lower 8 bits of address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Access to external memory either with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SG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SG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𝐸𝐴</m:t>
                        </m:r>
                      </m:e>
                    </m:bar>
                  </m:oMath>
                </a14:m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 active or with PC having address larger than internal memory</a:t>
                </a:r>
                <a:endParaRPr lang="en-SG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20" y="2050976"/>
                <a:ext cx="5760640" cy="3872727"/>
              </a:xfrm>
              <a:prstGeom prst="rect">
                <a:avLst/>
              </a:prstGeom>
              <a:blipFill rotWithShape="1">
                <a:blip r:embed="rId3"/>
                <a:stretch>
                  <a:fillRect l="-1587" t="-1258" r="-2857" b="-25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60940" y="2050975"/>
                <a:ext cx="6336704" cy="390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u="sng" dirty="0" smtClean="0">
                    <a:solidFill>
                      <a:schemeClr val="tx2">
                        <a:lumMod val="50000"/>
                      </a:schemeClr>
                    </a:solidFill>
                  </a:rPr>
                  <a:t>External Data memory access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Fetch can be 8-bit or 16-bit address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Access 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SG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SG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𝑅𝐷</m:t>
                        </m:r>
                      </m:e>
                    </m:bar>
                  </m:oMath>
                </a14:m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SG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SG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𝑊𝑅</m:t>
                        </m:r>
                      </m:e>
                    </m:bar>
                  </m:oMath>
                </a14:m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 as read and write strobes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Memory location obtained from both P0 &amp; P2 (for 16-bit </a:t>
                </a:r>
                <a:r>
                  <a:rPr lang="en-SG" dirty="0" err="1" smtClean="0">
                    <a:solidFill>
                      <a:schemeClr val="tx2">
                        <a:lumMod val="50000"/>
                      </a:schemeClr>
                    </a:solidFill>
                  </a:rPr>
                  <a:t>addr</a:t>
                </a:r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) or P0 alone (for 8-bit </a:t>
                </a:r>
                <a:r>
                  <a:rPr lang="en-SG" dirty="0" err="1" smtClean="0">
                    <a:solidFill>
                      <a:schemeClr val="tx2">
                        <a:lumMod val="50000"/>
                      </a:schemeClr>
                    </a:solidFill>
                  </a:rPr>
                  <a:t>addr</a:t>
                </a:r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)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SG" dirty="0">
                    <a:solidFill>
                      <a:schemeClr val="tx2">
                        <a:lumMod val="50000"/>
                      </a:schemeClr>
                    </a:solidFill>
                  </a:rPr>
                  <a:t>ALE multiplexes data and lower 8 bits of address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Access to external memory with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SG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SG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𝑅𝐷</m:t>
                        </m:r>
                      </m:e>
                    </m:bar>
                  </m:oMath>
                </a14:m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SG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SG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𝑊𝑅</m:t>
                        </m:r>
                      </m:e>
                    </m:bar>
                    <m:r>
                      <a:rPr lang="en-SG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SG" dirty="0" smtClean="0">
                    <a:solidFill>
                      <a:schemeClr val="tx2">
                        <a:lumMod val="50000"/>
                      </a:schemeClr>
                    </a:solidFill>
                  </a:rPr>
                  <a:t>active</a:t>
                </a:r>
                <a:endParaRPr lang="en-SG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940" y="2050975"/>
                <a:ext cx="6336704" cy="3908955"/>
              </a:xfrm>
              <a:prstGeom prst="rect">
                <a:avLst/>
              </a:prstGeom>
              <a:blipFill rotWithShape="1">
                <a:blip r:embed="rId4"/>
                <a:stretch>
                  <a:fillRect l="-1442" t="-1246" b="-24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2777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2448729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External Program memory interface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33949" y="994639"/>
            <a:ext cx="6527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External Program memory with internal ROM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34373" y="994639"/>
            <a:ext cx="6367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External Program memory without  internal ROM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7461820" y="719795"/>
            <a:ext cx="0" cy="6406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60928" y="6536958"/>
            <a:ext cx="5571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8-bit latch such as 74LS373 to </a:t>
            </a:r>
            <a:r>
              <a:rPr lang="en-SG" sz="1600" dirty="0" err="1" smtClean="0"/>
              <a:t>demultiplex</a:t>
            </a:r>
            <a:r>
              <a:rPr lang="en-SG" sz="1600" dirty="0" smtClean="0"/>
              <a:t> data and address lines</a:t>
            </a:r>
            <a:endParaRPr lang="en-SG" sz="16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357885" y="1425526"/>
            <a:ext cx="6455671" cy="4628870"/>
            <a:chOff x="357885" y="1425526"/>
            <a:chExt cx="6455671" cy="4628870"/>
          </a:xfrm>
        </p:grpSpPr>
        <p:sp>
          <p:nvSpPr>
            <p:cNvPr id="9" name="Rectangle 8"/>
            <p:cNvSpPr/>
            <p:nvPr/>
          </p:nvSpPr>
          <p:spPr>
            <a:xfrm>
              <a:off x="1484965" y="1661908"/>
              <a:ext cx="2160240" cy="439248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2">
                      <a:lumMod val="50000"/>
                    </a:schemeClr>
                  </a:solidFill>
                </a:rPr>
                <a:t>8051 microcontroller</a:t>
              </a:r>
              <a:endParaRPr lang="en-SG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1069" y="4657216"/>
              <a:ext cx="1015132" cy="136815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Internal ROM 4K</a:t>
              </a:r>
            </a:p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(0x0000-0x0FFF)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84964" y="2264844"/>
                  <a:ext cx="576064" cy="3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𝐸𝐴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2264844"/>
                  <a:ext cx="576064" cy="33316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stCxn id="11" idx="1"/>
            </p:cNvCxnSpPr>
            <p:nvPr/>
          </p:nvCxnSpPr>
          <p:spPr>
            <a:xfrm flipH="1">
              <a:off x="836892" y="2431428"/>
              <a:ext cx="648072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05444" y="3490541"/>
              <a:ext cx="0" cy="691647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57885" y="1488831"/>
                  <a:ext cx="576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SG" sz="18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85" y="1488831"/>
                  <a:ext cx="57606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447" b="-2459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Elbow Connector 21"/>
            <p:cNvCxnSpPr>
              <a:stCxn id="12" idx="0"/>
            </p:cNvCxnSpPr>
            <p:nvPr/>
          </p:nvCxnSpPr>
          <p:spPr>
            <a:xfrm rot="5400000" flipH="1" flipV="1">
              <a:off x="4128649" y="2982174"/>
              <a:ext cx="475028" cy="2875057"/>
            </a:xfrm>
            <a:prstGeom prst="bentConnector2">
              <a:avLst/>
            </a:prstGeom>
            <a:ln w="28575">
              <a:solidFill>
                <a:schemeClr val="accent4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153864" y="1673497"/>
              <a:ext cx="1659692" cy="184610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External</a:t>
              </a:r>
            </a:p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 Program </a:t>
              </a:r>
            </a:p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memory</a:t>
              </a:r>
            </a:p>
            <a:p>
              <a:pPr algn="ctr"/>
              <a:r>
                <a:rPr lang="en-SG" sz="1400" dirty="0">
                  <a:solidFill>
                    <a:schemeClr val="tx2">
                      <a:lumMod val="50000"/>
                    </a:schemeClr>
                  </a:solidFill>
                </a:rPr>
                <a:t>(</a:t>
              </a:r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60K)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509300" y="3422868"/>
                  <a:ext cx="5760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1000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300" y="3422868"/>
                  <a:ext cx="57606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5532" b="-1521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538328" y="1425526"/>
                  <a:ext cx="5760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𝑥𝐹𝐹𝐹𝐹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328" y="1425526"/>
                  <a:ext cx="57606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33684" b="-1777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4077251" y="2210407"/>
              <a:ext cx="720081" cy="43058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Latch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" name="Left-Right Arrow 25"/>
            <p:cNvSpPr/>
            <p:nvPr/>
          </p:nvSpPr>
          <p:spPr>
            <a:xfrm>
              <a:off x="3645204" y="1800407"/>
              <a:ext cx="1508659" cy="223000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Bent-Up Arrow 30"/>
            <p:cNvSpPr/>
            <p:nvPr/>
          </p:nvSpPr>
          <p:spPr>
            <a:xfrm rot="5400000">
              <a:off x="3699793" y="2115007"/>
              <a:ext cx="502888" cy="252028"/>
            </a:xfrm>
            <a:prstGeom prst="bentUpArrow">
              <a:avLst>
                <a:gd name="adj1" fmla="val 16361"/>
                <a:gd name="adj2" fmla="val 25000"/>
                <a:gd name="adj3" fmla="val 25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4797332" y="2366948"/>
              <a:ext cx="356532" cy="200985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544970" y="1603486"/>
                  <a:ext cx="8081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𝐴𝐷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0−7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970" y="1603486"/>
                  <a:ext cx="80811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758" b="-1777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5153864" y="1733916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D0-D7</a:t>
              </a:r>
              <a:endParaRPr lang="en-SG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53864" y="2742028"/>
              <a:ext cx="651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A8-A15</a:t>
              </a:r>
              <a:endParaRPr lang="en-SG" sz="1200" dirty="0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3675465" y="2742028"/>
              <a:ext cx="1478398" cy="21602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45334" y="2646563"/>
              <a:ext cx="530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800" b="1" dirty="0" smtClean="0"/>
                <a:t>P2</a:t>
              </a:r>
              <a:endParaRPr lang="en-SG" sz="18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98377" y="1733916"/>
              <a:ext cx="530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800" b="1" dirty="0" smtClean="0"/>
                <a:t>P0</a:t>
              </a:r>
              <a:endParaRPr lang="en-SG" sz="1800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36892" y="1733916"/>
              <a:ext cx="0" cy="691647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646083" y="3246084"/>
              <a:ext cx="1507781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27117" y="3079500"/>
                  <a:ext cx="576064" cy="3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𝑃𝑆𝐸𝑁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117" y="3079500"/>
                  <a:ext cx="576064" cy="33316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21277" b="-1818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191622" y="3082397"/>
                  <a:ext cx="576064" cy="3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𝑂𝐸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22" y="3082397"/>
                  <a:ext cx="576064" cy="33316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/>
            <p:cNvSpPr txBox="1"/>
            <p:nvPr/>
          </p:nvSpPr>
          <p:spPr>
            <a:xfrm>
              <a:off x="5165756" y="2328940"/>
              <a:ext cx="651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A0-A7</a:t>
              </a:r>
              <a:endParaRPr lang="en-SG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096444" y="2405785"/>
                  <a:ext cx="576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4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SG" sz="14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𝐿𝐸</m:t>
                        </m: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444" y="2405785"/>
                  <a:ext cx="576064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4255" b="-2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H="1">
              <a:off x="3642272" y="2570074"/>
              <a:ext cx="434980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914981" y="1454554"/>
            <a:ext cx="6245646" cy="4628870"/>
            <a:chOff x="7914981" y="1454554"/>
            <a:chExt cx="6245646" cy="4628870"/>
          </a:xfrm>
        </p:grpSpPr>
        <p:sp>
          <p:nvSpPr>
            <p:cNvPr id="55" name="Rectangle 54"/>
            <p:cNvSpPr/>
            <p:nvPr/>
          </p:nvSpPr>
          <p:spPr>
            <a:xfrm>
              <a:off x="8832036" y="1690936"/>
              <a:ext cx="2160240" cy="439248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2">
                      <a:lumMod val="50000"/>
                    </a:schemeClr>
                  </a:solidFill>
                </a:rPr>
                <a:t>8051 microcontroller</a:t>
              </a:r>
              <a:endParaRPr lang="en-SG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768140" y="4686244"/>
              <a:ext cx="1015132" cy="136815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Internal ROM 4K</a:t>
              </a:r>
            </a:p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(0x0000-0x0FFF)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832035" y="2293872"/>
                  <a:ext cx="576064" cy="3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𝐸𝐴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035" y="2293872"/>
                  <a:ext cx="576064" cy="33316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>
              <a:stCxn id="57" idx="1"/>
            </p:cNvCxnSpPr>
            <p:nvPr/>
          </p:nvCxnSpPr>
          <p:spPr>
            <a:xfrm flipH="1">
              <a:off x="8183963" y="2460456"/>
              <a:ext cx="648072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14981" y="3179298"/>
                  <a:ext cx="576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𝐺𝑁𝐷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981" y="3179298"/>
                  <a:ext cx="57606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32632" b="-2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 61"/>
            <p:cNvSpPr/>
            <p:nvPr/>
          </p:nvSpPr>
          <p:spPr>
            <a:xfrm>
              <a:off x="12500935" y="1702525"/>
              <a:ext cx="1659692" cy="184610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External</a:t>
              </a:r>
            </a:p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 Program </a:t>
              </a:r>
            </a:p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memory</a:t>
              </a:r>
            </a:p>
            <a:p>
              <a:pPr algn="ctr"/>
              <a:r>
                <a:rPr lang="en-SG" sz="1400" dirty="0">
                  <a:solidFill>
                    <a:schemeClr val="tx2">
                      <a:lumMod val="50000"/>
                    </a:schemeClr>
                  </a:solidFill>
                </a:rPr>
                <a:t>(</a:t>
              </a:r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64K)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1856371" y="3451896"/>
                  <a:ext cx="5760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0000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6371" y="3451896"/>
                  <a:ext cx="576064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25532" b="-1521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1885399" y="1454554"/>
                  <a:ext cx="5760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𝑥𝐹𝐹𝐹𝐹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5399" y="1454554"/>
                  <a:ext cx="576064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34043" b="-1777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angle 64"/>
            <p:cNvSpPr/>
            <p:nvPr/>
          </p:nvSpPr>
          <p:spPr>
            <a:xfrm>
              <a:off x="11424322" y="2239435"/>
              <a:ext cx="720081" cy="43058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Latch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6" name="Left-Right Arrow 65"/>
            <p:cNvSpPr/>
            <p:nvPr/>
          </p:nvSpPr>
          <p:spPr>
            <a:xfrm>
              <a:off x="10992275" y="1829435"/>
              <a:ext cx="1508659" cy="223000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Bent-Up Arrow 66"/>
            <p:cNvSpPr/>
            <p:nvPr/>
          </p:nvSpPr>
          <p:spPr>
            <a:xfrm rot="5400000">
              <a:off x="11046864" y="2144035"/>
              <a:ext cx="502888" cy="252028"/>
            </a:xfrm>
            <a:prstGeom prst="bentUpArrow">
              <a:avLst>
                <a:gd name="adj1" fmla="val 16361"/>
                <a:gd name="adj2" fmla="val 25000"/>
                <a:gd name="adj3" fmla="val 25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ight Arrow 67"/>
            <p:cNvSpPr/>
            <p:nvPr/>
          </p:nvSpPr>
          <p:spPr>
            <a:xfrm>
              <a:off x="12144403" y="2395976"/>
              <a:ext cx="356532" cy="200985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0892041" y="1632514"/>
                  <a:ext cx="8081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𝐴𝐷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0−7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2041" y="1632514"/>
                  <a:ext cx="80811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758" b="-1777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/>
            <p:cNvSpPr txBox="1"/>
            <p:nvPr/>
          </p:nvSpPr>
          <p:spPr>
            <a:xfrm>
              <a:off x="12500935" y="1845985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D0-D7</a:t>
              </a:r>
              <a:endParaRPr lang="en-SG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500935" y="2771056"/>
              <a:ext cx="651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A8-A15</a:t>
              </a:r>
              <a:endParaRPr lang="en-SG" sz="1200" dirty="0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10992275" y="2771055"/>
              <a:ext cx="1508659" cy="24483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492405" y="2675591"/>
              <a:ext cx="530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800" b="1" dirty="0" smtClean="0"/>
                <a:t>P2</a:t>
              </a:r>
              <a:endParaRPr lang="en-SG" sz="18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545448" y="1762944"/>
              <a:ext cx="530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800" b="1" dirty="0" smtClean="0"/>
                <a:t>P0</a:t>
              </a:r>
              <a:endParaRPr lang="en-SG" sz="1800" b="1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203013" y="2435541"/>
              <a:ext cx="0" cy="823418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10993154" y="3275112"/>
              <a:ext cx="1507781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0374188" y="3108528"/>
                  <a:ext cx="576064" cy="3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𝑃𝑆𝐸𝑁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188" y="3108528"/>
                  <a:ext cx="576064" cy="33316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21277" b="-1818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2538693" y="3111425"/>
                  <a:ext cx="576064" cy="3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𝑂𝐸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38693" y="3111425"/>
                  <a:ext cx="576064" cy="33316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/>
            <p:cNvSpPr txBox="1"/>
            <p:nvPr/>
          </p:nvSpPr>
          <p:spPr>
            <a:xfrm>
              <a:off x="12512827" y="2357968"/>
              <a:ext cx="651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A0-A7</a:t>
              </a:r>
              <a:endParaRPr lang="en-SG" sz="12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9768140" y="4686244"/>
              <a:ext cx="989330" cy="13391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9768140" y="4686244"/>
              <a:ext cx="989330" cy="13391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0468564" y="2425563"/>
                  <a:ext cx="576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4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SG" sz="14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𝐿𝐸</m:t>
                        </m: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564" y="2425563"/>
                  <a:ext cx="576064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2000" r="-4211" b="-2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/>
            <p:cNvCxnSpPr/>
            <p:nvPr/>
          </p:nvCxnSpPr>
          <p:spPr>
            <a:xfrm flipH="1">
              <a:off x="11014392" y="2589852"/>
              <a:ext cx="434980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715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2448729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External Program memory interface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06937" y="821334"/>
            <a:ext cx="652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External Program memory execution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196" y="6726178"/>
            <a:ext cx="4824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 smtClean="0"/>
              <a:t>From 8051 Hardware manual</a:t>
            </a:r>
            <a:endParaRPr lang="en-SG" sz="20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461820" y="1425526"/>
            <a:ext cx="0" cy="3865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60" y="1890911"/>
            <a:ext cx="50101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72" y="2367160"/>
            <a:ext cx="50292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5335" y="1425526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(A)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363572" y="1429246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(B)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4676" y="5795392"/>
            <a:ext cx="483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When is (A) used &amp; when is (B) used?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2110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8" y="0"/>
            <a:ext cx="12448729" cy="644970"/>
          </a:xfrm>
        </p:spPr>
        <p:txBody>
          <a:bodyPr>
            <a:normAutofit fontScale="90000"/>
          </a:bodyPr>
          <a:lstStyle/>
          <a:p>
            <a:pPr algn="l"/>
            <a:r>
              <a:rPr lang="en-SG" dirty="0" smtClean="0">
                <a:solidFill>
                  <a:schemeClr val="tx2">
                    <a:lumMod val="50000"/>
                  </a:schemeClr>
                </a:solidFill>
              </a:rPr>
              <a:t>8051 External Data memory interface</a:t>
            </a:r>
            <a:endParaRPr lang="en-SG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9795"/>
            <a:ext cx="1440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1290" y="6605014"/>
            <a:ext cx="3360420" cy="379409"/>
          </a:xfrm>
        </p:spPr>
        <p:txBody>
          <a:bodyPr/>
          <a:lstStyle/>
          <a:p>
            <a:fld id="{7B96BB4E-D7A3-45F2-839E-DE78D5C9FD42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33949" y="994639"/>
            <a:ext cx="6527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External Data  memory with internal ROM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34373" y="994639"/>
            <a:ext cx="6367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External Program &amp; Data memory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7461820" y="719795"/>
            <a:ext cx="0" cy="6406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7885" y="1425526"/>
            <a:ext cx="6455671" cy="4628870"/>
            <a:chOff x="357885" y="1425526"/>
            <a:chExt cx="6455671" cy="4628870"/>
          </a:xfrm>
        </p:grpSpPr>
        <p:sp>
          <p:nvSpPr>
            <p:cNvPr id="9" name="Rectangle 8"/>
            <p:cNvSpPr/>
            <p:nvPr/>
          </p:nvSpPr>
          <p:spPr>
            <a:xfrm>
              <a:off x="1484965" y="1661908"/>
              <a:ext cx="2160240" cy="439248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2">
                      <a:lumMod val="50000"/>
                    </a:schemeClr>
                  </a:solidFill>
                </a:rPr>
                <a:t>8051 microcontroller</a:t>
              </a:r>
              <a:endParaRPr lang="en-SG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1069" y="4657216"/>
              <a:ext cx="1015132" cy="136815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Internal ROM 4K</a:t>
              </a:r>
            </a:p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(0x0000-0x0FFF)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84964" y="2264844"/>
                  <a:ext cx="576064" cy="3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𝐸𝐴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2264844"/>
                  <a:ext cx="576064" cy="33316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stCxn id="11" idx="1"/>
            </p:cNvCxnSpPr>
            <p:nvPr/>
          </p:nvCxnSpPr>
          <p:spPr>
            <a:xfrm flipH="1">
              <a:off x="836892" y="2431428"/>
              <a:ext cx="648072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57885" y="1488831"/>
                  <a:ext cx="576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SG" sz="18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85" y="1488831"/>
                  <a:ext cx="57606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447" b="-2459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>
              <a:off x="5153864" y="1673497"/>
              <a:ext cx="1659692" cy="184610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External</a:t>
              </a:r>
            </a:p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 Data </a:t>
              </a:r>
            </a:p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memory</a:t>
              </a:r>
            </a:p>
            <a:p>
              <a:pPr algn="ctr"/>
              <a:r>
                <a:rPr lang="en-SG" sz="1400" dirty="0">
                  <a:solidFill>
                    <a:schemeClr val="tx2">
                      <a:lumMod val="50000"/>
                    </a:schemeClr>
                  </a:solidFill>
                </a:rPr>
                <a:t>(</a:t>
              </a:r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64K)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509300" y="3422868"/>
                  <a:ext cx="5760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0000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300" y="3422868"/>
                  <a:ext cx="57606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5532" b="-1521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538328" y="1425526"/>
                  <a:ext cx="5760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𝑥𝐹𝐹𝐹𝐹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328" y="1425526"/>
                  <a:ext cx="57606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33684" b="-1777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4077251" y="2210407"/>
              <a:ext cx="720081" cy="43058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smtClean="0">
                  <a:solidFill>
                    <a:schemeClr val="tx2">
                      <a:lumMod val="50000"/>
                    </a:schemeClr>
                  </a:solidFill>
                </a:rPr>
                <a:t>Latch</a:t>
              </a:r>
              <a:endParaRPr lang="en-SG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" name="Left-Right Arrow 25"/>
            <p:cNvSpPr/>
            <p:nvPr/>
          </p:nvSpPr>
          <p:spPr>
            <a:xfrm>
              <a:off x="3645204" y="1800407"/>
              <a:ext cx="1508659" cy="223000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Bent-Up Arrow 30"/>
            <p:cNvSpPr/>
            <p:nvPr/>
          </p:nvSpPr>
          <p:spPr>
            <a:xfrm rot="5400000">
              <a:off x="3699793" y="2115007"/>
              <a:ext cx="502888" cy="252028"/>
            </a:xfrm>
            <a:prstGeom prst="bentUpArrow">
              <a:avLst>
                <a:gd name="adj1" fmla="val 16361"/>
                <a:gd name="adj2" fmla="val 25000"/>
                <a:gd name="adj3" fmla="val 25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4797332" y="2366948"/>
              <a:ext cx="356532" cy="200985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544970" y="1603486"/>
                  <a:ext cx="8081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𝐴𝐷</m:t>
                        </m:r>
                        <m:r>
                          <a:rPr lang="en-SG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0−7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970" y="1603486"/>
                  <a:ext cx="80811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758" b="-1777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5153864" y="1733916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D0-D7</a:t>
              </a:r>
              <a:endParaRPr lang="en-SG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53864" y="2742028"/>
              <a:ext cx="651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A8-A15</a:t>
              </a:r>
              <a:endParaRPr lang="en-SG" sz="1200" dirty="0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3675465" y="2742028"/>
              <a:ext cx="1478398" cy="21602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45334" y="2646563"/>
              <a:ext cx="530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800" b="1" dirty="0" smtClean="0"/>
                <a:t>P2</a:t>
              </a:r>
              <a:endParaRPr lang="en-SG" sz="18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98377" y="1733916"/>
              <a:ext cx="530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800" b="1" dirty="0" smtClean="0"/>
                <a:t>P0</a:t>
              </a:r>
              <a:endParaRPr lang="en-SG" sz="1800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36892" y="1733916"/>
              <a:ext cx="0" cy="691647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646083" y="3177639"/>
              <a:ext cx="1507781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27117" y="3011055"/>
                  <a:ext cx="576064" cy="3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𝑅𝐷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117" y="3011055"/>
                  <a:ext cx="576064" cy="33316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191622" y="3013952"/>
                  <a:ext cx="576064" cy="3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𝑂𝐸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22" y="3013952"/>
                  <a:ext cx="576064" cy="33316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/>
            <p:cNvSpPr txBox="1"/>
            <p:nvPr/>
          </p:nvSpPr>
          <p:spPr>
            <a:xfrm>
              <a:off x="5165756" y="2328940"/>
              <a:ext cx="651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A0-A7</a:t>
              </a:r>
              <a:endParaRPr lang="en-SG" sz="1200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3643402" y="3393663"/>
              <a:ext cx="1507781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024436" y="3227079"/>
                  <a:ext cx="576064" cy="3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𝑊𝑅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436" y="3227079"/>
                  <a:ext cx="576064" cy="33316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2105" b="-1636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188941" y="3229976"/>
                  <a:ext cx="576064" cy="3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SG" sz="140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SG" sz="14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𝑊𝑅</m:t>
                            </m:r>
                          </m:e>
                        </m:ba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941" y="3229976"/>
                  <a:ext cx="576064" cy="33316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2105" b="-1636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1772996" y="6227440"/>
            <a:ext cx="2773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Is anything missing?</a:t>
            </a:r>
          </a:p>
          <a:p>
            <a:r>
              <a:rPr lang="en-SG" dirty="0" smtClean="0"/>
              <a:t>Is something wrong?</a:t>
            </a:r>
            <a:endParaRPr lang="en-SG" dirty="0"/>
          </a:p>
        </p:txBody>
      </p:sp>
      <p:grpSp>
        <p:nvGrpSpPr>
          <p:cNvPr id="18" name="Group 17"/>
          <p:cNvGrpSpPr/>
          <p:nvPr/>
        </p:nvGrpSpPr>
        <p:grpSpPr>
          <a:xfrm>
            <a:off x="7560940" y="1425526"/>
            <a:ext cx="6840860" cy="5017938"/>
            <a:chOff x="7560940" y="1425526"/>
            <a:chExt cx="6840860" cy="5017938"/>
          </a:xfrm>
        </p:grpSpPr>
        <p:grpSp>
          <p:nvGrpSpPr>
            <p:cNvPr id="15" name="Group 14"/>
            <p:cNvGrpSpPr/>
            <p:nvPr/>
          </p:nvGrpSpPr>
          <p:grpSpPr>
            <a:xfrm>
              <a:off x="7560940" y="1425526"/>
              <a:ext cx="6840860" cy="5017938"/>
              <a:chOff x="7560940" y="1425526"/>
              <a:chExt cx="6840860" cy="50179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560940" y="1425526"/>
                <a:ext cx="6840860" cy="501793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7914981" y="1454554"/>
                <a:ext cx="6245646" cy="4628870"/>
                <a:chOff x="7914981" y="1454554"/>
                <a:chExt cx="6245646" cy="4628870"/>
              </a:xfrm>
            </p:grpSpPr>
            <p:sp>
              <p:nvSpPr>
                <p:cNvPr id="96" name="Bent-Up Arrow 95"/>
                <p:cNvSpPr/>
                <p:nvPr/>
              </p:nvSpPr>
              <p:spPr>
                <a:xfrm rot="5400000">
                  <a:off x="11110743" y="3643024"/>
                  <a:ext cx="2488514" cy="306966"/>
                </a:xfrm>
                <a:prstGeom prst="bentUpArrow">
                  <a:avLst>
                    <a:gd name="adj1" fmla="val 26362"/>
                    <a:gd name="adj2" fmla="val 27876"/>
                    <a:gd name="adj3" fmla="val 25000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3" name="Bent-Up Arrow 92"/>
                <p:cNvSpPr/>
                <p:nvPr/>
              </p:nvSpPr>
              <p:spPr>
                <a:xfrm rot="5400000">
                  <a:off x="10731973" y="2701259"/>
                  <a:ext cx="2488514" cy="1049408"/>
                </a:xfrm>
                <a:prstGeom prst="bentUpArrow">
                  <a:avLst>
                    <a:gd name="adj1" fmla="val 10352"/>
                    <a:gd name="adj2" fmla="val 12982"/>
                    <a:gd name="adj3" fmla="val 25000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8832036" y="1690936"/>
                  <a:ext cx="2160240" cy="4392488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8051 microcontroller</a:t>
                  </a:r>
                  <a:endParaRPr lang="en-SG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8832035" y="2293872"/>
                      <a:ext cx="576064" cy="3331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SG" sz="1400" i="1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SG" sz="1400" i="1" dirty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𝐸𝐴</m:t>
                                </m:r>
                              </m:e>
                            </m:bar>
                          </m:oMath>
                        </m:oMathPara>
                      </a14:m>
                      <a:endParaRPr lang="en-SG" sz="14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32035" y="2293872"/>
                      <a:ext cx="576064" cy="333168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Connector 57"/>
                <p:cNvCxnSpPr>
                  <a:stCxn id="57" idx="1"/>
                </p:cNvCxnSpPr>
                <p:nvPr/>
              </p:nvCxnSpPr>
              <p:spPr>
                <a:xfrm flipH="1">
                  <a:off x="8183963" y="2460456"/>
                  <a:ext cx="64807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7914981" y="3179298"/>
                      <a:ext cx="5760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18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𝐺𝑁𝐷</m:t>
                            </m:r>
                          </m:oMath>
                        </m:oMathPara>
                      </a14:m>
                      <a:endParaRPr lang="en-SG" sz="1800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14981" y="3179298"/>
                      <a:ext cx="57606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3263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Rectangle 61"/>
                <p:cNvSpPr/>
                <p:nvPr/>
              </p:nvSpPr>
              <p:spPr>
                <a:xfrm>
                  <a:off x="12500935" y="1702525"/>
                  <a:ext cx="1659692" cy="1846105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External</a:t>
                  </a:r>
                </a:p>
                <a:p>
                  <a:pPr algn="ctr"/>
                  <a:r>
                    <a:rPr lang="en-SG" sz="1400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Program </a:t>
                  </a:r>
                </a:p>
                <a:p>
                  <a:pPr algn="ctr"/>
                  <a:r>
                    <a:rPr lang="en-SG" sz="1400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memory</a:t>
                  </a:r>
                </a:p>
                <a:p>
                  <a:pPr algn="ctr"/>
                  <a:r>
                    <a:rPr lang="en-SG" sz="1400" dirty="0">
                      <a:solidFill>
                        <a:schemeClr val="tx2">
                          <a:lumMod val="50000"/>
                        </a:schemeClr>
                      </a:solidFill>
                    </a:rPr>
                    <a:t>(</a:t>
                  </a:r>
                  <a:r>
                    <a:rPr lang="en-SG" sz="1400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64K)</a:t>
                  </a:r>
                  <a:endParaRPr lang="en-SG" sz="1400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11856371" y="3451896"/>
                      <a:ext cx="5760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0000</m:t>
                            </m:r>
                          </m:oMath>
                        </m:oMathPara>
                      </a14:m>
                      <a:endParaRPr lang="en-SG" sz="1800" dirty="0"/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56371" y="3451896"/>
                      <a:ext cx="576064" cy="276999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r="-2553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11885399" y="1454554"/>
                      <a:ext cx="5760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𝑥𝐹𝐹𝐹𝐹</m:t>
                            </m:r>
                          </m:oMath>
                        </m:oMathPara>
                      </a14:m>
                      <a:endParaRPr lang="en-SG" sz="1800" dirty="0"/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5399" y="1454554"/>
                      <a:ext cx="576064" cy="276999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r="-34043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5" name="Rectangle 64"/>
                <p:cNvSpPr/>
                <p:nvPr/>
              </p:nvSpPr>
              <p:spPr>
                <a:xfrm>
                  <a:off x="11424322" y="2239435"/>
                  <a:ext cx="720081" cy="4305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Latch</a:t>
                  </a:r>
                  <a:endParaRPr lang="en-SG" sz="1400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6" name="Left-Right Arrow 65"/>
                <p:cNvSpPr/>
                <p:nvPr/>
              </p:nvSpPr>
              <p:spPr>
                <a:xfrm>
                  <a:off x="10992275" y="1829435"/>
                  <a:ext cx="1508659" cy="223000"/>
                </a:xfrm>
                <a:prstGeom prst="leftRight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7" name="Bent-Up Arrow 66"/>
                <p:cNvSpPr/>
                <p:nvPr/>
              </p:nvSpPr>
              <p:spPr>
                <a:xfrm rot="5400000">
                  <a:off x="11046864" y="2144035"/>
                  <a:ext cx="502888" cy="252028"/>
                </a:xfrm>
                <a:prstGeom prst="bentUpArrow">
                  <a:avLst>
                    <a:gd name="adj1" fmla="val 16361"/>
                    <a:gd name="adj2" fmla="val 25000"/>
                    <a:gd name="adj3" fmla="val 25000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8" name="Right Arrow 67"/>
                <p:cNvSpPr/>
                <p:nvPr/>
              </p:nvSpPr>
              <p:spPr>
                <a:xfrm>
                  <a:off x="12144403" y="2395976"/>
                  <a:ext cx="356532" cy="200985"/>
                </a:xfrm>
                <a:prstGeom prst="right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10892041" y="1632514"/>
                      <a:ext cx="8081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𝐴𝐷</m:t>
                            </m:r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0−7</m:t>
                            </m:r>
                          </m:oMath>
                        </m:oMathPara>
                      </a14:m>
                      <a:endParaRPr lang="en-SG" sz="1800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92041" y="1632514"/>
                      <a:ext cx="808118" cy="276999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r="-75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0" name="TextBox 69"/>
                <p:cNvSpPr txBox="1"/>
                <p:nvPr/>
              </p:nvSpPr>
              <p:spPr>
                <a:xfrm>
                  <a:off x="12442084" y="1845985"/>
                  <a:ext cx="5760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 smtClean="0"/>
                    <a:t>D0-D7</a:t>
                  </a:r>
                  <a:endParaRPr lang="en-SG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2442084" y="2771056"/>
                  <a:ext cx="6515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 smtClean="0"/>
                    <a:t>A8-A15</a:t>
                  </a:r>
                  <a:endParaRPr lang="en-SG" sz="1200" dirty="0"/>
                </a:p>
              </p:txBody>
            </p:sp>
            <p:sp>
              <p:nvSpPr>
                <p:cNvPr id="72" name="Right Arrow 71"/>
                <p:cNvSpPr/>
                <p:nvPr/>
              </p:nvSpPr>
              <p:spPr>
                <a:xfrm>
                  <a:off x="11022536" y="2771056"/>
                  <a:ext cx="1478398" cy="216024"/>
                </a:xfrm>
                <a:prstGeom prst="right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0492405" y="2675591"/>
                  <a:ext cx="530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800" b="1" dirty="0" smtClean="0"/>
                    <a:t>P2</a:t>
                  </a:r>
                  <a:endParaRPr lang="en-SG" sz="1800" b="1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0545448" y="1762944"/>
                  <a:ext cx="530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800" b="1" dirty="0" smtClean="0"/>
                    <a:t>P0</a:t>
                  </a:r>
                  <a:endParaRPr lang="en-SG" sz="1800" b="1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8203013" y="2435541"/>
                  <a:ext cx="0" cy="823418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50000"/>
                    </a:schemeClr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10993154" y="3275112"/>
                  <a:ext cx="1507781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50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374188" y="3108528"/>
                      <a:ext cx="576064" cy="3331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SG" sz="140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SG" sz="1400" b="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𝑃𝑆𝐸𝑁</m:t>
                                </m:r>
                              </m:e>
                            </m:bar>
                          </m:oMath>
                        </m:oMathPara>
                      </a14:m>
                      <a:endParaRPr lang="en-SG" sz="1400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74188" y="3108528"/>
                      <a:ext cx="576064" cy="333168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r="-21277"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12423234" y="3111425"/>
                      <a:ext cx="576064" cy="3331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SG" sz="140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SG" sz="1400" b="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𝑂𝐸</m:t>
                                </m:r>
                              </m:e>
                            </m:bar>
                          </m:oMath>
                        </m:oMathPara>
                      </a14:m>
                      <a:endParaRPr lang="en-SG" sz="1400" dirty="0"/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23234" y="3111425"/>
                      <a:ext cx="576064" cy="333168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TextBox 78"/>
                <p:cNvSpPr txBox="1"/>
                <p:nvPr/>
              </p:nvSpPr>
              <p:spPr>
                <a:xfrm>
                  <a:off x="12453976" y="2357968"/>
                  <a:ext cx="6515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 smtClean="0"/>
                    <a:t>A0-A7</a:t>
                  </a:r>
                  <a:endParaRPr lang="en-SG" sz="1200" dirty="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12491713" y="4044478"/>
                  <a:ext cx="1659692" cy="1846105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External</a:t>
                  </a:r>
                </a:p>
                <a:p>
                  <a:pPr algn="ctr"/>
                  <a:r>
                    <a:rPr lang="en-SG" sz="1400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Data </a:t>
                  </a:r>
                </a:p>
                <a:p>
                  <a:pPr algn="ctr"/>
                  <a:r>
                    <a:rPr lang="en-SG" sz="1400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memory</a:t>
                  </a:r>
                </a:p>
                <a:p>
                  <a:pPr algn="ctr"/>
                  <a:r>
                    <a:rPr lang="en-SG" sz="1400" dirty="0">
                      <a:solidFill>
                        <a:schemeClr val="tx2">
                          <a:lumMod val="50000"/>
                        </a:schemeClr>
                      </a:solidFill>
                    </a:rPr>
                    <a:t>(</a:t>
                  </a:r>
                  <a:r>
                    <a:rPr lang="en-SG" sz="1400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64K)</a:t>
                  </a:r>
                  <a:endParaRPr lang="en-SG" sz="1400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11859849" y="5793849"/>
                      <a:ext cx="5760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0000</m:t>
                            </m:r>
                          </m:oMath>
                        </m:oMathPara>
                      </a14:m>
                      <a:endParaRPr lang="en-SG" sz="1800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59849" y="5793849"/>
                      <a:ext cx="576064" cy="276999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r="-2553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11888877" y="3796507"/>
                      <a:ext cx="5760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SG" sz="1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𝑥𝐹𝐹𝐹𝐹</m:t>
                            </m:r>
                          </m:oMath>
                        </m:oMathPara>
                      </a14:m>
                      <a:endParaRPr lang="en-SG" sz="1800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8877" y="3796507"/>
                      <a:ext cx="576064" cy="276999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r="-33684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2388157" y="5399447"/>
                      <a:ext cx="576064" cy="3331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SG" sz="140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SG" sz="1400" b="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𝑂𝐸</m:t>
                                </m:r>
                              </m:e>
                            </m:bar>
                          </m:oMath>
                        </m:oMathPara>
                      </a14:m>
                      <a:endParaRPr lang="en-SG" sz="1400" dirty="0"/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88157" y="5399447"/>
                      <a:ext cx="576064" cy="333168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b="-203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2385476" y="5615471"/>
                      <a:ext cx="576064" cy="3331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SG" sz="140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SG" sz="1400" b="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𝑊𝑅</m:t>
                                </m:r>
                              </m:e>
                            </m:bar>
                          </m:oMath>
                        </m:oMathPara>
                      </a14:m>
                      <a:endParaRPr lang="en-SG" sz="1400" dirty="0"/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85476" y="5615471"/>
                      <a:ext cx="576064" cy="333168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r="-2128" b="-16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Bent-Up Arrow 90"/>
                <p:cNvSpPr/>
                <p:nvPr/>
              </p:nvSpPr>
              <p:spPr>
                <a:xfrm rot="5400000">
                  <a:off x="10560850" y="3621875"/>
                  <a:ext cx="2593464" cy="1207762"/>
                </a:xfrm>
                <a:prstGeom prst="bentUpArrow">
                  <a:avLst>
                    <a:gd name="adj1" fmla="val 10352"/>
                    <a:gd name="adj2" fmla="val 12982"/>
                    <a:gd name="adj3" fmla="val 25000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2489034" y="5202792"/>
                  <a:ext cx="6515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 smtClean="0"/>
                    <a:t>A8-A15</a:t>
                  </a:r>
                  <a:endParaRPr lang="en-SG" sz="12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2530279" y="4178548"/>
                  <a:ext cx="5760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 smtClean="0"/>
                    <a:t>D0-D7</a:t>
                  </a:r>
                  <a:endParaRPr lang="en-SG" sz="12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2513702" y="4778295"/>
                  <a:ext cx="6515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 smtClean="0"/>
                    <a:t>A0-A7</a:t>
                  </a:r>
                  <a:endParaRPr lang="en-SG" sz="1200" dirty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10995835" y="5577825"/>
                  <a:ext cx="1507781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50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10513268" y="5411241"/>
                      <a:ext cx="576064" cy="3331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SG" sz="140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SG" sz="1400" b="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𝑅𝐷</m:t>
                                </m:r>
                              </m:e>
                            </m:bar>
                          </m:oMath>
                        </m:oMathPara>
                      </a14:m>
                      <a:endParaRPr lang="en-SG" sz="1400" dirty="0"/>
                    </a:p>
                  </p:txBody>
                </p:sp>
              </mc:Choice>
              <mc:Fallback xmlns="">
                <p:sp>
                  <p:nvSpPr>
                    <p:cNvPr id="98" name="TextBox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13268" y="5411241"/>
                      <a:ext cx="576064" cy="333168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10993154" y="5793849"/>
                  <a:ext cx="1507781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50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0510587" y="5627265"/>
                      <a:ext cx="576064" cy="3331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SG" sz="140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SG" sz="1400" b="0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𝑊𝑅</m:t>
                                </m:r>
                              </m:e>
                            </m:bar>
                          </m:oMath>
                        </m:oMathPara>
                      </a14:m>
                      <a:endParaRPr lang="en-SG" sz="14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10587" y="5627265"/>
                      <a:ext cx="576064" cy="333168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r="-2105" b="-16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0469438" y="2444123"/>
                  <a:ext cx="5760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4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SG" sz="14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𝐿𝐸</m:t>
                        </m: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9438" y="2444123"/>
                  <a:ext cx="576064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2000" r="-4211" b="-2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/>
            <p:nvPr/>
          </p:nvCxnSpPr>
          <p:spPr>
            <a:xfrm flipH="1">
              <a:off x="11015266" y="2608412"/>
              <a:ext cx="434980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7379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31061</TotalTime>
  <Words>790</Words>
  <Application>Microsoft Office PowerPoint</Application>
  <PresentationFormat>Custom</PresentationFormat>
  <Paragraphs>255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Cambria Math</vt:lpstr>
      <vt:lpstr>Verdana</vt:lpstr>
      <vt:lpstr>Wingdings</vt:lpstr>
      <vt:lpstr>Office Theme</vt:lpstr>
      <vt:lpstr>Microprocessors, Microcontrollers &amp; Embedded systems</vt:lpstr>
      <vt:lpstr>8051 Programming model</vt:lpstr>
      <vt:lpstr>8051 Special function registers</vt:lpstr>
      <vt:lpstr>8051 Special function registers</vt:lpstr>
      <vt:lpstr>8051 Special function registers</vt:lpstr>
      <vt:lpstr>8051 External memory interface</vt:lpstr>
      <vt:lpstr>8051 External Program memory interface</vt:lpstr>
      <vt:lpstr>8051 External Program memory interface</vt:lpstr>
      <vt:lpstr>8051 External Data memory interface</vt:lpstr>
      <vt:lpstr>Interfacing additional peripherals with 8051</vt:lpstr>
      <vt:lpstr>8051 with 8255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IIITB</cp:lastModifiedBy>
  <cp:revision>623</cp:revision>
  <dcterms:created xsi:type="dcterms:W3CDTF">2017-04-19T16:01:59Z</dcterms:created>
  <dcterms:modified xsi:type="dcterms:W3CDTF">2019-08-23T06:41:48Z</dcterms:modified>
</cp:coreProperties>
</file>