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5" r:id="rId3"/>
    <p:sldId id="347" r:id="rId4"/>
    <p:sldId id="350" r:id="rId5"/>
    <p:sldId id="348" r:id="rId6"/>
    <p:sldId id="382" r:id="rId7"/>
    <p:sldId id="383" r:id="rId8"/>
    <p:sldId id="384" r:id="rId9"/>
    <p:sldId id="349" r:id="rId10"/>
  </p:sldIdLst>
  <p:sldSz cx="14401800" cy="7126288"/>
  <p:notesSz cx="6858000" cy="9144000"/>
  <p:defaultTextStyle>
    <a:defPPr>
      <a:defRPr lang="en-US"/>
    </a:defPPr>
    <a:lvl1pPr marL="0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5071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0142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45213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0285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75356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90427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05498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20569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CB4"/>
    <a:srgbClr val="FFBB7B"/>
    <a:srgbClr val="FFCD8B"/>
    <a:srgbClr val="FF0D0D"/>
    <a:srgbClr val="FA4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9791" autoAdjust="0"/>
  </p:normalViewPr>
  <p:slideViewPr>
    <p:cSldViewPr>
      <p:cViewPr varScale="1">
        <p:scale>
          <a:sx n="100" d="100"/>
          <a:sy n="100" d="100"/>
        </p:scale>
        <p:origin x="546" y="78"/>
      </p:cViewPr>
      <p:guideLst>
        <p:guide orient="horz" pos="224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3EB2-A763-4F90-9244-0233161CDBCD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925" y="685800"/>
            <a:ext cx="6927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BCD30-C1F0-418C-86D1-BAD68C7774C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8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42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31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16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43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43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79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944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59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213769"/>
            <a:ext cx="12241530" cy="15275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038230"/>
            <a:ext cx="10081260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0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7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0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0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52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285383"/>
            <a:ext cx="3240405" cy="60804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285383"/>
            <a:ext cx="9481185" cy="60804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74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1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579300"/>
            <a:ext cx="12241530" cy="141536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020425"/>
            <a:ext cx="12241530" cy="155887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50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01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45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0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753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904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054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20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59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662801"/>
            <a:ext cx="6360795" cy="470302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662801"/>
            <a:ext cx="6360795" cy="470302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3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595167"/>
            <a:ext cx="6363296" cy="6647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5071" indent="0">
              <a:buNone/>
              <a:defRPr sz="2700" b="1"/>
            </a:lvl2pPr>
            <a:lvl3pPr marL="1230142" indent="0">
              <a:buNone/>
              <a:defRPr sz="2400" b="1"/>
            </a:lvl3pPr>
            <a:lvl4pPr marL="1845213" indent="0">
              <a:buNone/>
              <a:defRPr sz="2200" b="1"/>
            </a:lvl4pPr>
            <a:lvl5pPr marL="2460285" indent="0">
              <a:buNone/>
              <a:defRPr sz="2200" b="1"/>
            </a:lvl5pPr>
            <a:lvl6pPr marL="3075356" indent="0">
              <a:buNone/>
              <a:defRPr sz="2200" b="1"/>
            </a:lvl6pPr>
            <a:lvl7pPr marL="3690427" indent="0">
              <a:buNone/>
              <a:defRPr sz="2200" b="1"/>
            </a:lvl7pPr>
            <a:lvl8pPr marL="4305498" indent="0">
              <a:buNone/>
              <a:defRPr sz="2200" b="1"/>
            </a:lvl8pPr>
            <a:lvl9pPr marL="492056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259957"/>
            <a:ext cx="6363296" cy="41058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595167"/>
            <a:ext cx="6365796" cy="6647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5071" indent="0">
              <a:buNone/>
              <a:defRPr sz="2700" b="1"/>
            </a:lvl2pPr>
            <a:lvl3pPr marL="1230142" indent="0">
              <a:buNone/>
              <a:defRPr sz="2400" b="1"/>
            </a:lvl3pPr>
            <a:lvl4pPr marL="1845213" indent="0">
              <a:buNone/>
              <a:defRPr sz="2200" b="1"/>
            </a:lvl4pPr>
            <a:lvl5pPr marL="2460285" indent="0">
              <a:buNone/>
              <a:defRPr sz="2200" b="1"/>
            </a:lvl5pPr>
            <a:lvl6pPr marL="3075356" indent="0">
              <a:buNone/>
              <a:defRPr sz="2200" b="1"/>
            </a:lvl6pPr>
            <a:lvl7pPr marL="3690427" indent="0">
              <a:buNone/>
              <a:defRPr sz="2200" b="1"/>
            </a:lvl7pPr>
            <a:lvl8pPr marL="4305498" indent="0">
              <a:buNone/>
              <a:defRPr sz="2200" b="1"/>
            </a:lvl8pPr>
            <a:lvl9pPr marL="492056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259957"/>
            <a:ext cx="6365796" cy="41058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2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698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83732"/>
            <a:ext cx="4738093" cy="120751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83733"/>
            <a:ext cx="8051006" cy="6082089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491242"/>
            <a:ext cx="4738093" cy="4874579"/>
          </a:xfrm>
        </p:spPr>
        <p:txBody>
          <a:bodyPr/>
          <a:lstStyle>
            <a:lvl1pPr marL="0" indent="0">
              <a:buNone/>
              <a:defRPr sz="1900"/>
            </a:lvl1pPr>
            <a:lvl2pPr marL="615071" indent="0">
              <a:buNone/>
              <a:defRPr sz="1600"/>
            </a:lvl2pPr>
            <a:lvl3pPr marL="1230142" indent="0">
              <a:buNone/>
              <a:defRPr sz="1300"/>
            </a:lvl3pPr>
            <a:lvl4pPr marL="1845213" indent="0">
              <a:buNone/>
              <a:defRPr sz="1200"/>
            </a:lvl4pPr>
            <a:lvl5pPr marL="2460285" indent="0">
              <a:buNone/>
              <a:defRPr sz="1200"/>
            </a:lvl5pPr>
            <a:lvl6pPr marL="3075356" indent="0">
              <a:buNone/>
              <a:defRPr sz="1200"/>
            </a:lvl6pPr>
            <a:lvl7pPr marL="3690427" indent="0">
              <a:buNone/>
              <a:defRPr sz="1200"/>
            </a:lvl7pPr>
            <a:lvl8pPr marL="4305498" indent="0">
              <a:buNone/>
              <a:defRPr sz="1200"/>
            </a:lvl8pPr>
            <a:lvl9pPr marL="492056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6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4988402"/>
            <a:ext cx="8641080" cy="58890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36747"/>
            <a:ext cx="8641080" cy="4275773"/>
          </a:xfrm>
        </p:spPr>
        <p:txBody>
          <a:bodyPr/>
          <a:lstStyle>
            <a:lvl1pPr marL="0" indent="0">
              <a:buNone/>
              <a:defRPr sz="4300"/>
            </a:lvl1pPr>
            <a:lvl2pPr marL="615071" indent="0">
              <a:buNone/>
              <a:defRPr sz="3800"/>
            </a:lvl2pPr>
            <a:lvl3pPr marL="1230142" indent="0">
              <a:buNone/>
              <a:defRPr sz="3200"/>
            </a:lvl3pPr>
            <a:lvl4pPr marL="1845213" indent="0">
              <a:buNone/>
              <a:defRPr sz="2700"/>
            </a:lvl4pPr>
            <a:lvl5pPr marL="2460285" indent="0">
              <a:buNone/>
              <a:defRPr sz="2700"/>
            </a:lvl5pPr>
            <a:lvl6pPr marL="3075356" indent="0">
              <a:buNone/>
              <a:defRPr sz="2700"/>
            </a:lvl6pPr>
            <a:lvl7pPr marL="3690427" indent="0">
              <a:buNone/>
              <a:defRPr sz="2700"/>
            </a:lvl7pPr>
            <a:lvl8pPr marL="4305498" indent="0">
              <a:buNone/>
              <a:defRPr sz="2700"/>
            </a:lvl8pPr>
            <a:lvl9pPr marL="4920569" indent="0">
              <a:buNone/>
              <a:defRPr sz="2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577310"/>
            <a:ext cx="8641080" cy="836349"/>
          </a:xfrm>
        </p:spPr>
        <p:txBody>
          <a:bodyPr/>
          <a:lstStyle>
            <a:lvl1pPr marL="0" indent="0">
              <a:buNone/>
              <a:defRPr sz="1900"/>
            </a:lvl1pPr>
            <a:lvl2pPr marL="615071" indent="0">
              <a:buNone/>
              <a:defRPr sz="1600"/>
            </a:lvl2pPr>
            <a:lvl3pPr marL="1230142" indent="0">
              <a:buNone/>
              <a:defRPr sz="1300"/>
            </a:lvl3pPr>
            <a:lvl4pPr marL="1845213" indent="0">
              <a:buNone/>
              <a:defRPr sz="1200"/>
            </a:lvl4pPr>
            <a:lvl5pPr marL="2460285" indent="0">
              <a:buNone/>
              <a:defRPr sz="1200"/>
            </a:lvl5pPr>
            <a:lvl6pPr marL="3075356" indent="0">
              <a:buNone/>
              <a:defRPr sz="1200"/>
            </a:lvl6pPr>
            <a:lvl7pPr marL="3690427" indent="0">
              <a:buNone/>
              <a:defRPr sz="1200"/>
            </a:lvl7pPr>
            <a:lvl8pPr marL="4305498" indent="0">
              <a:buNone/>
              <a:defRPr sz="1200"/>
            </a:lvl8pPr>
            <a:lvl9pPr marL="492056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3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85382"/>
            <a:ext cx="12961620" cy="1187715"/>
          </a:xfrm>
          <a:prstGeom prst="rect">
            <a:avLst/>
          </a:prstGeom>
        </p:spPr>
        <p:txBody>
          <a:bodyPr vert="horz" lIns="123014" tIns="61507" rIns="123014" bIns="615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62801"/>
            <a:ext cx="12961620" cy="4703021"/>
          </a:xfrm>
          <a:prstGeom prst="rect">
            <a:avLst/>
          </a:prstGeom>
        </p:spPr>
        <p:txBody>
          <a:bodyPr vert="horz" lIns="123014" tIns="61507" rIns="123014" bIns="615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605014"/>
            <a:ext cx="336042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569F-9C9C-4D37-94AD-A449B8997ECC}" type="datetimeFigureOut">
              <a:rPr lang="en-SG" smtClean="0"/>
              <a:pPr/>
              <a:t>6/9/2019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6605014"/>
            <a:ext cx="456057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6605014"/>
            <a:ext cx="336042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68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0142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303" indent="-461303" algn="l" defTabSz="1230142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9491" indent="-384419" algn="l" defTabSz="1230142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osbourne/interrupt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slideshare.net/daniemol/8-interrupt-805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www.slideshare.net/daniemol/8-interrupt-8051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380" y="2213769"/>
            <a:ext cx="9361040" cy="152753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Microprocessors, Microcontrollers &amp; Embedded systems</a:t>
            </a:r>
            <a:endParaRPr lang="en-SG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500" dirty="0" smtClean="0">
                <a:solidFill>
                  <a:schemeClr val="accent1">
                    <a:lumMod val="75000"/>
                  </a:schemeClr>
                </a:solidFill>
              </a:rPr>
              <a:t>8051 </a:t>
            </a:r>
            <a:r>
              <a:rPr lang="en-US" sz="5500" dirty="0" smtClean="0">
                <a:solidFill>
                  <a:schemeClr val="accent1">
                    <a:lumMod val="75000"/>
                  </a:schemeClr>
                </a:solidFill>
              </a:rPr>
              <a:t>Interrupts and Timers</a:t>
            </a:r>
            <a:endParaRPr lang="en-US" sz="55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29952" y="538809"/>
            <a:ext cx="12879660" cy="6048671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014" tIns="61507" rIns="123014" bIns="6150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aseline="-25000" dirty="0" smtClean="0"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2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Interrupts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196" y="1042864"/>
            <a:ext cx="1188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An event (external/internal) that interrupts the controller to inform that a device needs its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Interrupts "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put on hold" the normal program flow, execute a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dedicated piece of code (interrupt handler or ISR),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resume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normal program flow as if we had never left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Interrupts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are convenient &amp; efficient than to manually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check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for status of the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event (polling)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Events can be one of 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Timers 0 or 1 overflowing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Receive or transmit a character via serial port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One of the two external events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Reset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2</a:t>
            </a:fld>
            <a:endParaRPr lang="en-IN" dirty="0"/>
          </a:p>
        </p:txBody>
      </p:sp>
      <p:grpSp>
        <p:nvGrpSpPr>
          <p:cNvPr id="54" name="Group 53"/>
          <p:cNvGrpSpPr/>
          <p:nvPr/>
        </p:nvGrpSpPr>
        <p:grpSpPr>
          <a:xfrm>
            <a:off x="792188" y="5394397"/>
            <a:ext cx="6624736" cy="1625131"/>
            <a:chOff x="792188" y="5394397"/>
            <a:chExt cx="6624736" cy="1625131"/>
          </a:xfrm>
        </p:grpSpPr>
        <p:sp>
          <p:nvSpPr>
            <p:cNvPr id="35" name="Rounded Rectangle 34"/>
            <p:cNvSpPr/>
            <p:nvPr/>
          </p:nvSpPr>
          <p:spPr>
            <a:xfrm>
              <a:off x="792188" y="5939134"/>
              <a:ext cx="792088" cy="3603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Main</a:t>
              </a:r>
              <a:endParaRPr lang="en-IN" sz="1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016324" y="5939134"/>
              <a:ext cx="792088" cy="3603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Main</a:t>
              </a:r>
              <a:endParaRPr lang="en-IN" sz="1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22458" y="5939134"/>
              <a:ext cx="1584176" cy="3603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Main</a:t>
              </a:r>
              <a:endParaRPr lang="en-IN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409787" y="5939134"/>
              <a:ext cx="1584176" cy="3603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Main</a:t>
              </a:r>
              <a:endParaRPr lang="en-IN" sz="1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84276" y="5394397"/>
              <a:ext cx="432048" cy="36031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ISR</a:t>
              </a:r>
              <a:endParaRPr lang="en-IN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808412" y="5394397"/>
              <a:ext cx="432048" cy="36031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ISR</a:t>
              </a:r>
              <a:endParaRPr lang="en-IN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806633" y="5394397"/>
              <a:ext cx="603153" cy="36031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ISR</a:t>
              </a:r>
              <a:endParaRPr lang="en-IN" sz="12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584276" y="6443464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808412" y="6455767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806633" y="6460998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192788" y="6984423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581947" y="6711751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/>
                <a:t>Time</a:t>
              </a:r>
              <a:endParaRPr lang="en-IN" sz="14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023226" y="5650225"/>
              <a:ext cx="0" cy="2559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231686" y="5683150"/>
              <a:ext cx="0" cy="2559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409786" y="5683150"/>
              <a:ext cx="0" cy="2559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419669" y="2915087"/>
            <a:ext cx="6693999" cy="3671194"/>
            <a:chOff x="7586563" y="2915087"/>
            <a:chExt cx="6693999" cy="3671194"/>
          </a:xfrm>
        </p:grpSpPr>
        <p:sp>
          <p:nvSpPr>
            <p:cNvPr id="12" name="TextBox 11"/>
            <p:cNvSpPr txBox="1"/>
            <p:nvPr/>
          </p:nvSpPr>
          <p:spPr>
            <a:xfrm>
              <a:off x="8569052" y="3262294"/>
              <a:ext cx="453650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void main()</a:t>
              </a:r>
            </a:p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{</a:t>
              </a:r>
            </a:p>
            <a:p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while(1)</a:t>
              </a:r>
            </a:p>
            <a:p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{</a:t>
              </a:r>
            </a:p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     Line 1</a:t>
              </a:r>
            </a:p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     </a:t>
              </a: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Line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  <a:p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    </a:t>
              </a: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Line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     </a:t>
              </a: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Line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IN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         Line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5 </a:t>
              </a:r>
            </a:p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        ….</a:t>
              </a:r>
            </a:p>
            <a:p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       ….</a:t>
              </a:r>
            </a:p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        </a:t>
              </a: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….</a:t>
              </a:r>
            </a:p>
            <a:p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</a:rPr>
                <a:t>          </a:t>
              </a:r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Line N</a:t>
              </a:r>
            </a:p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      }</a:t>
              </a:r>
            </a:p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064996" y="4787280"/>
              <a:ext cx="6480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586563" y="4484733"/>
              <a:ext cx="956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/>
                <a:t>Interrupt</a:t>
              </a:r>
              <a:endParaRPr lang="en-IN" sz="1600" b="1" dirty="0"/>
            </a:p>
          </p:txBody>
        </p:sp>
        <p:cxnSp>
          <p:nvCxnSpPr>
            <p:cNvPr id="17" name="Curved Connector 16"/>
            <p:cNvCxnSpPr>
              <a:endCxn id="59" idx="1"/>
            </p:cNvCxnSpPr>
            <p:nvPr/>
          </p:nvCxnSpPr>
          <p:spPr>
            <a:xfrm rot="5400000" flipH="1" flipV="1">
              <a:off x="9432305" y="3309050"/>
              <a:ext cx="1687529" cy="1268936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929965" y="3625595"/>
              <a:ext cx="33505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800" dirty="0" smtClean="0">
                  <a:solidFill>
                    <a:schemeClr val="accent1">
                      <a:lumMod val="50000"/>
                    </a:schemeClr>
                  </a:solidFill>
                </a:rPr>
                <a:t>Push the PC; Save interrupt status</a:t>
              </a:r>
              <a:endParaRPr lang="en-IN" sz="1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2711" y="4363367"/>
              <a:ext cx="254937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 smtClean="0">
                  <a:solidFill>
                    <a:schemeClr val="accent1">
                      <a:lumMod val="50000"/>
                    </a:schemeClr>
                  </a:solidFill>
                </a:rPr>
                <a:t>Jump to ISR and continue execution</a:t>
              </a:r>
              <a:endParaRPr lang="en-IN" sz="1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332711" y="5399358"/>
              <a:ext cx="254937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 smtClean="0">
                  <a:solidFill>
                    <a:schemeClr val="accent1">
                      <a:lumMod val="50000"/>
                    </a:schemeClr>
                  </a:solidFill>
                </a:rPr>
                <a:t>Upon RETI, pop PC from stack</a:t>
              </a:r>
              <a:endParaRPr lang="en-IN" sz="1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6" name="Curved Connector 25"/>
            <p:cNvCxnSpPr/>
            <p:nvPr/>
          </p:nvCxnSpPr>
          <p:spPr>
            <a:xfrm rot="10800000">
              <a:off x="9505156" y="4847249"/>
              <a:ext cx="1627094" cy="906052"/>
            </a:xfrm>
            <a:prstGeom prst="curvedConnector3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2"/>
              <a:endCxn id="23" idx="0"/>
            </p:cNvCxnSpPr>
            <p:nvPr/>
          </p:nvCxnSpPr>
          <p:spPr>
            <a:xfrm>
              <a:off x="12605264" y="3994927"/>
              <a:ext cx="2132" cy="36844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2607396" y="5066292"/>
              <a:ext cx="1936" cy="32810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910537" y="2915087"/>
              <a:ext cx="33700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800" dirty="0" smtClean="0">
                  <a:solidFill>
                    <a:schemeClr val="accent1">
                      <a:lumMod val="50000"/>
                    </a:schemeClr>
                  </a:solidFill>
                </a:rPr>
                <a:t>Complete execution of instruction</a:t>
              </a:r>
              <a:endParaRPr lang="en-IN" sz="1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2593814" y="3315197"/>
              <a:ext cx="0" cy="337662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70400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Interrupts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196" y="1042864"/>
            <a:ext cx="5552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All interrupts are disabled after reset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While processing ISR, interrupt is automatically cleared, except RI/TI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IE register allows enabling/disabling Interrupts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IP register permits altering priority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3</a:t>
            </a:fld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61883"/>
              </p:ext>
            </p:extLst>
          </p:nvPr>
        </p:nvGraphicFramePr>
        <p:xfrm>
          <a:off x="314061" y="2742967"/>
          <a:ext cx="5496472" cy="344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768">
                  <a:extLst>
                    <a:ext uri="{9D8B030D-6E8A-4147-A177-3AD203B41FA5}">
                      <a16:colId xmlns:a16="http://schemas.microsoft.com/office/drawing/2014/main" val="49996961"/>
                    </a:ext>
                  </a:extLst>
                </a:gridCol>
                <a:gridCol w="1366702">
                  <a:extLst>
                    <a:ext uri="{9D8B030D-6E8A-4147-A177-3AD203B41FA5}">
                      <a16:colId xmlns:a16="http://schemas.microsoft.com/office/drawing/2014/main" val="1113251954"/>
                    </a:ext>
                  </a:extLst>
                </a:gridCol>
                <a:gridCol w="874689">
                  <a:extLst>
                    <a:ext uri="{9D8B030D-6E8A-4147-A177-3AD203B41FA5}">
                      <a16:colId xmlns:a16="http://schemas.microsoft.com/office/drawing/2014/main" val="3974635009"/>
                    </a:ext>
                  </a:extLst>
                </a:gridCol>
                <a:gridCol w="1263313">
                  <a:extLst>
                    <a:ext uri="{9D8B030D-6E8A-4147-A177-3AD203B41FA5}">
                      <a16:colId xmlns:a16="http://schemas.microsoft.com/office/drawing/2014/main" val="1665514868"/>
                    </a:ext>
                  </a:extLst>
                </a:gridCol>
              </a:tblGrid>
              <a:tr h="58721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Interrupt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Priority</a:t>
                      </a:r>
                    </a:p>
                    <a:p>
                      <a:pPr algn="ctr"/>
                      <a:r>
                        <a:rPr lang="en-IN" sz="1400" dirty="0" smtClean="0"/>
                        <a:t>(0:Highest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       5: Lowest)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ISR address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Remarks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87284"/>
                  </a:ext>
                </a:extLst>
              </a:tr>
              <a:tr h="394374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External Interrupt 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0x0003</a:t>
                      </a:r>
                      <a:endParaRPr lang="en-IN" sz="14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IN" sz="1400" dirty="0" smtClean="0"/>
                        <a:t>Only 8 memory locations between ISRs? What can you code in it?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079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Timer 0 Overflow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0x000B</a:t>
                      </a:r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507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External</a:t>
                      </a:r>
                      <a:r>
                        <a:rPr lang="en-IN" sz="1400" baseline="0" dirty="0" smtClean="0"/>
                        <a:t> Interrupt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0x0013</a:t>
                      </a:r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4298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Timer 1 Overflow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0x001B</a:t>
                      </a:r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11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Serial Port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0x0023</a:t>
                      </a:r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822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Timer 2 Overflow (8052+)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0x002B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1825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l" defTabSz="1230142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8448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79671" y="6563885"/>
            <a:ext cx="4243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hlinkClick r:id="rId3"/>
              </a:rPr>
              <a:t>https://</a:t>
            </a:r>
            <a:r>
              <a:rPr lang="en-IN" sz="1400" dirty="0" smtClean="0">
                <a:hlinkClick r:id="rId3"/>
              </a:rPr>
              <a:t>www.slideserve.com/osbourne/interrupt</a:t>
            </a:r>
            <a:endParaRPr lang="en-IN" sz="1400" dirty="0" smtClean="0"/>
          </a:p>
          <a:p>
            <a:r>
              <a:rPr lang="en-IN" sz="1400" dirty="0">
                <a:hlinkClick r:id="rId4"/>
              </a:rPr>
              <a:t>https://www.slideshare.net/daniemol/8-interrupt-8051</a:t>
            </a:r>
            <a:endParaRPr lang="en-IN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80820" y="805352"/>
            <a:ext cx="7200890" cy="3405864"/>
            <a:chOff x="6480820" y="805352"/>
            <a:chExt cx="7200890" cy="34058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/>
            <a:srcRect t="11680"/>
            <a:stretch/>
          </p:blipFill>
          <p:spPr>
            <a:xfrm>
              <a:off x="9985638" y="1186880"/>
              <a:ext cx="3696072" cy="215754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2741" y="1186785"/>
              <a:ext cx="3322897" cy="292984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803098" y="805352"/>
              <a:ext cx="2891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 smtClean="0"/>
                <a:t>Interrupt Enable (IE) Register</a:t>
              </a:r>
              <a:endParaRPr lang="en-IN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56405" y="805352"/>
              <a:ext cx="294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 smtClean="0"/>
                <a:t>Interrupt Priority (IP) Register</a:t>
              </a:r>
              <a:endParaRPr lang="en-IN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80820" y="805352"/>
              <a:ext cx="7200890" cy="340586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Connector 24"/>
            <p:cNvCxnSpPr>
              <a:stCxn id="21" idx="0"/>
              <a:endCxn id="21" idx="2"/>
            </p:cNvCxnSpPr>
            <p:nvPr/>
          </p:nvCxnSpPr>
          <p:spPr>
            <a:xfrm>
              <a:off x="10081265" y="805352"/>
              <a:ext cx="0" cy="34058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26" y="4331090"/>
            <a:ext cx="4983054" cy="2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703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934066" y="898848"/>
            <a:ext cx="5153025" cy="2344508"/>
            <a:chOff x="8934066" y="2802812"/>
            <a:chExt cx="5153025" cy="23445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8934066" y="2802812"/>
              <a:ext cx="5153025" cy="1181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8934066" y="4042420"/>
              <a:ext cx="5153025" cy="11049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0810"/>
            <a:ext cx="9552845" cy="96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External Interrupts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01300" y="6587480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20180" y="994663"/>
            <a:ext cx="80698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 smtClean="0">
                <a:solidFill>
                  <a:schemeClr val="accent1">
                    <a:lumMod val="50000"/>
                  </a:schemeClr>
                </a:solidFill>
              </a:rPr>
              <a:t>TCON used to define external interrupt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 smtClean="0">
                <a:solidFill>
                  <a:schemeClr val="accent1">
                    <a:lumMod val="50000"/>
                  </a:schemeClr>
                </a:solidFill>
              </a:rPr>
              <a:t>Can be (falling) edge triggered or (low) level-triggered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 smtClean="0">
                <a:solidFill>
                  <a:schemeClr val="accent1">
                    <a:lumMod val="50000"/>
                  </a:schemeClr>
                </a:solidFill>
              </a:rPr>
              <a:t>IE &amp; IP registers enable and prioritizes external interrupts</a:t>
            </a:r>
            <a:endParaRPr lang="en-IN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34396"/>
              </p:ext>
            </p:extLst>
          </p:nvPr>
        </p:nvGraphicFramePr>
        <p:xfrm>
          <a:off x="340238" y="4029016"/>
          <a:ext cx="13341382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417">
                  <a:extLst>
                    <a:ext uri="{9D8B030D-6E8A-4147-A177-3AD203B41FA5}">
                      <a16:colId xmlns:a16="http://schemas.microsoft.com/office/drawing/2014/main" val="4065786449"/>
                    </a:ext>
                  </a:extLst>
                </a:gridCol>
                <a:gridCol w="11441965">
                  <a:extLst>
                    <a:ext uri="{9D8B030D-6E8A-4147-A177-3AD203B41FA5}">
                      <a16:colId xmlns:a16="http://schemas.microsoft.com/office/drawing/2014/main" val="2558192866"/>
                    </a:ext>
                  </a:extLst>
                </a:gridCol>
              </a:tblGrid>
              <a:tr h="792106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Bit Mnemonic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15274"/>
                  </a:ext>
                </a:extLst>
              </a:tr>
              <a:tr h="792106">
                <a:tc>
                  <a:txBody>
                    <a:bodyPr/>
                    <a:lstStyle/>
                    <a:p>
                      <a:r>
                        <a:rPr lang="en-IN" sz="2400" kern="1200" dirty="0" smtClean="0"/>
                        <a:t>IE1/0</a:t>
                      </a:r>
                      <a:endParaRPr lang="en-IN" sz="2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 smtClean="0"/>
                        <a:t>Interrupt 1/0 Edge Flag: Cleared by hardware when interrupt is processed if edge-triggered. Set by hardware when external interrupt is detected on INT1#/INT0# pin.</a:t>
                      </a:r>
                      <a:endParaRPr lang="en-IN" sz="2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10061"/>
                  </a:ext>
                </a:extLst>
              </a:tr>
              <a:tr h="1118268">
                <a:tc>
                  <a:txBody>
                    <a:bodyPr/>
                    <a:lstStyle/>
                    <a:p>
                      <a:r>
                        <a:rPr lang="en-IN" sz="2400" kern="1200" dirty="0" smtClean="0"/>
                        <a:t>IT1/0</a:t>
                      </a:r>
                      <a:endParaRPr lang="en-IN" sz="2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 smtClean="0"/>
                        <a:t>Interrupt 1/0 Type Control Bit: Clear to select low level active (level triggered) for external interrupt 1/0 (INT1#/INT0#). Set to select falling edge active (edge triggered) for external interrupt 1/0.</a:t>
                      </a:r>
                      <a:endParaRPr lang="en-IN" sz="2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4876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3584858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TCON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351783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9" y="3059088"/>
            <a:ext cx="9552845" cy="96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Timers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01300" y="6587480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64196" y="1042864"/>
            <a:ext cx="12817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Two 16-bit timers/counters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Timers to generate a time delay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Event counters to count external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Since 8051 is an 8-bit microcontroller, each 16-bit timer register is accessed as two separate registers </a:t>
            </a:r>
            <a:r>
              <a:rPr lang="en-IN" sz="2200" dirty="0" err="1" smtClean="0">
                <a:solidFill>
                  <a:schemeClr val="accent1">
                    <a:lumMod val="50000"/>
                  </a:schemeClr>
                </a:solidFill>
              </a:rPr>
              <a:t>TLx</a:t>
            </a: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IN" sz="2200" dirty="0" err="1" smtClean="0">
                <a:solidFill>
                  <a:schemeClr val="accent1">
                    <a:lumMod val="50000"/>
                  </a:schemeClr>
                </a:solidFill>
              </a:rPr>
              <a:t>THx</a:t>
            </a:r>
            <a:endParaRPr lang="en-IN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TMOD from SFR is used to set various timer operation modes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21992"/>
              </p:ext>
            </p:extLst>
          </p:nvPr>
        </p:nvGraphicFramePr>
        <p:xfrm>
          <a:off x="936204" y="3992231"/>
          <a:ext cx="12817424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4820">
                  <a:extLst>
                    <a:ext uri="{9D8B030D-6E8A-4147-A177-3AD203B41FA5}">
                      <a16:colId xmlns:a16="http://schemas.microsoft.com/office/drawing/2014/main" val="4065786449"/>
                    </a:ext>
                  </a:extLst>
                </a:gridCol>
                <a:gridCol w="10992604">
                  <a:extLst>
                    <a:ext uri="{9D8B030D-6E8A-4147-A177-3AD203B41FA5}">
                      <a16:colId xmlns:a16="http://schemas.microsoft.com/office/drawing/2014/main" val="255819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Bit Mnemonic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Description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15274"/>
                  </a:ext>
                </a:extLst>
              </a:tr>
              <a:tr h="587276">
                <a:tc>
                  <a:txBody>
                    <a:bodyPr/>
                    <a:lstStyle/>
                    <a:p>
                      <a:r>
                        <a:rPr lang="en-IN" sz="2000" kern="1200" dirty="0" smtClean="0"/>
                        <a:t>TF1/0</a:t>
                      </a:r>
                      <a:endParaRPr lang="en-IN" sz="2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/>
                        <a:t>Timer 1/0 Overflow Flag: Cleared by hardware when processor vectors to interrupt routine. Set by hardware on timer/counter overflow, when the timer 1/0 register overflows.</a:t>
                      </a:r>
                      <a:endParaRPr lang="en-IN" sz="2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 smtClean="0"/>
                        <a:t>TR1/0</a:t>
                      </a:r>
                      <a:endParaRPr lang="en-IN" sz="2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/>
                        <a:t>Timer 1/0 Run Control Bit: Clear to turn off timer/counter 1/0. Set to turn on timer/counter 1/0.</a:t>
                      </a:r>
                      <a:endParaRPr lang="en-IN" sz="2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 smtClean="0"/>
                        <a:t>IE1/0</a:t>
                      </a:r>
                      <a:endParaRPr lang="en-IN" sz="2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/>
                        <a:t>Interrupt 1/0 Edge Flag: Cleared by hardware when interrupt is processed if edge-triggered. Set by hardware when external interrupt is detected on INT1#/INT0# pin.</a:t>
                      </a:r>
                      <a:endParaRPr lang="en-IN" sz="2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1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 smtClean="0"/>
                        <a:t>IT1/0</a:t>
                      </a:r>
                      <a:endParaRPr lang="en-IN" sz="2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/>
                        <a:t>Interrupt 1/0 Type Control Bit: Clear to select low level active (level triggered) for external interrupt 1/0 (INT1#/INT0#). Set to select falling edge active (edge triggered) for external interrupt 1/0.</a:t>
                      </a:r>
                      <a:endParaRPr lang="en-IN" sz="2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4876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3584858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TCON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9185239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327" y="1474912"/>
            <a:ext cx="11516173" cy="5599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Timers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01300" y="6587480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64196" y="1042864"/>
            <a:ext cx="9145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TMOD from SFR is used to set various timer operation modes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1" y="162763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TMOD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142871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Timer modes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01300" y="6587480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1" y="826840"/>
            <a:ext cx="23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 smtClean="0"/>
              <a:t>Mode 0: 13-bit counter</a:t>
            </a:r>
            <a:endParaRPr lang="en-IN" sz="1800" b="1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4" y="1162314"/>
            <a:ext cx="5694054" cy="3480808"/>
            <a:chOff x="8569052" y="2554811"/>
            <a:chExt cx="5522242" cy="322768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052" y="2554811"/>
              <a:ext cx="5522242" cy="3227682"/>
            </a:xfrm>
            <a:prstGeom prst="rect">
              <a:avLst/>
            </a:prstGeom>
          </p:spPr>
        </p:pic>
        <p:sp>
          <p:nvSpPr>
            <p:cNvPr id="12" name="Rounded Rectangle 11"/>
            <p:cNvSpPr/>
            <p:nvPr/>
          </p:nvSpPr>
          <p:spPr>
            <a:xfrm>
              <a:off x="10081220" y="5507360"/>
              <a:ext cx="3262249" cy="2751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4004" y="826840"/>
            <a:ext cx="23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 smtClean="0"/>
              <a:t>Mode 1: 16-bit counter</a:t>
            </a:r>
            <a:endParaRPr lang="en-IN" sz="1800" b="1" u="sng" dirty="0"/>
          </a:p>
        </p:txBody>
      </p:sp>
      <p:grpSp>
        <p:nvGrpSpPr>
          <p:cNvPr id="17" name="Group 16"/>
          <p:cNvGrpSpPr/>
          <p:nvPr/>
        </p:nvGrpSpPr>
        <p:grpSpPr>
          <a:xfrm>
            <a:off x="7203529" y="1161350"/>
            <a:ext cx="5695738" cy="3481914"/>
            <a:chOff x="6480820" y="1199248"/>
            <a:chExt cx="6838950" cy="394831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0820" y="1199248"/>
              <a:ext cx="6838950" cy="3924300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8064996" y="4888950"/>
              <a:ext cx="4176464" cy="258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534359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Timer modes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01300" y="6587480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1" y="826840"/>
            <a:ext cx="391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 smtClean="0"/>
              <a:t>Mode 2: 8-bit counter with auto reload</a:t>
            </a:r>
            <a:endParaRPr lang="en-IN" sz="18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194004" y="826840"/>
            <a:ext cx="322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 smtClean="0"/>
              <a:t>Mode 3: Split operation Timer 0</a:t>
            </a:r>
            <a:endParaRPr lang="en-IN" sz="1800" b="1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478472" y="1166109"/>
            <a:ext cx="5695200" cy="3481200"/>
            <a:chOff x="513124" y="1231195"/>
            <a:chExt cx="6877050" cy="38195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124" y="1231195"/>
              <a:ext cx="6877050" cy="3819525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2088332" y="4715272"/>
              <a:ext cx="38884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332" y="1165737"/>
            <a:ext cx="5695200" cy="3533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0980" y="529133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Timer 1 is disabled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599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Interrupts: Example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8172" y="826840"/>
            <a:ext cx="58526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All interrupts are disabled after reset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While processing ISR, interrupt is automatically cleared, except RI/TI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IE register allows enabling/disabling Interrupts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IP register permits altering priority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9671" y="6563885"/>
            <a:ext cx="4243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hlinkClick r:id="rId3"/>
              </a:rPr>
              <a:t>https</a:t>
            </a:r>
            <a:r>
              <a:rPr lang="en-IN" sz="1400" dirty="0">
                <a:hlinkClick r:id="rId3"/>
              </a:rPr>
              <a:t>://www.slideshare.net/daniemol/8-interrupt-8051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5" y="3209280"/>
            <a:ext cx="4848737" cy="327028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480820" y="805352"/>
            <a:ext cx="7200890" cy="1317632"/>
            <a:chOff x="6480820" y="805352"/>
            <a:chExt cx="7200890" cy="121489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t="11680" b="67686"/>
            <a:stretch/>
          </p:blipFill>
          <p:spPr>
            <a:xfrm>
              <a:off x="9985638" y="1186880"/>
              <a:ext cx="3696072" cy="50405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/>
            <a:srcRect b="75419"/>
            <a:stretch/>
          </p:blipFill>
          <p:spPr>
            <a:xfrm>
              <a:off x="6662741" y="1186785"/>
              <a:ext cx="3322897" cy="72017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803098" y="805352"/>
              <a:ext cx="2891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 smtClean="0"/>
                <a:t>Interrupt Enable (IE) Register</a:t>
              </a:r>
              <a:endParaRPr lang="en-IN" sz="1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56405" y="805352"/>
              <a:ext cx="294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 smtClean="0"/>
                <a:t>Interrupt Priority (IP) Register</a:t>
              </a:r>
              <a:endParaRPr lang="en-IN" sz="1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80820" y="805352"/>
              <a:ext cx="7200890" cy="121488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" name="Straight Connector 25"/>
            <p:cNvCxnSpPr>
              <a:stCxn id="24" idx="0"/>
              <a:endCxn id="24" idx="2"/>
            </p:cNvCxnSpPr>
            <p:nvPr/>
          </p:nvCxnSpPr>
          <p:spPr>
            <a:xfrm>
              <a:off x="10081265" y="805352"/>
              <a:ext cx="0" cy="121489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b="89292"/>
          <a:stretch/>
        </p:blipFill>
        <p:spPr>
          <a:xfrm>
            <a:off x="5976764" y="2457580"/>
            <a:ext cx="8374783" cy="60150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95044" y="208887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TMOD</a:t>
            </a:r>
            <a:endParaRPr lang="en-IN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839995" y="2854980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Example 1:</a:t>
            </a:r>
            <a:endParaRPr lang="en-IN" sz="1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32958" y="3073505"/>
            <a:ext cx="734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Example 2</a:t>
            </a:r>
            <a:r>
              <a:rPr lang="en-IN" sz="1800" dirty="0" smtClean="0"/>
              <a:t>: Program to use interrupts to create 7kHz and 500Hz square waves on P1.7 and P1.6</a:t>
            </a:r>
            <a:endParaRPr lang="en-IN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00900" y="3680166"/>
            <a:ext cx="4464496" cy="3137213"/>
            <a:chOff x="7200900" y="3680166"/>
            <a:chExt cx="4464496" cy="31372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00900" y="3680166"/>
              <a:ext cx="4464496" cy="31372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98621" y="3680166"/>
              <a:ext cx="866775" cy="46062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42814" y="3688776"/>
              <a:ext cx="866775" cy="460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001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41042</TotalTime>
  <Words>695</Words>
  <Application>Microsoft Office PowerPoint</Application>
  <PresentationFormat>Custom</PresentationFormat>
  <Paragraphs>142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Office Theme</vt:lpstr>
      <vt:lpstr>Microprocessors, Microcontrollers &amp; Embedded systems</vt:lpstr>
      <vt:lpstr>8051 Interrupts</vt:lpstr>
      <vt:lpstr>8051 Interrupts</vt:lpstr>
      <vt:lpstr>8051 External Interrupts</vt:lpstr>
      <vt:lpstr>8051 Timers</vt:lpstr>
      <vt:lpstr>8051 Timers</vt:lpstr>
      <vt:lpstr>8051 Timer modes</vt:lpstr>
      <vt:lpstr>8051 Timer modes</vt:lpstr>
      <vt:lpstr>8051 Interrupts: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IIITB</cp:lastModifiedBy>
  <cp:revision>639</cp:revision>
  <dcterms:created xsi:type="dcterms:W3CDTF">2017-04-19T16:01:59Z</dcterms:created>
  <dcterms:modified xsi:type="dcterms:W3CDTF">2019-09-06T07:42:22Z</dcterms:modified>
</cp:coreProperties>
</file>