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43" r:id="rId3"/>
    <p:sldId id="355" r:id="rId4"/>
    <p:sldId id="370" r:id="rId5"/>
    <p:sldId id="356" r:id="rId6"/>
    <p:sldId id="371" r:id="rId7"/>
    <p:sldId id="372" r:id="rId8"/>
    <p:sldId id="373" r:id="rId9"/>
    <p:sldId id="374" r:id="rId10"/>
    <p:sldId id="353" r:id="rId11"/>
    <p:sldId id="345" r:id="rId12"/>
    <p:sldId id="347" r:id="rId13"/>
  </p:sldIdLst>
  <p:sldSz cx="14401800" cy="7126288"/>
  <p:notesSz cx="6858000" cy="9144000"/>
  <p:defaultTextStyle>
    <a:defPPr>
      <a:defRPr lang="en-US"/>
    </a:defPPr>
    <a:lvl1pPr marL="0" algn="l" defTabSz="1230142" rtl="0" eaLnBrk="1" latinLnBrk="0" hangingPunct="1">
      <a:defRPr sz="2400" kern="1200">
        <a:solidFill>
          <a:schemeClr val="tx1"/>
        </a:solidFill>
        <a:latin typeface="+mn-lt"/>
        <a:ea typeface="+mn-ea"/>
        <a:cs typeface="+mn-cs"/>
      </a:defRPr>
    </a:lvl1pPr>
    <a:lvl2pPr marL="615071" algn="l" defTabSz="1230142" rtl="0" eaLnBrk="1" latinLnBrk="0" hangingPunct="1">
      <a:defRPr sz="2400" kern="1200">
        <a:solidFill>
          <a:schemeClr val="tx1"/>
        </a:solidFill>
        <a:latin typeface="+mn-lt"/>
        <a:ea typeface="+mn-ea"/>
        <a:cs typeface="+mn-cs"/>
      </a:defRPr>
    </a:lvl2pPr>
    <a:lvl3pPr marL="1230142" algn="l" defTabSz="1230142" rtl="0" eaLnBrk="1" latinLnBrk="0" hangingPunct="1">
      <a:defRPr sz="2400" kern="1200">
        <a:solidFill>
          <a:schemeClr val="tx1"/>
        </a:solidFill>
        <a:latin typeface="+mn-lt"/>
        <a:ea typeface="+mn-ea"/>
        <a:cs typeface="+mn-cs"/>
      </a:defRPr>
    </a:lvl3pPr>
    <a:lvl4pPr marL="1845213" algn="l" defTabSz="1230142" rtl="0" eaLnBrk="1" latinLnBrk="0" hangingPunct="1">
      <a:defRPr sz="2400" kern="1200">
        <a:solidFill>
          <a:schemeClr val="tx1"/>
        </a:solidFill>
        <a:latin typeface="+mn-lt"/>
        <a:ea typeface="+mn-ea"/>
        <a:cs typeface="+mn-cs"/>
      </a:defRPr>
    </a:lvl4pPr>
    <a:lvl5pPr marL="2460285" algn="l" defTabSz="1230142" rtl="0" eaLnBrk="1" latinLnBrk="0" hangingPunct="1">
      <a:defRPr sz="2400" kern="1200">
        <a:solidFill>
          <a:schemeClr val="tx1"/>
        </a:solidFill>
        <a:latin typeface="+mn-lt"/>
        <a:ea typeface="+mn-ea"/>
        <a:cs typeface="+mn-cs"/>
      </a:defRPr>
    </a:lvl5pPr>
    <a:lvl6pPr marL="3075356" algn="l" defTabSz="1230142" rtl="0" eaLnBrk="1" latinLnBrk="0" hangingPunct="1">
      <a:defRPr sz="2400" kern="1200">
        <a:solidFill>
          <a:schemeClr val="tx1"/>
        </a:solidFill>
        <a:latin typeface="+mn-lt"/>
        <a:ea typeface="+mn-ea"/>
        <a:cs typeface="+mn-cs"/>
      </a:defRPr>
    </a:lvl6pPr>
    <a:lvl7pPr marL="3690427" algn="l" defTabSz="1230142" rtl="0" eaLnBrk="1" latinLnBrk="0" hangingPunct="1">
      <a:defRPr sz="2400" kern="1200">
        <a:solidFill>
          <a:schemeClr val="tx1"/>
        </a:solidFill>
        <a:latin typeface="+mn-lt"/>
        <a:ea typeface="+mn-ea"/>
        <a:cs typeface="+mn-cs"/>
      </a:defRPr>
    </a:lvl7pPr>
    <a:lvl8pPr marL="4305498" algn="l" defTabSz="1230142" rtl="0" eaLnBrk="1" latinLnBrk="0" hangingPunct="1">
      <a:defRPr sz="2400" kern="1200">
        <a:solidFill>
          <a:schemeClr val="tx1"/>
        </a:solidFill>
        <a:latin typeface="+mn-lt"/>
        <a:ea typeface="+mn-ea"/>
        <a:cs typeface="+mn-cs"/>
      </a:defRPr>
    </a:lvl8pPr>
    <a:lvl9pPr marL="4920569" algn="l" defTabSz="123014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45">
          <p15:clr>
            <a:srgbClr val="A4A3A4"/>
          </p15:clr>
        </p15:guide>
        <p15:guide id="2" pos="4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3CB4"/>
    <a:srgbClr val="FFBB7B"/>
    <a:srgbClr val="FFCD8B"/>
    <a:srgbClr val="FF0D0D"/>
    <a:srgbClr val="FA4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89791" autoAdjust="0"/>
  </p:normalViewPr>
  <p:slideViewPr>
    <p:cSldViewPr>
      <p:cViewPr varScale="1">
        <p:scale>
          <a:sx n="54" d="100"/>
          <a:sy n="54" d="100"/>
        </p:scale>
        <p:origin x="-1056" y="-102"/>
      </p:cViewPr>
      <p:guideLst>
        <p:guide orient="horz" pos="2245"/>
        <p:guide pos="4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D3EB2-A763-4F90-9244-0233161CDBCD}" type="datetimeFigureOut">
              <a:rPr lang="en-SG" smtClean="0"/>
              <a:pPr/>
              <a:t>31/8/2019</a:t>
            </a:fld>
            <a:endParaRPr lang="en-SG"/>
          </a:p>
        </p:txBody>
      </p:sp>
      <p:sp>
        <p:nvSpPr>
          <p:cNvPr id="4" name="Slide Image Placeholder 3"/>
          <p:cNvSpPr>
            <a:spLocks noGrp="1" noRot="1" noChangeAspect="1"/>
          </p:cNvSpPr>
          <p:nvPr>
            <p:ph type="sldImg" idx="2"/>
          </p:nvPr>
        </p:nvSpPr>
        <p:spPr>
          <a:xfrm>
            <a:off x="-34925" y="685800"/>
            <a:ext cx="692785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BCD30-C1F0-418C-86D1-BAD68C7774C9}" type="slidenum">
              <a:rPr lang="en-SG" smtClean="0"/>
              <a:pPr/>
              <a:t>‹#›</a:t>
            </a:fld>
            <a:endParaRPr lang="en-SG"/>
          </a:p>
        </p:txBody>
      </p:sp>
    </p:spTree>
    <p:extLst>
      <p:ext uri="{BB962C8B-B14F-4D97-AF65-F5344CB8AC3E}">
        <p14:creationId xmlns:p14="http://schemas.microsoft.com/office/powerpoint/2010/main" val="237289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2</a:t>
            </a:fld>
            <a:endParaRPr lang="en-SG"/>
          </a:p>
        </p:txBody>
      </p:sp>
    </p:spTree>
    <p:extLst>
      <p:ext uri="{BB962C8B-B14F-4D97-AF65-F5344CB8AC3E}">
        <p14:creationId xmlns:p14="http://schemas.microsoft.com/office/powerpoint/2010/main" val="2401156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11</a:t>
            </a:fld>
            <a:endParaRPr lang="en-SG"/>
          </a:p>
        </p:txBody>
      </p:sp>
    </p:spTree>
    <p:extLst>
      <p:ext uri="{BB962C8B-B14F-4D97-AF65-F5344CB8AC3E}">
        <p14:creationId xmlns:p14="http://schemas.microsoft.com/office/powerpoint/2010/main" val="2260424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12</a:t>
            </a:fld>
            <a:endParaRPr lang="en-SG"/>
          </a:p>
        </p:txBody>
      </p:sp>
    </p:spTree>
    <p:extLst>
      <p:ext uri="{BB962C8B-B14F-4D97-AF65-F5344CB8AC3E}">
        <p14:creationId xmlns:p14="http://schemas.microsoft.com/office/powerpoint/2010/main" val="135631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accent1">
                    <a:lumMod val="50000"/>
                  </a:schemeClr>
                </a:solidFill>
              </a:rPr>
              <a:t>Register-specific instruction can be grouped</a:t>
            </a:r>
            <a:r>
              <a:rPr lang="en-IN" sz="2200" baseline="0" dirty="0" smtClean="0">
                <a:solidFill>
                  <a:schemeClr val="accent1">
                    <a:lumMod val="50000"/>
                  </a:schemeClr>
                </a:solidFill>
              </a:rPr>
              <a:t> under Register instructions</a:t>
            </a:r>
            <a:endParaRPr lang="en-IN" sz="2200" dirty="0" smtClean="0">
              <a:solidFill>
                <a:schemeClr val="accent1">
                  <a:lumMod val="50000"/>
                </a:schemeClr>
              </a:solidFill>
            </a:endParaRPr>
          </a:p>
          <a:p>
            <a:r>
              <a:rPr lang="en-IN" sz="1200" b="0" i="0" u="none" strike="noStrike" kern="1200" baseline="0" dirty="0" smtClean="0">
                <a:solidFill>
                  <a:schemeClr val="tx1"/>
                </a:solidFill>
                <a:latin typeface="+mn-lt"/>
                <a:ea typeface="+mn-ea"/>
                <a:cs typeface="+mn-cs"/>
              </a:rPr>
              <a:t>Indexed addressing: Only Program Memory can be accessed with indexed addressing, and it can only be read. This addressing mode is intended for reading look-up tables in Program Memory. A 16-bit base register (either DPTR or the Program Counter) points to the base of the table, and the Accumulator is set up with the table entry number. The address of the table entry in Program Memory is formed by adding the Accumulator data to the base pointer.</a:t>
            </a:r>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3</a:t>
            </a:fld>
            <a:endParaRPr lang="en-SG"/>
          </a:p>
        </p:txBody>
      </p:sp>
    </p:spTree>
    <p:extLst>
      <p:ext uri="{BB962C8B-B14F-4D97-AF65-F5344CB8AC3E}">
        <p14:creationId xmlns:p14="http://schemas.microsoft.com/office/powerpoint/2010/main" val="1877030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4</a:t>
            </a:fld>
            <a:endParaRPr lang="en-SG"/>
          </a:p>
        </p:txBody>
      </p:sp>
    </p:spTree>
    <p:extLst>
      <p:ext uri="{BB962C8B-B14F-4D97-AF65-F5344CB8AC3E}">
        <p14:creationId xmlns:p14="http://schemas.microsoft.com/office/powerpoint/2010/main" val="187703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5</a:t>
            </a:fld>
            <a:endParaRPr lang="en-SG"/>
          </a:p>
        </p:txBody>
      </p:sp>
    </p:spTree>
    <p:extLst>
      <p:ext uri="{BB962C8B-B14F-4D97-AF65-F5344CB8AC3E}">
        <p14:creationId xmlns:p14="http://schemas.microsoft.com/office/powerpoint/2010/main" val="419637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6</a:t>
            </a:fld>
            <a:endParaRPr lang="en-SG"/>
          </a:p>
        </p:txBody>
      </p:sp>
    </p:spTree>
    <p:extLst>
      <p:ext uri="{BB962C8B-B14F-4D97-AF65-F5344CB8AC3E}">
        <p14:creationId xmlns:p14="http://schemas.microsoft.com/office/powerpoint/2010/main" val="4196373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7</a:t>
            </a:fld>
            <a:endParaRPr lang="en-SG"/>
          </a:p>
        </p:txBody>
      </p:sp>
    </p:spTree>
    <p:extLst>
      <p:ext uri="{BB962C8B-B14F-4D97-AF65-F5344CB8AC3E}">
        <p14:creationId xmlns:p14="http://schemas.microsoft.com/office/powerpoint/2010/main" val="419637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8</a:t>
            </a:fld>
            <a:endParaRPr lang="en-SG"/>
          </a:p>
        </p:txBody>
      </p:sp>
    </p:spTree>
    <p:extLst>
      <p:ext uri="{BB962C8B-B14F-4D97-AF65-F5344CB8AC3E}">
        <p14:creationId xmlns:p14="http://schemas.microsoft.com/office/powerpoint/2010/main" val="4196373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SJMP, LJMP, AJMP missing</a:t>
            </a:r>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9</a:t>
            </a:fld>
            <a:endParaRPr lang="en-SG"/>
          </a:p>
        </p:txBody>
      </p:sp>
    </p:spTree>
    <p:extLst>
      <p:ext uri="{BB962C8B-B14F-4D97-AF65-F5344CB8AC3E}">
        <p14:creationId xmlns:p14="http://schemas.microsoft.com/office/powerpoint/2010/main" val="419637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8BCD30-C1F0-418C-86D1-BAD68C7774C9}" type="slidenum">
              <a:rPr lang="en-SG" smtClean="0"/>
              <a:pPr/>
              <a:t>10</a:t>
            </a:fld>
            <a:endParaRPr lang="en-SG"/>
          </a:p>
        </p:txBody>
      </p:sp>
    </p:spTree>
    <p:extLst>
      <p:ext uri="{BB962C8B-B14F-4D97-AF65-F5344CB8AC3E}">
        <p14:creationId xmlns:p14="http://schemas.microsoft.com/office/powerpoint/2010/main" val="240085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2213769"/>
            <a:ext cx="12241530" cy="1527533"/>
          </a:xfrm>
        </p:spPr>
        <p:txBody>
          <a:bodyPr/>
          <a:lstStyle/>
          <a:p>
            <a:r>
              <a:rPr lang="en-US" smtClean="0"/>
              <a:t>Click to edit Master title style</a:t>
            </a:r>
            <a:endParaRPr lang="en-SG"/>
          </a:p>
        </p:txBody>
      </p:sp>
      <p:sp>
        <p:nvSpPr>
          <p:cNvPr id="3" name="Subtitle 2"/>
          <p:cNvSpPr>
            <a:spLocks noGrp="1"/>
          </p:cNvSpPr>
          <p:nvPr>
            <p:ph type="subTitle" idx="1"/>
          </p:nvPr>
        </p:nvSpPr>
        <p:spPr>
          <a:xfrm>
            <a:off x="2160270" y="4038230"/>
            <a:ext cx="10081260" cy="1821162"/>
          </a:xfrm>
        </p:spPr>
        <p:txBody>
          <a:bodyPr/>
          <a:lstStyle>
            <a:lvl1pPr marL="0" indent="0" algn="ctr">
              <a:buNone/>
              <a:defRPr>
                <a:solidFill>
                  <a:schemeClr val="tx1">
                    <a:tint val="75000"/>
                  </a:schemeClr>
                </a:solidFill>
              </a:defRPr>
            </a:lvl1pPr>
            <a:lvl2pPr marL="615071" indent="0" algn="ctr">
              <a:buNone/>
              <a:defRPr>
                <a:solidFill>
                  <a:schemeClr val="tx1">
                    <a:tint val="75000"/>
                  </a:schemeClr>
                </a:solidFill>
              </a:defRPr>
            </a:lvl2pPr>
            <a:lvl3pPr marL="1230142" indent="0" algn="ctr">
              <a:buNone/>
              <a:defRPr>
                <a:solidFill>
                  <a:schemeClr val="tx1">
                    <a:tint val="75000"/>
                  </a:schemeClr>
                </a:solidFill>
              </a:defRPr>
            </a:lvl3pPr>
            <a:lvl4pPr marL="1845213" indent="0" algn="ctr">
              <a:buNone/>
              <a:defRPr>
                <a:solidFill>
                  <a:schemeClr val="tx1">
                    <a:tint val="75000"/>
                  </a:schemeClr>
                </a:solidFill>
              </a:defRPr>
            </a:lvl4pPr>
            <a:lvl5pPr marL="2460285" indent="0" algn="ctr">
              <a:buNone/>
              <a:defRPr>
                <a:solidFill>
                  <a:schemeClr val="tx1">
                    <a:tint val="75000"/>
                  </a:schemeClr>
                </a:solidFill>
              </a:defRPr>
            </a:lvl5pPr>
            <a:lvl6pPr marL="3075356" indent="0" algn="ctr">
              <a:buNone/>
              <a:defRPr>
                <a:solidFill>
                  <a:schemeClr val="tx1">
                    <a:tint val="75000"/>
                  </a:schemeClr>
                </a:solidFill>
              </a:defRPr>
            </a:lvl6pPr>
            <a:lvl7pPr marL="3690427" indent="0" algn="ctr">
              <a:buNone/>
              <a:defRPr>
                <a:solidFill>
                  <a:schemeClr val="tx1">
                    <a:tint val="75000"/>
                  </a:schemeClr>
                </a:solidFill>
              </a:defRPr>
            </a:lvl7pPr>
            <a:lvl8pPr marL="4305498" indent="0" algn="ctr">
              <a:buNone/>
              <a:defRPr>
                <a:solidFill>
                  <a:schemeClr val="tx1">
                    <a:tint val="75000"/>
                  </a:schemeClr>
                </a:solidFill>
              </a:defRPr>
            </a:lvl8pPr>
            <a:lvl9pPr marL="4920569"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31/8/2019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97252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31/8/2019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4016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5" y="285383"/>
            <a:ext cx="3240405" cy="6080439"/>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720090" y="285383"/>
            <a:ext cx="9481185" cy="60804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31/8/2019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75574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318569F-9C9C-4D37-94AD-A449B8997ECC}" type="datetimeFigureOut">
              <a:rPr lang="en-SG" smtClean="0"/>
              <a:pPr/>
              <a:t>31/8/2019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48116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7643" y="4579300"/>
            <a:ext cx="12241530" cy="1415360"/>
          </a:xfrm>
        </p:spPr>
        <p:txBody>
          <a:bodyPr anchor="t"/>
          <a:lstStyle>
            <a:lvl1pPr algn="l">
              <a:defRPr sz="5400" b="1" cap="all"/>
            </a:lvl1pPr>
          </a:lstStyle>
          <a:p>
            <a:r>
              <a:rPr lang="en-US" smtClean="0"/>
              <a:t>Click to edit Master title style</a:t>
            </a:r>
            <a:endParaRPr lang="en-SG"/>
          </a:p>
        </p:txBody>
      </p:sp>
      <p:sp>
        <p:nvSpPr>
          <p:cNvPr id="3" name="Text Placeholder 2"/>
          <p:cNvSpPr>
            <a:spLocks noGrp="1"/>
          </p:cNvSpPr>
          <p:nvPr>
            <p:ph type="body" idx="1"/>
          </p:nvPr>
        </p:nvSpPr>
        <p:spPr>
          <a:xfrm>
            <a:off x="1137643" y="3020425"/>
            <a:ext cx="12241530" cy="1558875"/>
          </a:xfrm>
        </p:spPr>
        <p:txBody>
          <a:bodyPr anchor="b"/>
          <a:lstStyle>
            <a:lvl1pPr marL="0" indent="0">
              <a:buNone/>
              <a:defRPr sz="2700">
                <a:solidFill>
                  <a:schemeClr val="tx1">
                    <a:tint val="75000"/>
                  </a:schemeClr>
                </a:solidFill>
              </a:defRPr>
            </a:lvl1pPr>
            <a:lvl2pPr marL="615071" indent="0">
              <a:buNone/>
              <a:defRPr sz="2400">
                <a:solidFill>
                  <a:schemeClr val="tx1">
                    <a:tint val="75000"/>
                  </a:schemeClr>
                </a:solidFill>
              </a:defRPr>
            </a:lvl2pPr>
            <a:lvl3pPr marL="1230142" indent="0">
              <a:buNone/>
              <a:defRPr sz="2200">
                <a:solidFill>
                  <a:schemeClr val="tx1">
                    <a:tint val="75000"/>
                  </a:schemeClr>
                </a:solidFill>
              </a:defRPr>
            </a:lvl3pPr>
            <a:lvl4pPr marL="1845213" indent="0">
              <a:buNone/>
              <a:defRPr sz="1900">
                <a:solidFill>
                  <a:schemeClr val="tx1">
                    <a:tint val="75000"/>
                  </a:schemeClr>
                </a:solidFill>
              </a:defRPr>
            </a:lvl4pPr>
            <a:lvl5pPr marL="2460285" indent="0">
              <a:buNone/>
              <a:defRPr sz="1900">
                <a:solidFill>
                  <a:schemeClr val="tx1">
                    <a:tint val="75000"/>
                  </a:schemeClr>
                </a:solidFill>
              </a:defRPr>
            </a:lvl5pPr>
            <a:lvl6pPr marL="3075356" indent="0">
              <a:buNone/>
              <a:defRPr sz="1900">
                <a:solidFill>
                  <a:schemeClr val="tx1">
                    <a:tint val="75000"/>
                  </a:schemeClr>
                </a:solidFill>
              </a:defRPr>
            </a:lvl6pPr>
            <a:lvl7pPr marL="3690427" indent="0">
              <a:buNone/>
              <a:defRPr sz="1900">
                <a:solidFill>
                  <a:schemeClr val="tx1">
                    <a:tint val="75000"/>
                  </a:schemeClr>
                </a:solidFill>
              </a:defRPr>
            </a:lvl7pPr>
            <a:lvl8pPr marL="4305498" indent="0">
              <a:buNone/>
              <a:defRPr sz="1900">
                <a:solidFill>
                  <a:schemeClr val="tx1">
                    <a:tint val="75000"/>
                  </a:schemeClr>
                </a:solidFill>
              </a:defRPr>
            </a:lvl8pPr>
            <a:lvl9pPr marL="4920569"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18569F-9C9C-4D37-94AD-A449B8997ECC}" type="datetimeFigureOut">
              <a:rPr lang="en-SG" smtClean="0"/>
              <a:pPr/>
              <a:t>31/8/2019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30659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720090" y="1662801"/>
            <a:ext cx="6360795" cy="470302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7320915" y="1662801"/>
            <a:ext cx="6360795" cy="470302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318569F-9C9C-4D37-94AD-A449B8997ECC}" type="datetimeFigureOut">
              <a:rPr lang="en-SG" smtClean="0"/>
              <a:pPr/>
              <a:t>31/8/2019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74331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720090" y="1595167"/>
            <a:ext cx="6363296" cy="664790"/>
          </a:xfrm>
        </p:spPr>
        <p:txBody>
          <a:bodyPr anchor="b"/>
          <a:lstStyle>
            <a:lvl1pPr marL="0" indent="0">
              <a:buNone/>
              <a:defRPr sz="3200" b="1"/>
            </a:lvl1pPr>
            <a:lvl2pPr marL="615071" indent="0">
              <a:buNone/>
              <a:defRPr sz="2700" b="1"/>
            </a:lvl2pPr>
            <a:lvl3pPr marL="1230142" indent="0">
              <a:buNone/>
              <a:defRPr sz="2400" b="1"/>
            </a:lvl3pPr>
            <a:lvl4pPr marL="1845213" indent="0">
              <a:buNone/>
              <a:defRPr sz="2200" b="1"/>
            </a:lvl4pPr>
            <a:lvl5pPr marL="2460285" indent="0">
              <a:buNone/>
              <a:defRPr sz="2200" b="1"/>
            </a:lvl5pPr>
            <a:lvl6pPr marL="3075356" indent="0">
              <a:buNone/>
              <a:defRPr sz="2200" b="1"/>
            </a:lvl6pPr>
            <a:lvl7pPr marL="3690427" indent="0">
              <a:buNone/>
              <a:defRPr sz="2200" b="1"/>
            </a:lvl7pPr>
            <a:lvl8pPr marL="4305498" indent="0">
              <a:buNone/>
              <a:defRPr sz="2200" b="1"/>
            </a:lvl8pPr>
            <a:lvl9pPr marL="4920569"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720090" y="2259957"/>
            <a:ext cx="6363296" cy="410586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7315915" y="1595167"/>
            <a:ext cx="6365796" cy="664790"/>
          </a:xfrm>
        </p:spPr>
        <p:txBody>
          <a:bodyPr anchor="b"/>
          <a:lstStyle>
            <a:lvl1pPr marL="0" indent="0">
              <a:buNone/>
              <a:defRPr sz="3200" b="1"/>
            </a:lvl1pPr>
            <a:lvl2pPr marL="615071" indent="0">
              <a:buNone/>
              <a:defRPr sz="2700" b="1"/>
            </a:lvl2pPr>
            <a:lvl3pPr marL="1230142" indent="0">
              <a:buNone/>
              <a:defRPr sz="2400" b="1"/>
            </a:lvl3pPr>
            <a:lvl4pPr marL="1845213" indent="0">
              <a:buNone/>
              <a:defRPr sz="2200" b="1"/>
            </a:lvl4pPr>
            <a:lvl5pPr marL="2460285" indent="0">
              <a:buNone/>
              <a:defRPr sz="2200" b="1"/>
            </a:lvl5pPr>
            <a:lvl6pPr marL="3075356" indent="0">
              <a:buNone/>
              <a:defRPr sz="2200" b="1"/>
            </a:lvl6pPr>
            <a:lvl7pPr marL="3690427" indent="0">
              <a:buNone/>
              <a:defRPr sz="2200" b="1"/>
            </a:lvl7pPr>
            <a:lvl8pPr marL="4305498" indent="0">
              <a:buNone/>
              <a:defRPr sz="2200" b="1"/>
            </a:lvl8pPr>
            <a:lvl9pPr marL="4920569"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7315915" y="2259957"/>
            <a:ext cx="6365796" cy="4105864"/>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318569F-9C9C-4D37-94AD-A449B8997ECC}" type="datetimeFigureOut">
              <a:rPr lang="en-SG" smtClean="0"/>
              <a:pPr/>
              <a:t>31/8/2019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3579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318569F-9C9C-4D37-94AD-A449B8997ECC}" type="datetimeFigureOut">
              <a:rPr lang="en-SG" smtClean="0"/>
              <a:pPr/>
              <a:t>31/8/2019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255728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8569F-9C9C-4D37-94AD-A449B8997ECC}" type="datetimeFigureOut">
              <a:rPr lang="en-SG" smtClean="0"/>
              <a:pPr/>
              <a:t>31/8/2019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381698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1" y="283732"/>
            <a:ext cx="4738093" cy="1207510"/>
          </a:xfrm>
        </p:spPr>
        <p:txBody>
          <a:bodyPr anchor="b"/>
          <a:lstStyle>
            <a:lvl1pPr algn="l">
              <a:defRPr sz="2700" b="1"/>
            </a:lvl1pPr>
          </a:lstStyle>
          <a:p>
            <a:r>
              <a:rPr lang="en-US" smtClean="0"/>
              <a:t>Click to edit Master title style</a:t>
            </a:r>
            <a:endParaRPr lang="en-SG"/>
          </a:p>
        </p:txBody>
      </p:sp>
      <p:sp>
        <p:nvSpPr>
          <p:cNvPr id="3" name="Content Placeholder 2"/>
          <p:cNvSpPr>
            <a:spLocks noGrp="1"/>
          </p:cNvSpPr>
          <p:nvPr>
            <p:ph idx="1"/>
          </p:nvPr>
        </p:nvSpPr>
        <p:spPr>
          <a:xfrm>
            <a:off x="5630704" y="283733"/>
            <a:ext cx="8051006" cy="6082089"/>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720091" y="1491242"/>
            <a:ext cx="4738093" cy="4874579"/>
          </a:xfrm>
        </p:spPr>
        <p:txBody>
          <a:bodyPr/>
          <a:lstStyle>
            <a:lvl1pPr marL="0" indent="0">
              <a:buNone/>
              <a:defRPr sz="1900"/>
            </a:lvl1pPr>
            <a:lvl2pPr marL="615071" indent="0">
              <a:buNone/>
              <a:defRPr sz="1600"/>
            </a:lvl2pPr>
            <a:lvl3pPr marL="1230142" indent="0">
              <a:buNone/>
              <a:defRPr sz="1300"/>
            </a:lvl3pPr>
            <a:lvl4pPr marL="1845213" indent="0">
              <a:buNone/>
              <a:defRPr sz="1200"/>
            </a:lvl4pPr>
            <a:lvl5pPr marL="2460285" indent="0">
              <a:buNone/>
              <a:defRPr sz="1200"/>
            </a:lvl5pPr>
            <a:lvl6pPr marL="3075356" indent="0">
              <a:buNone/>
              <a:defRPr sz="1200"/>
            </a:lvl6pPr>
            <a:lvl7pPr marL="3690427" indent="0">
              <a:buNone/>
              <a:defRPr sz="1200"/>
            </a:lvl7pPr>
            <a:lvl8pPr marL="4305498" indent="0">
              <a:buNone/>
              <a:defRPr sz="1200"/>
            </a:lvl8pPr>
            <a:lvl9pPr marL="4920569"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8569F-9C9C-4D37-94AD-A449B8997ECC}" type="datetimeFigureOut">
              <a:rPr lang="en-SG" smtClean="0"/>
              <a:pPr/>
              <a:t>31/8/2019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192762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2854" y="4988402"/>
            <a:ext cx="8641080" cy="588909"/>
          </a:xfrm>
        </p:spPr>
        <p:txBody>
          <a:bodyPr anchor="b"/>
          <a:lstStyle>
            <a:lvl1pPr algn="l">
              <a:defRPr sz="2700" b="1"/>
            </a:lvl1pPr>
          </a:lstStyle>
          <a:p>
            <a:r>
              <a:rPr lang="en-US" smtClean="0"/>
              <a:t>Click to edit Master title style</a:t>
            </a:r>
            <a:endParaRPr lang="en-SG"/>
          </a:p>
        </p:txBody>
      </p:sp>
      <p:sp>
        <p:nvSpPr>
          <p:cNvPr id="3" name="Picture Placeholder 2"/>
          <p:cNvSpPr>
            <a:spLocks noGrp="1"/>
          </p:cNvSpPr>
          <p:nvPr>
            <p:ph type="pic" idx="1"/>
          </p:nvPr>
        </p:nvSpPr>
        <p:spPr>
          <a:xfrm>
            <a:off x="2822854" y="636747"/>
            <a:ext cx="8641080" cy="4275773"/>
          </a:xfrm>
        </p:spPr>
        <p:txBody>
          <a:bodyPr/>
          <a:lstStyle>
            <a:lvl1pPr marL="0" indent="0">
              <a:buNone/>
              <a:defRPr sz="4300"/>
            </a:lvl1pPr>
            <a:lvl2pPr marL="615071" indent="0">
              <a:buNone/>
              <a:defRPr sz="3800"/>
            </a:lvl2pPr>
            <a:lvl3pPr marL="1230142" indent="0">
              <a:buNone/>
              <a:defRPr sz="3200"/>
            </a:lvl3pPr>
            <a:lvl4pPr marL="1845213" indent="0">
              <a:buNone/>
              <a:defRPr sz="2700"/>
            </a:lvl4pPr>
            <a:lvl5pPr marL="2460285" indent="0">
              <a:buNone/>
              <a:defRPr sz="2700"/>
            </a:lvl5pPr>
            <a:lvl6pPr marL="3075356" indent="0">
              <a:buNone/>
              <a:defRPr sz="2700"/>
            </a:lvl6pPr>
            <a:lvl7pPr marL="3690427" indent="0">
              <a:buNone/>
              <a:defRPr sz="2700"/>
            </a:lvl7pPr>
            <a:lvl8pPr marL="4305498" indent="0">
              <a:buNone/>
              <a:defRPr sz="2700"/>
            </a:lvl8pPr>
            <a:lvl9pPr marL="4920569" indent="0">
              <a:buNone/>
              <a:defRPr sz="2700"/>
            </a:lvl9pPr>
          </a:lstStyle>
          <a:p>
            <a:endParaRPr lang="en-SG"/>
          </a:p>
        </p:txBody>
      </p:sp>
      <p:sp>
        <p:nvSpPr>
          <p:cNvPr id="4" name="Text Placeholder 3"/>
          <p:cNvSpPr>
            <a:spLocks noGrp="1"/>
          </p:cNvSpPr>
          <p:nvPr>
            <p:ph type="body" sz="half" idx="2"/>
          </p:nvPr>
        </p:nvSpPr>
        <p:spPr>
          <a:xfrm>
            <a:off x="2822854" y="5577310"/>
            <a:ext cx="8641080" cy="836349"/>
          </a:xfrm>
        </p:spPr>
        <p:txBody>
          <a:bodyPr/>
          <a:lstStyle>
            <a:lvl1pPr marL="0" indent="0">
              <a:buNone/>
              <a:defRPr sz="1900"/>
            </a:lvl1pPr>
            <a:lvl2pPr marL="615071" indent="0">
              <a:buNone/>
              <a:defRPr sz="1600"/>
            </a:lvl2pPr>
            <a:lvl3pPr marL="1230142" indent="0">
              <a:buNone/>
              <a:defRPr sz="1300"/>
            </a:lvl3pPr>
            <a:lvl4pPr marL="1845213" indent="0">
              <a:buNone/>
              <a:defRPr sz="1200"/>
            </a:lvl4pPr>
            <a:lvl5pPr marL="2460285" indent="0">
              <a:buNone/>
              <a:defRPr sz="1200"/>
            </a:lvl5pPr>
            <a:lvl6pPr marL="3075356" indent="0">
              <a:buNone/>
              <a:defRPr sz="1200"/>
            </a:lvl6pPr>
            <a:lvl7pPr marL="3690427" indent="0">
              <a:buNone/>
              <a:defRPr sz="1200"/>
            </a:lvl7pPr>
            <a:lvl8pPr marL="4305498" indent="0">
              <a:buNone/>
              <a:defRPr sz="1200"/>
            </a:lvl8pPr>
            <a:lvl9pPr marL="4920569"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8569F-9C9C-4D37-94AD-A449B8997ECC}" type="datetimeFigureOut">
              <a:rPr lang="en-SG" smtClean="0"/>
              <a:pPr/>
              <a:t>31/8/2019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38927C-98AA-47FE-8D96-C3622943D8C6}" type="slidenum">
              <a:rPr lang="en-SG" smtClean="0"/>
              <a:pPr/>
              <a:t>‹#›</a:t>
            </a:fld>
            <a:endParaRPr lang="en-SG"/>
          </a:p>
        </p:txBody>
      </p:sp>
    </p:spTree>
    <p:extLst>
      <p:ext uri="{BB962C8B-B14F-4D97-AF65-F5344CB8AC3E}">
        <p14:creationId xmlns:p14="http://schemas.microsoft.com/office/powerpoint/2010/main" val="376234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285382"/>
            <a:ext cx="12961620" cy="1187715"/>
          </a:xfrm>
          <a:prstGeom prst="rect">
            <a:avLst/>
          </a:prstGeom>
        </p:spPr>
        <p:txBody>
          <a:bodyPr vert="horz" lIns="123014" tIns="61507" rIns="123014" bIns="61507"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720090" y="1662801"/>
            <a:ext cx="12961620" cy="4703021"/>
          </a:xfrm>
          <a:prstGeom prst="rect">
            <a:avLst/>
          </a:prstGeom>
        </p:spPr>
        <p:txBody>
          <a:bodyPr vert="horz" lIns="123014" tIns="61507" rIns="123014" bIns="615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720090" y="6605014"/>
            <a:ext cx="3360420" cy="379409"/>
          </a:xfrm>
          <a:prstGeom prst="rect">
            <a:avLst/>
          </a:prstGeom>
        </p:spPr>
        <p:txBody>
          <a:bodyPr vert="horz" lIns="123014" tIns="61507" rIns="123014" bIns="61507" rtlCol="0" anchor="ctr"/>
          <a:lstStyle>
            <a:lvl1pPr algn="l">
              <a:defRPr sz="1600">
                <a:solidFill>
                  <a:schemeClr val="tx1">
                    <a:tint val="75000"/>
                  </a:schemeClr>
                </a:solidFill>
              </a:defRPr>
            </a:lvl1pPr>
          </a:lstStyle>
          <a:p>
            <a:fld id="{1318569F-9C9C-4D37-94AD-A449B8997ECC}" type="datetimeFigureOut">
              <a:rPr lang="en-SG" smtClean="0"/>
              <a:pPr/>
              <a:t>31/8/2019</a:t>
            </a:fld>
            <a:endParaRPr lang="en-SG"/>
          </a:p>
        </p:txBody>
      </p:sp>
      <p:sp>
        <p:nvSpPr>
          <p:cNvPr id="5" name="Footer Placeholder 4"/>
          <p:cNvSpPr>
            <a:spLocks noGrp="1"/>
          </p:cNvSpPr>
          <p:nvPr>
            <p:ph type="ftr" sz="quarter" idx="3"/>
          </p:nvPr>
        </p:nvSpPr>
        <p:spPr>
          <a:xfrm>
            <a:off x="4920615" y="6605014"/>
            <a:ext cx="4560570" cy="379409"/>
          </a:xfrm>
          <a:prstGeom prst="rect">
            <a:avLst/>
          </a:prstGeom>
        </p:spPr>
        <p:txBody>
          <a:bodyPr vert="horz" lIns="123014" tIns="61507" rIns="123014" bIns="61507" rtlCol="0" anchor="ctr"/>
          <a:lstStyle>
            <a:lvl1pPr algn="ctr">
              <a:defRPr sz="16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321290" y="6605014"/>
            <a:ext cx="3360420" cy="379409"/>
          </a:xfrm>
          <a:prstGeom prst="rect">
            <a:avLst/>
          </a:prstGeom>
        </p:spPr>
        <p:txBody>
          <a:bodyPr vert="horz" lIns="123014" tIns="61507" rIns="123014" bIns="61507" rtlCol="0" anchor="ctr"/>
          <a:lstStyle>
            <a:lvl1pPr algn="r">
              <a:defRPr sz="1600">
                <a:solidFill>
                  <a:schemeClr val="tx1">
                    <a:tint val="75000"/>
                  </a:schemeClr>
                </a:solidFill>
              </a:defRPr>
            </a:lvl1pPr>
          </a:lstStyle>
          <a:p>
            <a:fld id="{0638927C-98AA-47FE-8D96-C3622943D8C6}" type="slidenum">
              <a:rPr lang="en-SG" smtClean="0"/>
              <a:pPr/>
              <a:t>‹#›</a:t>
            </a:fld>
            <a:endParaRPr lang="en-SG"/>
          </a:p>
        </p:txBody>
      </p:sp>
    </p:spTree>
    <p:extLst>
      <p:ext uri="{BB962C8B-B14F-4D97-AF65-F5344CB8AC3E}">
        <p14:creationId xmlns:p14="http://schemas.microsoft.com/office/powerpoint/2010/main" val="206684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30142" rtl="0" eaLnBrk="1" latinLnBrk="0" hangingPunct="1">
        <a:spcBef>
          <a:spcPct val="0"/>
        </a:spcBef>
        <a:buNone/>
        <a:defRPr sz="5900" kern="1200">
          <a:solidFill>
            <a:schemeClr val="tx1"/>
          </a:solidFill>
          <a:latin typeface="+mj-lt"/>
          <a:ea typeface="+mj-ea"/>
          <a:cs typeface="+mj-cs"/>
        </a:defRPr>
      </a:lvl1pPr>
    </p:titleStyle>
    <p:bodyStyle>
      <a:lvl1pPr marL="461303" indent="-461303" algn="l" defTabSz="1230142"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9491" indent="-384419" algn="l" defTabSz="1230142"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37678" indent="-307536" algn="l" defTabSz="1230142"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52749"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67820"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82891"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97963"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13034"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28105" indent="-307536" algn="l" defTabSz="1230142"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30142" rtl="0" eaLnBrk="1" latinLnBrk="0" hangingPunct="1">
        <a:defRPr sz="2400" kern="1200">
          <a:solidFill>
            <a:schemeClr val="tx1"/>
          </a:solidFill>
          <a:latin typeface="+mn-lt"/>
          <a:ea typeface="+mn-ea"/>
          <a:cs typeface="+mn-cs"/>
        </a:defRPr>
      </a:lvl1pPr>
      <a:lvl2pPr marL="615071" algn="l" defTabSz="1230142" rtl="0" eaLnBrk="1" latinLnBrk="0" hangingPunct="1">
        <a:defRPr sz="2400" kern="1200">
          <a:solidFill>
            <a:schemeClr val="tx1"/>
          </a:solidFill>
          <a:latin typeface="+mn-lt"/>
          <a:ea typeface="+mn-ea"/>
          <a:cs typeface="+mn-cs"/>
        </a:defRPr>
      </a:lvl2pPr>
      <a:lvl3pPr marL="1230142" algn="l" defTabSz="1230142" rtl="0" eaLnBrk="1" latinLnBrk="0" hangingPunct="1">
        <a:defRPr sz="2400" kern="1200">
          <a:solidFill>
            <a:schemeClr val="tx1"/>
          </a:solidFill>
          <a:latin typeface="+mn-lt"/>
          <a:ea typeface="+mn-ea"/>
          <a:cs typeface="+mn-cs"/>
        </a:defRPr>
      </a:lvl3pPr>
      <a:lvl4pPr marL="1845213" algn="l" defTabSz="1230142" rtl="0" eaLnBrk="1" latinLnBrk="0" hangingPunct="1">
        <a:defRPr sz="2400" kern="1200">
          <a:solidFill>
            <a:schemeClr val="tx1"/>
          </a:solidFill>
          <a:latin typeface="+mn-lt"/>
          <a:ea typeface="+mn-ea"/>
          <a:cs typeface="+mn-cs"/>
        </a:defRPr>
      </a:lvl4pPr>
      <a:lvl5pPr marL="2460285" algn="l" defTabSz="1230142" rtl="0" eaLnBrk="1" latinLnBrk="0" hangingPunct="1">
        <a:defRPr sz="2400" kern="1200">
          <a:solidFill>
            <a:schemeClr val="tx1"/>
          </a:solidFill>
          <a:latin typeface="+mn-lt"/>
          <a:ea typeface="+mn-ea"/>
          <a:cs typeface="+mn-cs"/>
        </a:defRPr>
      </a:lvl5pPr>
      <a:lvl6pPr marL="3075356" algn="l" defTabSz="1230142" rtl="0" eaLnBrk="1" latinLnBrk="0" hangingPunct="1">
        <a:defRPr sz="2400" kern="1200">
          <a:solidFill>
            <a:schemeClr val="tx1"/>
          </a:solidFill>
          <a:latin typeface="+mn-lt"/>
          <a:ea typeface="+mn-ea"/>
          <a:cs typeface="+mn-cs"/>
        </a:defRPr>
      </a:lvl6pPr>
      <a:lvl7pPr marL="3690427" algn="l" defTabSz="1230142" rtl="0" eaLnBrk="1" latinLnBrk="0" hangingPunct="1">
        <a:defRPr sz="2400" kern="1200">
          <a:solidFill>
            <a:schemeClr val="tx1"/>
          </a:solidFill>
          <a:latin typeface="+mn-lt"/>
          <a:ea typeface="+mn-ea"/>
          <a:cs typeface="+mn-cs"/>
        </a:defRPr>
      </a:lvl7pPr>
      <a:lvl8pPr marL="4305498" algn="l" defTabSz="1230142" rtl="0" eaLnBrk="1" latinLnBrk="0" hangingPunct="1">
        <a:defRPr sz="2400" kern="1200">
          <a:solidFill>
            <a:schemeClr val="tx1"/>
          </a:solidFill>
          <a:latin typeface="+mn-lt"/>
          <a:ea typeface="+mn-ea"/>
          <a:cs typeface="+mn-cs"/>
        </a:defRPr>
      </a:lvl8pPr>
      <a:lvl9pPr marL="4920569" algn="l" defTabSz="123014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oreilly.com/library/view/programming-embedded-systems/0596009836/ch04.html" TargetMode="External"/><Relationship Id="rId3" Type="http://schemas.openxmlformats.org/officeDocument/2006/relationships/image" Target="../media/image15.png"/><Relationship Id="rId7" Type="http://schemas.openxmlformats.org/officeDocument/2006/relationships/hyperlink" Target="https://www.beningo.com/understanding-the-microcontroller-boot-proces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open4tech.com/boot-process-microcontroller/"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lideserve.com/osbourne/interrupt" TargetMode="External"/><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slideshare.net/daniemol/8-interrupt-805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380" y="2213769"/>
            <a:ext cx="9361040" cy="1527533"/>
          </a:xfrm>
        </p:spPr>
        <p:txBody>
          <a:bodyPr>
            <a:normAutofit/>
          </a:bodyPr>
          <a:lstStyle/>
          <a:p>
            <a:r>
              <a:rPr lang="en-US" sz="4000" dirty="0" smtClean="0">
                <a:solidFill>
                  <a:schemeClr val="tx2">
                    <a:lumMod val="50000"/>
                  </a:schemeClr>
                </a:solidFill>
              </a:rPr>
              <a:t>Microprocessors, Microcontrollers &amp; Embedded systems</a:t>
            </a:r>
            <a:endParaRPr lang="en-SG" sz="4000" dirty="0">
              <a:solidFill>
                <a:schemeClr val="tx2">
                  <a:lumMod val="50000"/>
                </a:schemeClr>
              </a:solidFill>
            </a:endParaRPr>
          </a:p>
        </p:txBody>
      </p:sp>
      <p:sp>
        <p:nvSpPr>
          <p:cNvPr id="3" name="Subtitle 2"/>
          <p:cNvSpPr>
            <a:spLocks noGrp="1"/>
          </p:cNvSpPr>
          <p:nvPr>
            <p:ph type="subTitle" idx="1"/>
          </p:nvPr>
        </p:nvSpPr>
        <p:spPr/>
        <p:txBody>
          <a:bodyPr/>
          <a:lstStyle/>
          <a:p>
            <a:r>
              <a:rPr lang="en-US" sz="5500" dirty="0" smtClean="0">
                <a:solidFill>
                  <a:schemeClr val="accent1">
                    <a:lumMod val="75000"/>
                  </a:schemeClr>
                </a:solidFill>
              </a:rPr>
              <a:t>8051</a:t>
            </a:r>
            <a:endParaRPr lang="en-US" sz="5500" dirty="0" smtClean="0">
              <a:solidFill>
                <a:schemeClr val="accent1">
                  <a:lumMod val="75000"/>
                </a:schemeClr>
              </a:solidFill>
            </a:endParaRPr>
          </a:p>
        </p:txBody>
      </p:sp>
      <p:sp>
        <p:nvSpPr>
          <p:cNvPr id="4" name="Rounded Rectangle 3"/>
          <p:cNvSpPr/>
          <p:nvPr/>
        </p:nvSpPr>
        <p:spPr bwMode="auto">
          <a:xfrm>
            <a:off x="729952" y="538809"/>
            <a:ext cx="12879660" cy="6048671"/>
          </a:xfrm>
          <a:prstGeom prst="roundRect">
            <a:avLst/>
          </a:prstGeom>
          <a:noFill/>
          <a:ln w="25400" cap="flat" cmpd="sng" algn="ctr">
            <a:solidFill>
              <a:schemeClr val="tx1"/>
            </a:solidFill>
            <a:prstDash val="solid"/>
            <a:round/>
            <a:headEnd type="none" w="med" len="med"/>
            <a:tailEnd type="none" w="med" len="med"/>
          </a:ln>
          <a:effectLst/>
        </p:spPr>
        <p:txBody>
          <a:bodyPr vert="horz" wrap="square" lIns="123014" tIns="61507" rIns="123014" bIns="61507" numCol="1" rtlCol="0" anchor="t" anchorCtr="0" compatLnSpc="1">
            <a:prstTxWarp prst="textNoShape">
              <a:avLst/>
            </a:prstTxWarp>
          </a:bodyPr>
          <a:lstStyle/>
          <a:p>
            <a:pPr eaLnBrk="0" fontAlgn="base" hangingPunct="0">
              <a:spcBef>
                <a:spcPct val="0"/>
              </a:spcBef>
              <a:spcAft>
                <a:spcPct val="0"/>
              </a:spcAft>
            </a:pPr>
            <a:endParaRPr lang="en-IN" sz="3200" baseline="-25000" dirty="0" smtClean="0">
              <a:latin typeface="Arial" charset="0"/>
              <a:ea typeface="ＭＳ Ｐゴシック" pitchFamily="64" charset="-128"/>
            </a:endParaRPr>
          </a:p>
        </p:txBody>
      </p:sp>
    </p:spTree>
    <p:extLst>
      <p:ext uri="{BB962C8B-B14F-4D97-AF65-F5344CB8AC3E}">
        <p14:creationId xmlns:p14="http://schemas.microsoft.com/office/powerpoint/2010/main" val="50239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grpSp>
        <p:nvGrpSpPr>
          <p:cNvPr id="14" name="Group 13"/>
          <p:cNvGrpSpPr/>
          <p:nvPr/>
        </p:nvGrpSpPr>
        <p:grpSpPr>
          <a:xfrm>
            <a:off x="10164985" y="1523925"/>
            <a:ext cx="4092699" cy="1561557"/>
            <a:chOff x="9865196" y="4520739"/>
            <a:chExt cx="4092699" cy="1561557"/>
          </a:xfrm>
        </p:grpSpPr>
        <p:pic>
          <p:nvPicPr>
            <p:cNvPr id="9" name="Picture 8"/>
            <p:cNvPicPr>
              <a:picLocks noChangeAspect="1"/>
            </p:cNvPicPr>
            <p:nvPr/>
          </p:nvPicPr>
          <p:blipFill>
            <a:blip r:embed="rId3"/>
            <a:stretch>
              <a:fillRect/>
            </a:stretch>
          </p:blipFill>
          <p:spPr>
            <a:xfrm>
              <a:off x="9865196" y="5031468"/>
              <a:ext cx="4092699" cy="1050828"/>
            </a:xfrm>
            <a:prstGeom prst="rect">
              <a:avLst/>
            </a:prstGeom>
          </p:spPr>
        </p:pic>
        <p:sp>
          <p:nvSpPr>
            <p:cNvPr id="10" name="Rectangle 9"/>
            <p:cNvSpPr/>
            <p:nvPr/>
          </p:nvSpPr>
          <p:spPr>
            <a:xfrm>
              <a:off x="9865196" y="4520739"/>
              <a:ext cx="1871859" cy="43088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IN" sz="2200" dirty="0" smtClean="0">
                  <a:solidFill>
                    <a:schemeClr val="accent1">
                      <a:lumMod val="50000"/>
                    </a:schemeClr>
                  </a:solidFill>
                </a:rPr>
                <a:t>Machine code:</a:t>
              </a:r>
              <a:endParaRPr lang="en-IN" sz="2200" dirty="0">
                <a:solidFill>
                  <a:schemeClr val="accent1">
                    <a:lumMod val="50000"/>
                  </a:schemeClr>
                </a:solidFill>
              </a:endParaRPr>
            </a:p>
          </p:txBody>
        </p:sp>
      </p:gr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10</a:t>
            </a:fld>
            <a:endParaRPr lang="en-IN" dirty="0"/>
          </a:p>
        </p:txBody>
      </p:sp>
      <p:sp>
        <p:nvSpPr>
          <p:cNvPr id="8" name="TextBox 7"/>
          <p:cNvSpPr txBox="1"/>
          <p:nvPr/>
        </p:nvSpPr>
        <p:spPr>
          <a:xfrm>
            <a:off x="874247" y="907320"/>
            <a:ext cx="7200800" cy="1107996"/>
          </a:xfrm>
          <a:prstGeom prst="rect">
            <a:avLst/>
          </a:prstGeom>
          <a:noFill/>
        </p:spPr>
        <p:txBody>
          <a:bodyPr wrap="square" rtlCol="0">
            <a:spAutoFit/>
          </a:bodyPr>
          <a:lstStyle/>
          <a:p>
            <a:pPr marL="342900" indent="-342900">
              <a:buFont typeface="Arial" panose="020B0604020202020204" pitchFamily="34" charset="0"/>
              <a:buChar char="•"/>
            </a:pPr>
            <a:r>
              <a:rPr lang="en-IN" sz="2200" b="1" u="sng" dirty="0" smtClean="0">
                <a:solidFill>
                  <a:schemeClr val="accent1">
                    <a:lumMod val="50000"/>
                  </a:schemeClr>
                </a:solidFill>
              </a:rPr>
              <a:t>Instructions</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grpSp>
        <p:nvGrpSpPr>
          <p:cNvPr id="16" name="Group 15"/>
          <p:cNvGrpSpPr/>
          <p:nvPr/>
        </p:nvGrpSpPr>
        <p:grpSpPr>
          <a:xfrm>
            <a:off x="6409086" y="1522723"/>
            <a:ext cx="1969642" cy="1174480"/>
            <a:chOff x="6264970" y="4520739"/>
            <a:chExt cx="1969642" cy="1174480"/>
          </a:xfrm>
        </p:grpSpPr>
        <p:sp>
          <p:nvSpPr>
            <p:cNvPr id="13" name="Rectangle 12"/>
            <p:cNvSpPr/>
            <p:nvPr/>
          </p:nvSpPr>
          <p:spPr>
            <a:xfrm>
              <a:off x="6264970" y="4520739"/>
              <a:ext cx="1969642" cy="43088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IN" sz="2200" dirty="0" smtClean="0">
                  <a:solidFill>
                    <a:schemeClr val="accent1">
                      <a:lumMod val="50000"/>
                    </a:schemeClr>
                  </a:solidFill>
                </a:rPr>
                <a:t>Assembly code:</a:t>
              </a:r>
              <a:endParaRPr lang="en-IN" sz="2200" dirty="0">
                <a:solidFill>
                  <a:schemeClr val="accent1">
                    <a:lumMod val="50000"/>
                  </a:schemeClr>
                </a:solidFill>
              </a:endParaRPr>
            </a:p>
          </p:txBody>
        </p:sp>
        <p:pic>
          <p:nvPicPr>
            <p:cNvPr id="12" name="Picture 11"/>
            <p:cNvPicPr>
              <a:picLocks noChangeAspect="1"/>
            </p:cNvPicPr>
            <p:nvPr/>
          </p:nvPicPr>
          <p:blipFill>
            <a:blip r:embed="rId4"/>
            <a:stretch>
              <a:fillRect/>
            </a:stretch>
          </p:blipFill>
          <p:spPr>
            <a:xfrm>
              <a:off x="6264970" y="5147320"/>
              <a:ext cx="989064" cy="547899"/>
            </a:xfrm>
            <a:prstGeom prst="rect">
              <a:avLst/>
            </a:prstGeom>
          </p:spPr>
        </p:pic>
      </p:grpSp>
      <p:grpSp>
        <p:nvGrpSpPr>
          <p:cNvPr id="20" name="Group 19"/>
          <p:cNvGrpSpPr/>
          <p:nvPr/>
        </p:nvGrpSpPr>
        <p:grpSpPr>
          <a:xfrm>
            <a:off x="1091748" y="1521468"/>
            <a:ext cx="3217330" cy="1893882"/>
            <a:chOff x="2232348" y="4524508"/>
            <a:chExt cx="3217330" cy="1893882"/>
          </a:xfrm>
        </p:grpSpPr>
        <p:sp>
          <p:nvSpPr>
            <p:cNvPr id="15" name="Rectangle 14"/>
            <p:cNvSpPr/>
            <p:nvPr/>
          </p:nvSpPr>
          <p:spPr>
            <a:xfrm>
              <a:off x="2232348" y="4524508"/>
              <a:ext cx="2018438" cy="43088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IN" sz="2200" dirty="0" smtClean="0">
                  <a:solidFill>
                    <a:schemeClr val="accent1">
                      <a:lumMod val="50000"/>
                    </a:schemeClr>
                  </a:solidFill>
                </a:rPr>
                <a:t>High-level code:</a:t>
              </a:r>
              <a:endParaRPr lang="en-IN" sz="2200" dirty="0">
                <a:solidFill>
                  <a:schemeClr val="accent1">
                    <a:lumMod val="50000"/>
                  </a:schemeClr>
                </a:solidFill>
              </a:endParaRPr>
            </a:p>
          </p:txBody>
        </p:sp>
        <p:pic>
          <p:nvPicPr>
            <p:cNvPr id="19" name="Picture 18"/>
            <p:cNvPicPr>
              <a:picLocks noChangeAspect="1"/>
            </p:cNvPicPr>
            <p:nvPr/>
          </p:nvPicPr>
          <p:blipFill>
            <a:blip r:embed="rId5"/>
            <a:stretch>
              <a:fillRect/>
            </a:stretch>
          </p:blipFill>
          <p:spPr>
            <a:xfrm>
              <a:off x="2359014" y="4990129"/>
              <a:ext cx="3090664" cy="1428261"/>
            </a:xfrm>
            <a:prstGeom prst="rect">
              <a:avLst/>
            </a:prstGeom>
          </p:spPr>
        </p:pic>
      </p:grpSp>
      <p:sp>
        <p:nvSpPr>
          <p:cNvPr id="21" name="Right Arrow 20"/>
          <p:cNvSpPr/>
          <p:nvPr/>
        </p:nvSpPr>
        <p:spPr>
          <a:xfrm>
            <a:off x="4711800" y="2149304"/>
            <a:ext cx="1337071" cy="74974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smtClean="0"/>
              <a:t>Compiler</a:t>
            </a:r>
            <a:endParaRPr lang="en-IN" sz="1800" b="1" dirty="0"/>
          </a:p>
        </p:txBody>
      </p:sp>
      <p:sp>
        <p:nvSpPr>
          <p:cNvPr id="22" name="Right Arrow 21"/>
          <p:cNvSpPr/>
          <p:nvPr/>
        </p:nvSpPr>
        <p:spPr>
          <a:xfrm>
            <a:off x="8497044" y="2149304"/>
            <a:ext cx="1388381" cy="74974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800" b="1" dirty="0" smtClean="0"/>
              <a:t>Assembler</a:t>
            </a:r>
            <a:endParaRPr lang="en-IN" sz="1800" b="1" dirty="0"/>
          </a:p>
        </p:txBody>
      </p:sp>
      <p:sp>
        <p:nvSpPr>
          <p:cNvPr id="3" name="Rectangle 2"/>
          <p:cNvSpPr/>
          <p:nvPr/>
        </p:nvSpPr>
        <p:spPr>
          <a:xfrm>
            <a:off x="1073467" y="5476476"/>
            <a:ext cx="11510310" cy="954107"/>
          </a:xfrm>
          <a:prstGeom prst="rect">
            <a:avLst/>
          </a:prstGeom>
        </p:spPr>
        <p:txBody>
          <a:bodyPr wrap="square">
            <a:spAutoFit/>
          </a:bodyPr>
          <a:lstStyle/>
          <a:p>
            <a:pPr fontAlgn="base"/>
            <a:r>
              <a:rPr lang="en-IN" sz="1400" dirty="0" smtClean="0">
                <a:hlinkClick r:id="rId6"/>
              </a:rPr>
              <a:t>https</a:t>
            </a:r>
            <a:r>
              <a:rPr lang="en-IN" sz="1400" dirty="0">
                <a:hlinkClick r:id="rId6"/>
              </a:rPr>
              <a:t>://open4tech.com/boot-process-microcontroller/</a:t>
            </a:r>
            <a:endParaRPr lang="en-IN" sz="1400" dirty="0" smtClean="0">
              <a:solidFill>
                <a:srgbClr val="154687"/>
              </a:solidFill>
              <a:latin typeface="exo_2italic"/>
            </a:endParaRPr>
          </a:p>
          <a:p>
            <a:pPr fontAlgn="base"/>
            <a:r>
              <a:rPr lang="en-IN" sz="1400" dirty="0" smtClean="0">
                <a:solidFill>
                  <a:srgbClr val="154687"/>
                </a:solidFill>
                <a:latin typeface="exo_2italic"/>
              </a:rPr>
              <a:t>Embedded </a:t>
            </a:r>
            <a:r>
              <a:rPr lang="en-IN" sz="1400" dirty="0">
                <a:solidFill>
                  <a:srgbClr val="154687"/>
                </a:solidFill>
                <a:latin typeface="exo_2italic"/>
              </a:rPr>
              <a:t>Basics – Understanding the Microcontroller Boot </a:t>
            </a:r>
            <a:r>
              <a:rPr lang="en-IN" sz="1400" dirty="0" smtClean="0">
                <a:solidFill>
                  <a:srgbClr val="154687"/>
                </a:solidFill>
                <a:latin typeface="exo_2italic"/>
              </a:rPr>
              <a:t>Process: </a:t>
            </a:r>
            <a:r>
              <a:rPr lang="en-IN" sz="1400" dirty="0">
                <a:hlinkClick r:id="rId7"/>
              </a:rPr>
              <a:t>https://www.beningo.com/understanding-the-microcontroller-boot-process/</a:t>
            </a:r>
            <a:endParaRPr lang="en-IN" sz="1400" i="0" dirty="0" smtClean="0">
              <a:solidFill>
                <a:srgbClr val="154687"/>
              </a:solidFill>
              <a:effectLst/>
              <a:latin typeface="exo_2italic"/>
            </a:endParaRPr>
          </a:p>
          <a:p>
            <a:pPr fontAlgn="base"/>
            <a:r>
              <a:rPr lang="en-IN" sz="1400" dirty="0">
                <a:hlinkClick r:id="rId8"/>
              </a:rPr>
              <a:t>https://www.oreilly.com/library/view/programming-embedded-systems/0596009836/ch04.html</a:t>
            </a:r>
            <a:endParaRPr lang="en-IN" sz="1400" dirty="0">
              <a:hlinkClick r:id="rId6"/>
            </a:endParaRPr>
          </a:p>
          <a:p>
            <a:pPr fontAlgn="base"/>
            <a:endParaRPr lang="en-IN" sz="1400" i="0" dirty="0">
              <a:solidFill>
                <a:srgbClr val="154687"/>
              </a:solidFill>
              <a:effectLst/>
              <a:latin typeface="exo_2italic"/>
            </a:endParaRPr>
          </a:p>
        </p:txBody>
      </p:sp>
    </p:spTree>
    <p:extLst>
      <p:ext uri="{BB962C8B-B14F-4D97-AF65-F5344CB8AC3E}">
        <p14:creationId xmlns:p14="http://schemas.microsoft.com/office/powerpoint/2010/main" val="3685761483"/>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Interrupts</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196" y="1042864"/>
            <a:ext cx="11881320"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solidFill>
                  <a:schemeClr val="accent1">
                    <a:lumMod val="50000"/>
                  </a:schemeClr>
                </a:solidFill>
              </a:rPr>
              <a:t>An event (external/internal) that interrupts the controller to inform that a device needs its service</a:t>
            </a:r>
          </a:p>
          <a:p>
            <a:pPr marL="342900" indent="-342900">
              <a:buFont typeface="Arial" panose="020B0604020202020204" pitchFamily="34" charset="0"/>
              <a:buChar char="•"/>
            </a:pPr>
            <a:endParaRPr lang="en-IN" sz="2000" dirty="0" smtClean="0">
              <a:solidFill>
                <a:schemeClr val="accent1">
                  <a:lumMod val="50000"/>
                </a:schemeClr>
              </a:solidFill>
            </a:endParaRPr>
          </a:p>
          <a:p>
            <a:pPr marL="342900" indent="-342900">
              <a:buFont typeface="Arial" panose="020B0604020202020204" pitchFamily="34" charset="0"/>
              <a:buChar char="•"/>
            </a:pPr>
            <a:r>
              <a:rPr lang="en-IN" sz="2000" dirty="0" smtClean="0">
                <a:solidFill>
                  <a:schemeClr val="accent1">
                    <a:lumMod val="50000"/>
                  </a:schemeClr>
                </a:solidFill>
              </a:rPr>
              <a:t>Interrupts "</a:t>
            </a:r>
            <a:r>
              <a:rPr lang="en-IN" sz="2000" dirty="0">
                <a:solidFill>
                  <a:schemeClr val="accent1">
                    <a:lumMod val="50000"/>
                  </a:schemeClr>
                </a:solidFill>
              </a:rPr>
              <a:t>put on hold" the normal program flow, execute a </a:t>
            </a:r>
            <a:r>
              <a:rPr lang="en-IN" sz="2000" dirty="0" smtClean="0">
                <a:solidFill>
                  <a:schemeClr val="accent1">
                    <a:lumMod val="50000"/>
                  </a:schemeClr>
                </a:solidFill>
              </a:rPr>
              <a:t>dedicated piece of code (interrupt handler or ISR), </a:t>
            </a:r>
            <a:r>
              <a:rPr lang="en-IN" sz="2000" dirty="0">
                <a:solidFill>
                  <a:schemeClr val="accent1">
                    <a:lumMod val="50000"/>
                  </a:schemeClr>
                </a:solidFill>
              </a:rPr>
              <a:t>and </a:t>
            </a:r>
            <a:r>
              <a:rPr lang="en-IN" sz="2000" dirty="0" smtClean="0">
                <a:solidFill>
                  <a:schemeClr val="accent1">
                    <a:lumMod val="50000"/>
                  </a:schemeClr>
                </a:solidFill>
              </a:rPr>
              <a:t>resume </a:t>
            </a:r>
            <a:r>
              <a:rPr lang="en-IN" sz="2000" dirty="0">
                <a:solidFill>
                  <a:schemeClr val="accent1">
                    <a:lumMod val="50000"/>
                  </a:schemeClr>
                </a:solidFill>
              </a:rPr>
              <a:t>normal program flow as if we had never left </a:t>
            </a:r>
            <a:r>
              <a:rPr lang="en-IN" sz="2000" dirty="0" smtClean="0">
                <a:solidFill>
                  <a:schemeClr val="accent1">
                    <a:lumMod val="50000"/>
                  </a:schemeClr>
                </a:solidFill>
              </a:rPr>
              <a:t>it</a:t>
            </a:r>
          </a:p>
          <a:p>
            <a:pPr marL="342900" indent="-342900">
              <a:buFont typeface="Arial" panose="020B0604020202020204" pitchFamily="34" charset="0"/>
              <a:buChar char="•"/>
            </a:pPr>
            <a:endParaRPr lang="en-IN" sz="2000" dirty="0" smtClean="0">
              <a:solidFill>
                <a:schemeClr val="accent1">
                  <a:lumMod val="50000"/>
                </a:schemeClr>
              </a:solidFill>
            </a:endParaRPr>
          </a:p>
          <a:p>
            <a:pPr marL="342900" indent="-342900">
              <a:buFont typeface="Arial" panose="020B0604020202020204" pitchFamily="34" charset="0"/>
              <a:buChar char="•"/>
            </a:pPr>
            <a:r>
              <a:rPr lang="en-IN" sz="2000" dirty="0" smtClean="0">
                <a:solidFill>
                  <a:schemeClr val="accent1">
                    <a:lumMod val="50000"/>
                  </a:schemeClr>
                </a:solidFill>
              </a:rPr>
              <a:t>Interrupts </a:t>
            </a:r>
            <a:r>
              <a:rPr lang="en-IN" sz="2000" dirty="0">
                <a:solidFill>
                  <a:schemeClr val="accent1">
                    <a:lumMod val="50000"/>
                  </a:schemeClr>
                </a:solidFill>
              </a:rPr>
              <a:t>are convenient &amp; efficient than to manually </a:t>
            </a:r>
            <a:r>
              <a:rPr lang="en-IN" sz="2000" dirty="0" smtClean="0">
                <a:solidFill>
                  <a:schemeClr val="accent1">
                    <a:lumMod val="50000"/>
                  </a:schemeClr>
                </a:solidFill>
              </a:rPr>
              <a:t>check </a:t>
            </a:r>
            <a:r>
              <a:rPr lang="en-IN" sz="2000" dirty="0">
                <a:solidFill>
                  <a:schemeClr val="accent1">
                    <a:lumMod val="50000"/>
                  </a:schemeClr>
                </a:solidFill>
              </a:rPr>
              <a:t>for status of the </a:t>
            </a:r>
            <a:r>
              <a:rPr lang="en-IN" sz="2000" dirty="0" smtClean="0">
                <a:solidFill>
                  <a:schemeClr val="accent1">
                    <a:lumMod val="50000"/>
                  </a:schemeClr>
                </a:solidFill>
              </a:rPr>
              <a:t>event (polling)</a:t>
            </a:r>
            <a:endParaRPr lang="en-IN" sz="2000" dirty="0">
              <a:solidFill>
                <a:schemeClr val="accent1">
                  <a:lumMod val="50000"/>
                </a:schemeClr>
              </a:solidFill>
            </a:endParaRPr>
          </a:p>
          <a:p>
            <a:pPr marL="342900" indent="-342900">
              <a:buFont typeface="Arial" panose="020B0604020202020204" pitchFamily="34" charset="0"/>
              <a:buChar char="•"/>
            </a:pPr>
            <a:endParaRPr lang="en-IN" sz="2000" dirty="0" smtClean="0">
              <a:solidFill>
                <a:schemeClr val="accent1">
                  <a:lumMod val="50000"/>
                </a:schemeClr>
              </a:solidFill>
            </a:endParaRPr>
          </a:p>
          <a:p>
            <a:pPr marL="342900" indent="-342900">
              <a:buFont typeface="Arial" panose="020B0604020202020204" pitchFamily="34" charset="0"/>
              <a:buChar char="•"/>
            </a:pPr>
            <a:r>
              <a:rPr lang="en-IN" sz="2000" dirty="0" smtClean="0">
                <a:solidFill>
                  <a:schemeClr val="accent1">
                    <a:lumMod val="50000"/>
                  </a:schemeClr>
                </a:solidFill>
              </a:rPr>
              <a:t>Events can be one of </a:t>
            </a:r>
          </a:p>
          <a:p>
            <a:pPr marL="957971" lvl="1" indent="-342900">
              <a:buFont typeface="Arial" panose="020B0604020202020204" pitchFamily="34" charset="0"/>
              <a:buChar char="•"/>
            </a:pPr>
            <a:r>
              <a:rPr lang="en-IN" sz="2000" dirty="0" smtClean="0">
                <a:solidFill>
                  <a:schemeClr val="accent1">
                    <a:lumMod val="50000"/>
                  </a:schemeClr>
                </a:solidFill>
              </a:rPr>
              <a:t>Timers 0 or 1 overflowing</a:t>
            </a:r>
          </a:p>
          <a:p>
            <a:pPr marL="957971" lvl="1" indent="-342900">
              <a:buFont typeface="Arial" panose="020B0604020202020204" pitchFamily="34" charset="0"/>
              <a:buChar char="•"/>
            </a:pPr>
            <a:r>
              <a:rPr lang="en-IN" sz="2000" dirty="0" smtClean="0">
                <a:solidFill>
                  <a:schemeClr val="accent1">
                    <a:lumMod val="50000"/>
                  </a:schemeClr>
                </a:solidFill>
              </a:rPr>
              <a:t>Receive or transmit a character via serial port</a:t>
            </a:r>
          </a:p>
          <a:p>
            <a:pPr marL="957971" lvl="1" indent="-342900">
              <a:buFont typeface="Arial" panose="020B0604020202020204" pitchFamily="34" charset="0"/>
              <a:buChar char="•"/>
            </a:pPr>
            <a:r>
              <a:rPr lang="en-IN" sz="2000" dirty="0" smtClean="0">
                <a:solidFill>
                  <a:schemeClr val="accent1">
                    <a:lumMod val="50000"/>
                  </a:schemeClr>
                </a:solidFill>
              </a:rPr>
              <a:t>One of the two external events</a:t>
            </a:r>
          </a:p>
          <a:p>
            <a:pPr marL="957971" lvl="1" indent="-342900">
              <a:buFont typeface="Arial" panose="020B0604020202020204" pitchFamily="34" charset="0"/>
              <a:buChar char="•"/>
            </a:pPr>
            <a:r>
              <a:rPr lang="en-IN" sz="2000" dirty="0" smtClean="0">
                <a:solidFill>
                  <a:schemeClr val="accent1">
                    <a:lumMod val="50000"/>
                  </a:schemeClr>
                </a:solidFill>
              </a:rPr>
              <a:t>Reset</a:t>
            </a:r>
          </a:p>
        </p:txBody>
      </p: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11</a:t>
            </a:fld>
            <a:endParaRPr lang="en-IN" dirty="0"/>
          </a:p>
        </p:txBody>
      </p:sp>
      <p:grpSp>
        <p:nvGrpSpPr>
          <p:cNvPr id="54" name="Group 53"/>
          <p:cNvGrpSpPr/>
          <p:nvPr/>
        </p:nvGrpSpPr>
        <p:grpSpPr>
          <a:xfrm>
            <a:off x="792188" y="5394397"/>
            <a:ext cx="6624736" cy="1625131"/>
            <a:chOff x="792188" y="5394397"/>
            <a:chExt cx="6624736" cy="1625131"/>
          </a:xfrm>
        </p:grpSpPr>
        <p:sp>
          <p:nvSpPr>
            <p:cNvPr id="35" name="Rounded Rectangle 34"/>
            <p:cNvSpPr/>
            <p:nvPr/>
          </p:nvSpPr>
          <p:spPr>
            <a:xfrm>
              <a:off x="792188" y="5939134"/>
              <a:ext cx="792088" cy="36031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400" dirty="0" smtClean="0"/>
                <a:t>Main</a:t>
              </a:r>
              <a:endParaRPr lang="en-IN" sz="1400" dirty="0"/>
            </a:p>
          </p:txBody>
        </p:sp>
        <p:sp>
          <p:nvSpPr>
            <p:cNvPr id="36" name="Rounded Rectangle 35"/>
            <p:cNvSpPr/>
            <p:nvPr/>
          </p:nvSpPr>
          <p:spPr>
            <a:xfrm>
              <a:off x="2016324" y="5939134"/>
              <a:ext cx="792088" cy="36031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400" dirty="0" smtClean="0"/>
                <a:t>Main</a:t>
              </a:r>
              <a:endParaRPr lang="en-IN" sz="1400" dirty="0"/>
            </a:p>
          </p:txBody>
        </p:sp>
        <p:sp>
          <p:nvSpPr>
            <p:cNvPr id="37" name="Rounded Rectangle 36"/>
            <p:cNvSpPr/>
            <p:nvPr/>
          </p:nvSpPr>
          <p:spPr>
            <a:xfrm>
              <a:off x="3222458" y="5939134"/>
              <a:ext cx="1584176" cy="36031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400" dirty="0" smtClean="0"/>
                <a:t>Main</a:t>
              </a:r>
              <a:endParaRPr lang="en-IN" sz="1400" dirty="0"/>
            </a:p>
          </p:txBody>
        </p:sp>
        <p:sp>
          <p:nvSpPr>
            <p:cNvPr id="38" name="Rounded Rectangle 37"/>
            <p:cNvSpPr/>
            <p:nvPr/>
          </p:nvSpPr>
          <p:spPr>
            <a:xfrm>
              <a:off x="5409787" y="5939134"/>
              <a:ext cx="1584176" cy="36031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400" dirty="0" smtClean="0"/>
                <a:t>Main</a:t>
              </a:r>
              <a:endParaRPr lang="en-IN" sz="1400" dirty="0"/>
            </a:p>
          </p:txBody>
        </p:sp>
        <p:sp>
          <p:nvSpPr>
            <p:cNvPr id="39" name="Rounded Rectangle 38"/>
            <p:cNvSpPr/>
            <p:nvPr/>
          </p:nvSpPr>
          <p:spPr>
            <a:xfrm>
              <a:off x="1584276" y="5394397"/>
              <a:ext cx="432048" cy="3603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200" dirty="0" smtClean="0"/>
                <a:t>ISR</a:t>
              </a:r>
              <a:endParaRPr lang="en-IN" sz="1200" dirty="0"/>
            </a:p>
          </p:txBody>
        </p:sp>
        <p:sp>
          <p:nvSpPr>
            <p:cNvPr id="40" name="Rounded Rectangle 39"/>
            <p:cNvSpPr/>
            <p:nvPr/>
          </p:nvSpPr>
          <p:spPr>
            <a:xfrm>
              <a:off x="2808412" y="5394397"/>
              <a:ext cx="432048" cy="3603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200" dirty="0" smtClean="0"/>
                <a:t>ISR</a:t>
              </a:r>
              <a:endParaRPr lang="en-IN" sz="1200" dirty="0"/>
            </a:p>
          </p:txBody>
        </p:sp>
        <p:sp>
          <p:nvSpPr>
            <p:cNvPr id="41" name="Rounded Rectangle 40"/>
            <p:cNvSpPr/>
            <p:nvPr/>
          </p:nvSpPr>
          <p:spPr>
            <a:xfrm>
              <a:off x="4806633" y="5394397"/>
              <a:ext cx="603153" cy="3603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200" dirty="0" smtClean="0"/>
                <a:t>ISR</a:t>
              </a:r>
              <a:endParaRPr lang="en-IN" sz="1200" dirty="0"/>
            </a:p>
          </p:txBody>
        </p:sp>
        <p:cxnSp>
          <p:nvCxnSpPr>
            <p:cNvPr id="43" name="Straight Arrow Connector 42"/>
            <p:cNvCxnSpPr/>
            <p:nvPr/>
          </p:nvCxnSpPr>
          <p:spPr>
            <a:xfrm flipV="1">
              <a:off x="1584276" y="6443464"/>
              <a:ext cx="0" cy="2880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flipV="1">
              <a:off x="2808412" y="6455767"/>
              <a:ext cx="0" cy="2880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flipV="1">
              <a:off x="4806633" y="6460998"/>
              <a:ext cx="0" cy="2880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p:cNvCxnSpPr/>
            <p:nvPr/>
          </p:nvCxnSpPr>
          <p:spPr>
            <a:xfrm>
              <a:off x="6192788" y="6984423"/>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581947" y="6711751"/>
              <a:ext cx="546945" cy="307777"/>
            </a:xfrm>
            <a:prstGeom prst="rect">
              <a:avLst/>
            </a:prstGeom>
            <a:noFill/>
          </p:spPr>
          <p:txBody>
            <a:bodyPr wrap="none" rtlCol="0">
              <a:spAutoFit/>
            </a:bodyPr>
            <a:lstStyle/>
            <a:p>
              <a:r>
                <a:rPr lang="en-IN" sz="1400" dirty="0" smtClean="0"/>
                <a:t>Time</a:t>
              </a:r>
              <a:endParaRPr lang="en-IN" sz="1400" dirty="0"/>
            </a:p>
          </p:txBody>
        </p:sp>
        <p:cxnSp>
          <p:nvCxnSpPr>
            <p:cNvPr id="51" name="Straight Arrow Connector 50"/>
            <p:cNvCxnSpPr/>
            <p:nvPr/>
          </p:nvCxnSpPr>
          <p:spPr>
            <a:xfrm>
              <a:off x="2023226" y="5650225"/>
              <a:ext cx="0" cy="2559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p:cNvCxnSpPr/>
            <p:nvPr/>
          </p:nvCxnSpPr>
          <p:spPr>
            <a:xfrm>
              <a:off x="3231686" y="5683150"/>
              <a:ext cx="0" cy="2559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p:cNvCxnSpPr/>
            <p:nvPr/>
          </p:nvCxnSpPr>
          <p:spPr>
            <a:xfrm>
              <a:off x="5409786" y="5683150"/>
              <a:ext cx="0" cy="2559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grpSp>
        <p:nvGrpSpPr>
          <p:cNvPr id="62" name="Group 61"/>
          <p:cNvGrpSpPr/>
          <p:nvPr/>
        </p:nvGrpSpPr>
        <p:grpSpPr>
          <a:xfrm>
            <a:off x="7419669" y="2915087"/>
            <a:ext cx="6693999" cy="3671194"/>
            <a:chOff x="7586563" y="2915087"/>
            <a:chExt cx="6693999" cy="3671194"/>
          </a:xfrm>
        </p:grpSpPr>
        <p:sp>
          <p:nvSpPr>
            <p:cNvPr id="12" name="TextBox 11"/>
            <p:cNvSpPr txBox="1"/>
            <p:nvPr/>
          </p:nvSpPr>
          <p:spPr>
            <a:xfrm>
              <a:off x="8569052" y="3262294"/>
              <a:ext cx="4536504" cy="3323987"/>
            </a:xfrm>
            <a:prstGeom prst="rect">
              <a:avLst/>
            </a:prstGeom>
            <a:noFill/>
          </p:spPr>
          <p:txBody>
            <a:bodyPr wrap="square" rtlCol="0">
              <a:spAutoFit/>
            </a:bodyPr>
            <a:lstStyle/>
            <a:p>
              <a:r>
                <a:rPr lang="en-IN" sz="1400" dirty="0" smtClean="0">
                  <a:solidFill>
                    <a:schemeClr val="accent1">
                      <a:lumMod val="50000"/>
                    </a:schemeClr>
                  </a:solidFill>
                </a:rPr>
                <a:t>void main()</a:t>
              </a:r>
            </a:p>
            <a:p>
              <a:r>
                <a:rPr lang="en-IN" sz="1400" dirty="0" smtClean="0">
                  <a:solidFill>
                    <a:schemeClr val="accent1">
                      <a:lumMod val="50000"/>
                    </a:schemeClr>
                  </a:solidFill>
                </a:rPr>
                <a:t>{</a:t>
              </a:r>
            </a:p>
            <a:p>
              <a:r>
                <a:rPr lang="en-IN" sz="1400" dirty="0">
                  <a:solidFill>
                    <a:schemeClr val="accent1">
                      <a:lumMod val="50000"/>
                    </a:schemeClr>
                  </a:solidFill>
                </a:rPr>
                <a:t> </a:t>
              </a:r>
              <a:r>
                <a:rPr lang="en-IN" sz="1400" dirty="0" smtClean="0">
                  <a:solidFill>
                    <a:schemeClr val="accent1">
                      <a:lumMod val="50000"/>
                    </a:schemeClr>
                  </a:solidFill>
                </a:rPr>
                <a:t>    while(1)</a:t>
              </a:r>
            </a:p>
            <a:p>
              <a:r>
                <a:rPr lang="en-IN" sz="1400" dirty="0">
                  <a:solidFill>
                    <a:schemeClr val="accent1">
                      <a:lumMod val="50000"/>
                    </a:schemeClr>
                  </a:solidFill>
                </a:rPr>
                <a:t> </a:t>
              </a:r>
              <a:r>
                <a:rPr lang="en-IN" sz="1400" dirty="0" smtClean="0">
                  <a:solidFill>
                    <a:schemeClr val="accent1">
                      <a:lumMod val="50000"/>
                    </a:schemeClr>
                  </a:solidFill>
                </a:rPr>
                <a:t>    {</a:t>
              </a:r>
            </a:p>
            <a:p>
              <a:r>
                <a:rPr lang="en-IN" sz="1400" dirty="0" smtClean="0">
                  <a:solidFill>
                    <a:schemeClr val="accent1">
                      <a:lumMod val="50000"/>
                    </a:schemeClr>
                  </a:solidFill>
                </a:rPr>
                <a:t>         Line 1</a:t>
              </a:r>
            </a:p>
            <a:p>
              <a:r>
                <a:rPr lang="en-IN" sz="1400" dirty="0" smtClean="0">
                  <a:solidFill>
                    <a:schemeClr val="accent1">
                      <a:lumMod val="50000"/>
                    </a:schemeClr>
                  </a:solidFill>
                </a:rPr>
                <a:t>         </a:t>
              </a:r>
              <a:r>
                <a:rPr lang="en-IN" sz="1400" dirty="0">
                  <a:solidFill>
                    <a:schemeClr val="accent1">
                      <a:lumMod val="50000"/>
                    </a:schemeClr>
                  </a:solidFill>
                </a:rPr>
                <a:t>Line </a:t>
              </a:r>
              <a:r>
                <a:rPr lang="en-IN" sz="1400" dirty="0" smtClean="0">
                  <a:solidFill>
                    <a:schemeClr val="accent1">
                      <a:lumMod val="50000"/>
                    </a:schemeClr>
                  </a:solidFill>
                </a:rPr>
                <a:t>2</a:t>
              </a:r>
            </a:p>
            <a:p>
              <a:r>
                <a:rPr lang="en-IN" sz="1400" dirty="0">
                  <a:solidFill>
                    <a:schemeClr val="accent1">
                      <a:lumMod val="50000"/>
                    </a:schemeClr>
                  </a:solidFill>
                </a:rPr>
                <a:t> </a:t>
              </a:r>
              <a:r>
                <a:rPr lang="en-IN" sz="1400" dirty="0" smtClean="0">
                  <a:solidFill>
                    <a:schemeClr val="accent1">
                      <a:lumMod val="50000"/>
                    </a:schemeClr>
                  </a:solidFill>
                </a:rPr>
                <a:t>        </a:t>
              </a:r>
              <a:r>
                <a:rPr lang="en-IN" sz="1400" dirty="0">
                  <a:solidFill>
                    <a:schemeClr val="accent1">
                      <a:lumMod val="50000"/>
                    </a:schemeClr>
                  </a:solidFill>
                </a:rPr>
                <a:t>Line </a:t>
              </a:r>
              <a:r>
                <a:rPr lang="en-IN" sz="1400" dirty="0" smtClean="0">
                  <a:solidFill>
                    <a:schemeClr val="accent1">
                      <a:lumMod val="50000"/>
                    </a:schemeClr>
                  </a:solidFill>
                </a:rPr>
                <a:t>3</a:t>
              </a:r>
            </a:p>
            <a:p>
              <a:r>
                <a:rPr lang="en-IN" sz="1400" dirty="0" smtClean="0">
                  <a:solidFill>
                    <a:schemeClr val="accent1">
                      <a:lumMod val="50000"/>
                    </a:schemeClr>
                  </a:solidFill>
                </a:rPr>
                <a:t>         </a:t>
              </a:r>
              <a:r>
                <a:rPr lang="en-IN" sz="1400" dirty="0">
                  <a:solidFill>
                    <a:schemeClr val="accent1">
                      <a:lumMod val="50000"/>
                    </a:schemeClr>
                  </a:solidFill>
                </a:rPr>
                <a:t>Line </a:t>
              </a:r>
              <a:r>
                <a:rPr lang="en-IN" sz="1400" dirty="0" smtClean="0">
                  <a:solidFill>
                    <a:schemeClr val="accent1">
                      <a:lumMod val="50000"/>
                    </a:schemeClr>
                  </a:solidFill>
                </a:rPr>
                <a:t>4</a:t>
              </a:r>
              <a:endParaRPr lang="en-IN" sz="1400" dirty="0">
                <a:solidFill>
                  <a:schemeClr val="accent1">
                    <a:lumMod val="50000"/>
                  </a:schemeClr>
                </a:solidFill>
              </a:endParaRPr>
            </a:p>
            <a:p>
              <a:r>
                <a:rPr lang="en-IN" sz="1400" dirty="0">
                  <a:solidFill>
                    <a:schemeClr val="accent1">
                      <a:lumMod val="50000"/>
                    </a:schemeClr>
                  </a:solidFill>
                </a:rPr>
                <a:t>         Line </a:t>
              </a:r>
              <a:r>
                <a:rPr lang="en-IN" sz="1400" dirty="0" smtClean="0">
                  <a:solidFill>
                    <a:schemeClr val="accent1">
                      <a:lumMod val="50000"/>
                    </a:schemeClr>
                  </a:solidFill>
                </a:rPr>
                <a:t>5 </a:t>
              </a:r>
            </a:p>
            <a:p>
              <a:r>
                <a:rPr lang="en-IN" sz="1400" dirty="0" smtClean="0">
                  <a:solidFill>
                    <a:schemeClr val="accent1">
                      <a:lumMod val="50000"/>
                    </a:schemeClr>
                  </a:solidFill>
                </a:rPr>
                <a:t>            ….</a:t>
              </a:r>
            </a:p>
            <a:p>
              <a:r>
                <a:rPr lang="en-IN" sz="1400" dirty="0">
                  <a:solidFill>
                    <a:schemeClr val="accent1">
                      <a:lumMod val="50000"/>
                    </a:schemeClr>
                  </a:solidFill>
                </a:rPr>
                <a:t> </a:t>
              </a:r>
              <a:r>
                <a:rPr lang="en-IN" sz="1400" dirty="0" smtClean="0">
                  <a:solidFill>
                    <a:schemeClr val="accent1">
                      <a:lumMod val="50000"/>
                    </a:schemeClr>
                  </a:solidFill>
                </a:rPr>
                <a:t>           ….</a:t>
              </a:r>
            </a:p>
            <a:p>
              <a:r>
                <a:rPr lang="en-IN" sz="1400" dirty="0" smtClean="0">
                  <a:solidFill>
                    <a:schemeClr val="accent1">
                      <a:lumMod val="50000"/>
                    </a:schemeClr>
                  </a:solidFill>
                </a:rPr>
                <a:t>            </a:t>
              </a:r>
              <a:r>
                <a:rPr lang="en-IN" sz="1400" dirty="0">
                  <a:solidFill>
                    <a:schemeClr val="accent1">
                      <a:lumMod val="50000"/>
                    </a:schemeClr>
                  </a:solidFill>
                </a:rPr>
                <a:t>….</a:t>
              </a:r>
            </a:p>
            <a:p>
              <a:r>
                <a:rPr lang="en-IN" sz="1400" dirty="0">
                  <a:solidFill>
                    <a:schemeClr val="accent1">
                      <a:lumMod val="50000"/>
                    </a:schemeClr>
                  </a:solidFill>
                </a:rPr>
                <a:t>          </a:t>
              </a:r>
              <a:r>
                <a:rPr lang="en-IN" sz="1400" dirty="0" smtClean="0">
                  <a:solidFill>
                    <a:schemeClr val="accent1">
                      <a:lumMod val="50000"/>
                    </a:schemeClr>
                  </a:solidFill>
                </a:rPr>
                <a:t>Line N</a:t>
              </a:r>
            </a:p>
            <a:p>
              <a:r>
                <a:rPr lang="en-IN" sz="1400" dirty="0" smtClean="0">
                  <a:solidFill>
                    <a:schemeClr val="accent1">
                      <a:lumMod val="50000"/>
                    </a:schemeClr>
                  </a:solidFill>
                </a:rPr>
                <a:t>      }</a:t>
              </a:r>
            </a:p>
            <a:p>
              <a:r>
                <a:rPr lang="en-IN" sz="1400" dirty="0" smtClean="0">
                  <a:solidFill>
                    <a:schemeClr val="accent1">
                      <a:lumMod val="50000"/>
                    </a:schemeClr>
                  </a:solidFill>
                </a:rPr>
                <a:t>}</a:t>
              </a:r>
            </a:p>
          </p:txBody>
        </p:sp>
        <p:cxnSp>
          <p:nvCxnSpPr>
            <p:cNvPr id="14" name="Straight Arrow Connector 13"/>
            <p:cNvCxnSpPr/>
            <p:nvPr/>
          </p:nvCxnSpPr>
          <p:spPr>
            <a:xfrm>
              <a:off x="8064996" y="4787280"/>
              <a:ext cx="64807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86563" y="4484733"/>
              <a:ext cx="956865" cy="338554"/>
            </a:xfrm>
            <a:prstGeom prst="rect">
              <a:avLst/>
            </a:prstGeom>
            <a:noFill/>
          </p:spPr>
          <p:txBody>
            <a:bodyPr wrap="none" rtlCol="0">
              <a:spAutoFit/>
            </a:bodyPr>
            <a:lstStyle/>
            <a:p>
              <a:r>
                <a:rPr lang="en-IN" sz="1600" b="1" dirty="0" smtClean="0"/>
                <a:t>Interrupt</a:t>
              </a:r>
              <a:endParaRPr lang="en-IN" sz="1600" b="1" dirty="0"/>
            </a:p>
          </p:txBody>
        </p:sp>
        <p:cxnSp>
          <p:nvCxnSpPr>
            <p:cNvPr id="17" name="Curved Connector 16"/>
            <p:cNvCxnSpPr>
              <a:endCxn id="59" idx="1"/>
            </p:cNvCxnSpPr>
            <p:nvPr/>
          </p:nvCxnSpPr>
          <p:spPr>
            <a:xfrm rot="5400000" flipH="1" flipV="1">
              <a:off x="9432305" y="3309050"/>
              <a:ext cx="1687529" cy="1268936"/>
            </a:xfrm>
            <a:prstGeom prst="curvedConnector2">
              <a:avLst/>
            </a:prstGeom>
            <a:ln w="285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29965" y="3625595"/>
              <a:ext cx="3350597" cy="369332"/>
            </a:xfrm>
            <a:prstGeom prst="rect">
              <a:avLst/>
            </a:prstGeom>
            <a:noFill/>
            <a:ln>
              <a:solidFill>
                <a:schemeClr val="tx1"/>
              </a:solidFill>
            </a:ln>
          </p:spPr>
          <p:txBody>
            <a:bodyPr wrap="none" rtlCol="0">
              <a:spAutoFit/>
            </a:bodyPr>
            <a:lstStyle/>
            <a:p>
              <a:r>
                <a:rPr lang="en-IN" sz="1800" dirty="0" smtClean="0">
                  <a:solidFill>
                    <a:schemeClr val="accent1">
                      <a:lumMod val="50000"/>
                    </a:schemeClr>
                  </a:solidFill>
                </a:rPr>
                <a:t>Push the PC; Save interrupt status</a:t>
              </a:r>
              <a:endParaRPr lang="en-IN" sz="1800" dirty="0">
                <a:solidFill>
                  <a:schemeClr val="accent1">
                    <a:lumMod val="50000"/>
                  </a:schemeClr>
                </a:solidFill>
              </a:endParaRPr>
            </a:p>
          </p:txBody>
        </p:sp>
        <p:sp>
          <p:nvSpPr>
            <p:cNvPr id="23" name="TextBox 22"/>
            <p:cNvSpPr txBox="1"/>
            <p:nvPr/>
          </p:nvSpPr>
          <p:spPr>
            <a:xfrm>
              <a:off x="11332711" y="4363367"/>
              <a:ext cx="2549370" cy="646331"/>
            </a:xfrm>
            <a:prstGeom prst="rect">
              <a:avLst/>
            </a:prstGeom>
            <a:noFill/>
            <a:ln>
              <a:solidFill>
                <a:schemeClr val="tx1"/>
              </a:solidFill>
            </a:ln>
          </p:spPr>
          <p:txBody>
            <a:bodyPr wrap="square" rtlCol="0">
              <a:spAutoFit/>
            </a:bodyPr>
            <a:lstStyle/>
            <a:p>
              <a:pPr algn="ctr"/>
              <a:r>
                <a:rPr lang="en-IN" sz="1800" dirty="0" smtClean="0">
                  <a:solidFill>
                    <a:schemeClr val="accent1">
                      <a:lumMod val="50000"/>
                    </a:schemeClr>
                  </a:solidFill>
                </a:rPr>
                <a:t>Jump to ISR and continue execution</a:t>
              </a:r>
              <a:endParaRPr lang="en-IN" sz="1800" dirty="0">
                <a:solidFill>
                  <a:schemeClr val="accent1">
                    <a:lumMod val="50000"/>
                  </a:schemeClr>
                </a:solidFill>
              </a:endParaRPr>
            </a:p>
          </p:txBody>
        </p:sp>
        <p:sp>
          <p:nvSpPr>
            <p:cNvPr id="24" name="TextBox 23"/>
            <p:cNvSpPr txBox="1"/>
            <p:nvPr/>
          </p:nvSpPr>
          <p:spPr>
            <a:xfrm>
              <a:off x="11332711" y="5399358"/>
              <a:ext cx="2549370" cy="646331"/>
            </a:xfrm>
            <a:prstGeom prst="rect">
              <a:avLst/>
            </a:prstGeom>
            <a:noFill/>
            <a:ln>
              <a:solidFill>
                <a:schemeClr val="tx1"/>
              </a:solidFill>
            </a:ln>
          </p:spPr>
          <p:txBody>
            <a:bodyPr wrap="square" rtlCol="0">
              <a:spAutoFit/>
            </a:bodyPr>
            <a:lstStyle/>
            <a:p>
              <a:pPr algn="ctr"/>
              <a:r>
                <a:rPr lang="en-IN" sz="1800" dirty="0" smtClean="0">
                  <a:solidFill>
                    <a:schemeClr val="accent1">
                      <a:lumMod val="50000"/>
                    </a:schemeClr>
                  </a:solidFill>
                </a:rPr>
                <a:t>Upon RETI, pop PC from stack</a:t>
              </a:r>
              <a:endParaRPr lang="en-IN" sz="1800" dirty="0">
                <a:solidFill>
                  <a:schemeClr val="accent1">
                    <a:lumMod val="50000"/>
                  </a:schemeClr>
                </a:solidFill>
              </a:endParaRPr>
            </a:p>
          </p:txBody>
        </p:sp>
        <p:cxnSp>
          <p:nvCxnSpPr>
            <p:cNvPr id="26" name="Curved Connector 25"/>
            <p:cNvCxnSpPr/>
            <p:nvPr/>
          </p:nvCxnSpPr>
          <p:spPr>
            <a:xfrm rot="10800000">
              <a:off x="9505156" y="4847249"/>
              <a:ext cx="1627094" cy="906052"/>
            </a:xfrm>
            <a:prstGeom prst="curvedConnector3">
              <a:avLst/>
            </a:prstGeom>
            <a:ln w="28575">
              <a:solidFill>
                <a:srgbClr val="00B05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2"/>
              <a:endCxn id="23" idx="0"/>
            </p:cNvCxnSpPr>
            <p:nvPr/>
          </p:nvCxnSpPr>
          <p:spPr>
            <a:xfrm>
              <a:off x="12605264" y="3994927"/>
              <a:ext cx="2132" cy="368440"/>
            </a:xfrm>
            <a:prstGeom prst="straightConnector1">
              <a:avLst/>
            </a:prstGeom>
            <a:ln w="222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2607396" y="5066292"/>
              <a:ext cx="1936" cy="328105"/>
            </a:xfrm>
            <a:prstGeom prst="straightConnector1">
              <a:avLst/>
            </a:prstGeom>
            <a:ln w="222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0910537" y="2915087"/>
              <a:ext cx="3370025" cy="369332"/>
            </a:xfrm>
            <a:prstGeom prst="rect">
              <a:avLst/>
            </a:prstGeom>
            <a:noFill/>
            <a:ln>
              <a:solidFill>
                <a:schemeClr val="tx1"/>
              </a:solidFill>
            </a:ln>
          </p:spPr>
          <p:txBody>
            <a:bodyPr wrap="none" rtlCol="0">
              <a:spAutoFit/>
            </a:bodyPr>
            <a:lstStyle/>
            <a:p>
              <a:r>
                <a:rPr lang="en-IN" sz="1800" dirty="0" smtClean="0">
                  <a:solidFill>
                    <a:schemeClr val="accent1">
                      <a:lumMod val="50000"/>
                    </a:schemeClr>
                  </a:solidFill>
                </a:rPr>
                <a:t>Complete execution of instruction</a:t>
              </a:r>
              <a:endParaRPr lang="en-IN" sz="1800" dirty="0">
                <a:solidFill>
                  <a:schemeClr val="accent1">
                    <a:lumMod val="50000"/>
                  </a:schemeClr>
                </a:solidFill>
              </a:endParaRPr>
            </a:p>
          </p:txBody>
        </p:sp>
        <p:cxnSp>
          <p:nvCxnSpPr>
            <p:cNvPr id="61" name="Straight Arrow Connector 60"/>
            <p:cNvCxnSpPr/>
            <p:nvPr/>
          </p:nvCxnSpPr>
          <p:spPr>
            <a:xfrm>
              <a:off x="12593814" y="3315197"/>
              <a:ext cx="0" cy="337662"/>
            </a:xfrm>
            <a:prstGeom prst="straightConnector1">
              <a:avLst/>
            </a:prstGeom>
            <a:ln w="2222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704006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Interrupts</a:t>
            </a:r>
            <a:endParaRPr lang="en-SG" dirty="0">
              <a:solidFill>
                <a:schemeClr val="tx2">
                  <a:lumMod val="50000"/>
                </a:schemeClr>
              </a:solidFill>
            </a:endParaRPr>
          </a:p>
        </p:txBody>
      </p:sp>
      <p:cxnSp>
        <p:nvCxnSpPr>
          <p:cNvPr id="5" name="Straight Connector 4"/>
          <p:cNvCxnSpPr/>
          <p:nvPr/>
        </p:nvCxnSpPr>
        <p:spPr>
          <a:xfrm>
            <a:off x="0" y="719795"/>
            <a:ext cx="14401800" cy="7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196" y="1042864"/>
            <a:ext cx="5552552"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solidFill>
                  <a:schemeClr val="accent1">
                    <a:lumMod val="50000"/>
                  </a:schemeClr>
                </a:solidFill>
              </a:rPr>
              <a:t>All interrupts are disabled after reset</a:t>
            </a:r>
          </a:p>
          <a:p>
            <a:pPr marL="342900" indent="-342900">
              <a:buFont typeface="Arial" panose="020B0604020202020204" pitchFamily="34" charset="0"/>
              <a:buChar char="•"/>
            </a:pPr>
            <a:r>
              <a:rPr lang="en-IN" sz="2000" dirty="0" smtClean="0">
                <a:solidFill>
                  <a:schemeClr val="accent1">
                    <a:lumMod val="50000"/>
                  </a:schemeClr>
                </a:solidFill>
              </a:rPr>
              <a:t>While processing ISR, interrupt is automatically cleared, except RI/TI</a:t>
            </a:r>
          </a:p>
          <a:p>
            <a:pPr marL="342900" indent="-342900">
              <a:buFont typeface="Arial" panose="020B0604020202020204" pitchFamily="34" charset="0"/>
              <a:buChar char="•"/>
            </a:pPr>
            <a:r>
              <a:rPr lang="en-IN" sz="2000" dirty="0" smtClean="0">
                <a:solidFill>
                  <a:schemeClr val="accent1">
                    <a:lumMod val="50000"/>
                  </a:schemeClr>
                </a:solidFill>
              </a:rPr>
              <a:t>IE register allows enabling/disabling Interrupts</a:t>
            </a:r>
          </a:p>
          <a:p>
            <a:pPr marL="342900" indent="-342900">
              <a:buFont typeface="Arial" panose="020B0604020202020204" pitchFamily="34" charset="0"/>
              <a:buChar char="•"/>
            </a:pPr>
            <a:r>
              <a:rPr lang="en-IN" sz="2000" dirty="0" smtClean="0">
                <a:solidFill>
                  <a:schemeClr val="accent1">
                    <a:lumMod val="50000"/>
                  </a:schemeClr>
                </a:solidFill>
              </a:rPr>
              <a:t>IP register permits altering priority</a:t>
            </a:r>
          </a:p>
        </p:txBody>
      </p: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12</a:t>
            </a:fld>
            <a:endParaRPr lang="en-IN" dirty="0"/>
          </a:p>
        </p:txBody>
      </p:sp>
      <p:graphicFrame>
        <p:nvGraphicFramePr>
          <p:cNvPr id="34" name="Table 33"/>
          <p:cNvGraphicFramePr>
            <a:graphicFrameLocks noGrp="1"/>
          </p:cNvGraphicFramePr>
          <p:nvPr>
            <p:extLst>
              <p:ext uri="{D42A27DB-BD31-4B8C-83A1-F6EECF244321}">
                <p14:modId xmlns:p14="http://schemas.microsoft.com/office/powerpoint/2010/main" val="470061883"/>
              </p:ext>
            </p:extLst>
          </p:nvPr>
        </p:nvGraphicFramePr>
        <p:xfrm>
          <a:off x="314061" y="2742967"/>
          <a:ext cx="5496472" cy="3444254"/>
        </p:xfrm>
        <a:graphic>
          <a:graphicData uri="http://schemas.openxmlformats.org/drawingml/2006/table">
            <a:tbl>
              <a:tblPr firstRow="1" bandRow="1">
                <a:tableStyleId>{5C22544A-7EE6-4342-B048-85BDC9FD1C3A}</a:tableStyleId>
              </a:tblPr>
              <a:tblGrid>
                <a:gridCol w="1991768">
                  <a:extLst>
                    <a:ext uri="{9D8B030D-6E8A-4147-A177-3AD203B41FA5}">
                      <a16:colId xmlns:a16="http://schemas.microsoft.com/office/drawing/2014/main" xmlns="" val="49996961"/>
                    </a:ext>
                  </a:extLst>
                </a:gridCol>
                <a:gridCol w="1366702">
                  <a:extLst>
                    <a:ext uri="{9D8B030D-6E8A-4147-A177-3AD203B41FA5}">
                      <a16:colId xmlns:a16="http://schemas.microsoft.com/office/drawing/2014/main" xmlns="" val="1113251954"/>
                    </a:ext>
                  </a:extLst>
                </a:gridCol>
                <a:gridCol w="874689">
                  <a:extLst>
                    <a:ext uri="{9D8B030D-6E8A-4147-A177-3AD203B41FA5}">
                      <a16:colId xmlns:a16="http://schemas.microsoft.com/office/drawing/2014/main" xmlns="" val="3974635009"/>
                    </a:ext>
                  </a:extLst>
                </a:gridCol>
                <a:gridCol w="1263313">
                  <a:extLst>
                    <a:ext uri="{9D8B030D-6E8A-4147-A177-3AD203B41FA5}">
                      <a16:colId xmlns:a16="http://schemas.microsoft.com/office/drawing/2014/main" xmlns="" val="1665514868"/>
                    </a:ext>
                  </a:extLst>
                </a:gridCol>
              </a:tblGrid>
              <a:tr h="587215">
                <a:tc>
                  <a:txBody>
                    <a:bodyPr/>
                    <a:lstStyle/>
                    <a:p>
                      <a:pPr algn="ctr"/>
                      <a:r>
                        <a:rPr lang="en-IN" sz="1400" dirty="0" smtClean="0"/>
                        <a:t>Interrupt</a:t>
                      </a:r>
                      <a:endParaRPr lang="en-IN" sz="1400" dirty="0"/>
                    </a:p>
                  </a:txBody>
                  <a:tcPr/>
                </a:tc>
                <a:tc>
                  <a:txBody>
                    <a:bodyPr/>
                    <a:lstStyle/>
                    <a:p>
                      <a:pPr algn="ctr"/>
                      <a:r>
                        <a:rPr lang="en-IN" sz="1400" dirty="0" smtClean="0"/>
                        <a:t>Priority</a:t>
                      </a:r>
                    </a:p>
                    <a:p>
                      <a:pPr algn="ctr"/>
                      <a:r>
                        <a:rPr lang="en-IN" sz="1400" dirty="0" smtClean="0"/>
                        <a:t>(0:Highest</a:t>
                      </a:r>
                      <a:r>
                        <a:rPr lang="en-IN" sz="1400" baseline="0" dirty="0" smtClean="0"/>
                        <a:t> </a:t>
                      </a:r>
                      <a:r>
                        <a:rPr lang="en-IN" sz="1400" dirty="0" smtClean="0"/>
                        <a:t>       5: Lowest)</a:t>
                      </a:r>
                      <a:endParaRPr lang="en-IN" sz="1400" dirty="0"/>
                    </a:p>
                  </a:txBody>
                  <a:tcPr/>
                </a:tc>
                <a:tc>
                  <a:txBody>
                    <a:bodyPr/>
                    <a:lstStyle/>
                    <a:p>
                      <a:pPr algn="ctr"/>
                      <a:r>
                        <a:rPr lang="en-IN" sz="1400" dirty="0" smtClean="0"/>
                        <a:t>ISR address</a:t>
                      </a:r>
                      <a:endParaRPr lang="en-IN" sz="1400" dirty="0"/>
                    </a:p>
                  </a:txBody>
                  <a:tcPr/>
                </a:tc>
                <a:tc>
                  <a:txBody>
                    <a:bodyPr/>
                    <a:lstStyle/>
                    <a:p>
                      <a:pPr algn="ctr"/>
                      <a:r>
                        <a:rPr lang="en-IN" sz="1400" dirty="0" smtClean="0"/>
                        <a:t>Remarks</a:t>
                      </a:r>
                      <a:endParaRPr lang="en-IN" sz="1400" dirty="0"/>
                    </a:p>
                  </a:txBody>
                  <a:tcPr/>
                </a:tc>
                <a:extLst>
                  <a:ext uri="{0D108BD9-81ED-4DB2-BD59-A6C34878D82A}">
                    <a16:rowId xmlns:a16="http://schemas.microsoft.com/office/drawing/2014/main" xmlns="" val="590687284"/>
                  </a:ext>
                </a:extLst>
              </a:tr>
              <a:tr h="394374">
                <a:tc>
                  <a:txBody>
                    <a:bodyPr/>
                    <a:lstStyle/>
                    <a:p>
                      <a:r>
                        <a:rPr lang="en-IN" sz="1400" dirty="0" smtClean="0"/>
                        <a:t>External Interrupt 0</a:t>
                      </a:r>
                      <a:endParaRPr lang="en-IN" sz="1400" dirty="0"/>
                    </a:p>
                  </a:txBody>
                  <a:tcPr/>
                </a:tc>
                <a:tc>
                  <a:txBody>
                    <a:bodyPr/>
                    <a:lstStyle/>
                    <a:p>
                      <a:pPr algn="ctr"/>
                      <a:r>
                        <a:rPr lang="en-IN" sz="1400" dirty="0" smtClean="0"/>
                        <a:t>1</a:t>
                      </a:r>
                      <a:endParaRPr lang="en-IN" sz="1400" dirty="0"/>
                    </a:p>
                  </a:txBody>
                  <a:tcPr/>
                </a:tc>
                <a:tc>
                  <a:txBody>
                    <a:bodyPr/>
                    <a:lstStyle/>
                    <a:p>
                      <a:pPr algn="ctr"/>
                      <a:r>
                        <a:rPr lang="en-IN" sz="1400" dirty="0" smtClean="0"/>
                        <a:t>0x0003</a:t>
                      </a:r>
                      <a:endParaRPr lang="en-IN" sz="1400" dirty="0"/>
                    </a:p>
                  </a:txBody>
                  <a:tcPr/>
                </a:tc>
                <a:tc rowSpan="7">
                  <a:txBody>
                    <a:bodyPr/>
                    <a:lstStyle/>
                    <a:p>
                      <a:r>
                        <a:rPr lang="en-IN" sz="1400" dirty="0" smtClean="0"/>
                        <a:t>Only 8 memory locations between ISRs? What can you code in it?</a:t>
                      </a:r>
                      <a:endParaRPr lang="en-IN" sz="1400" dirty="0"/>
                    </a:p>
                  </a:txBody>
                  <a:tcPr/>
                </a:tc>
                <a:extLst>
                  <a:ext uri="{0D108BD9-81ED-4DB2-BD59-A6C34878D82A}">
                    <a16:rowId xmlns:a16="http://schemas.microsoft.com/office/drawing/2014/main" xmlns="" val="1100007908"/>
                  </a:ext>
                </a:extLst>
              </a:tr>
              <a:tr h="360040">
                <a:tc>
                  <a:txBody>
                    <a:bodyPr/>
                    <a:lstStyle/>
                    <a:p>
                      <a:r>
                        <a:rPr lang="en-IN" sz="1400" dirty="0" smtClean="0"/>
                        <a:t>Timer 0 Overflow</a:t>
                      </a:r>
                      <a:endParaRPr lang="en-IN" sz="1400" dirty="0"/>
                    </a:p>
                  </a:txBody>
                  <a:tcPr/>
                </a:tc>
                <a:tc>
                  <a:txBody>
                    <a:bodyPr/>
                    <a:lstStyle/>
                    <a:p>
                      <a:pPr algn="ctr"/>
                      <a:r>
                        <a:rPr lang="en-IN" sz="1400" dirty="0" smtClean="0"/>
                        <a:t>2</a:t>
                      </a:r>
                      <a:endParaRPr lang="en-IN" sz="1400" dirty="0"/>
                    </a:p>
                  </a:txBody>
                  <a:tcPr/>
                </a:tc>
                <a:tc>
                  <a:txBody>
                    <a:bodyPr/>
                    <a:lstStyle/>
                    <a:p>
                      <a:pPr algn="ctr"/>
                      <a:r>
                        <a:rPr lang="en-IN" sz="1400" dirty="0" smtClean="0"/>
                        <a:t>0x000B</a:t>
                      </a:r>
                      <a:endParaRPr lang="en-IN" sz="1400" dirty="0"/>
                    </a:p>
                  </a:txBody>
                  <a:tcPr/>
                </a:tc>
                <a:tc vMerge="1">
                  <a:txBody>
                    <a:bodyPr/>
                    <a:lstStyle/>
                    <a:p>
                      <a:endParaRPr lang="en-IN" sz="1400" dirty="0"/>
                    </a:p>
                  </a:txBody>
                  <a:tcPr/>
                </a:tc>
                <a:extLst>
                  <a:ext uri="{0D108BD9-81ED-4DB2-BD59-A6C34878D82A}">
                    <a16:rowId xmlns:a16="http://schemas.microsoft.com/office/drawing/2014/main" xmlns="" val="155315079"/>
                  </a:ext>
                </a:extLst>
              </a:tr>
              <a:tr h="360040">
                <a:tc>
                  <a:txBody>
                    <a:bodyPr/>
                    <a:lstStyle/>
                    <a:p>
                      <a:r>
                        <a:rPr lang="en-IN" sz="1400" dirty="0" smtClean="0"/>
                        <a:t>External</a:t>
                      </a:r>
                      <a:r>
                        <a:rPr lang="en-IN" sz="1400" baseline="0" dirty="0" smtClean="0"/>
                        <a:t> Interrupt 1</a:t>
                      </a:r>
                      <a:endParaRPr lang="en-IN" sz="1400" dirty="0"/>
                    </a:p>
                  </a:txBody>
                  <a:tcPr/>
                </a:tc>
                <a:tc>
                  <a:txBody>
                    <a:bodyPr/>
                    <a:lstStyle/>
                    <a:p>
                      <a:pPr algn="ctr"/>
                      <a:r>
                        <a:rPr lang="en-IN" sz="1400" dirty="0" smtClean="0"/>
                        <a:t>3</a:t>
                      </a:r>
                      <a:endParaRPr lang="en-IN" sz="1400" dirty="0"/>
                    </a:p>
                  </a:txBody>
                  <a:tcPr/>
                </a:tc>
                <a:tc>
                  <a:txBody>
                    <a:bodyPr/>
                    <a:lstStyle/>
                    <a:p>
                      <a:pPr algn="ctr"/>
                      <a:r>
                        <a:rPr lang="en-IN" sz="1400" dirty="0" smtClean="0"/>
                        <a:t>0x0013</a:t>
                      </a:r>
                      <a:endParaRPr lang="en-IN" sz="1400" dirty="0"/>
                    </a:p>
                  </a:txBody>
                  <a:tcPr/>
                </a:tc>
                <a:tc vMerge="1">
                  <a:txBody>
                    <a:bodyPr/>
                    <a:lstStyle/>
                    <a:p>
                      <a:endParaRPr lang="en-IN" sz="1400" dirty="0"/>
                    </a:p>
                  </a:txBody>
                  <a:tcPr/>
                </a:tc>
                <a:extLst>
                  <a:ext uri="{0D108BD9-81ED-4DB2-BD59-A6C34878D82A}">
                    <a16:rowId xmlns:a16="http://schemas.microsoft.com/office/drawing/2014/main" xmlns="" val="934442984"/>
                  </a:ext>
                </a:extLst>
              </a:tr>
              <a:tr h="360040">
                <a:tc>
                  <a:txBody>
                    <a:bodyPr/>
                    <a:lstStyle/>
                    <a:p>
                      <a:r>
                        <a:rPr lang="en-IN" sz="1400" dirty="0" smtClean="0"/>
                        <a:t>Timer 1 Overflow</a:t>
                      </a:r>
                      <a:endParaRPr lang="en-IN" sz="1400" dirty="0"/>
                    </a:p>
                  </a:txBody>
                  <a:tcPr/>
                </a:tc>
                <a:tc>
                  <a:txBody>
                    <a:bodyPr/>
                    <a:lstStyle/>
                    <a:p>
                      <a:pPr algn="ctr"/>
                      <a:r>
                        <a:rPr lang="en-IN" sz="1400" dirty="0" smtClean="0"/>
                        <a:t>4</a:t>
                      </a:r>
                      <a:endParaRPr lang="en-IN" sz="1400" dirty="0"/>
                    </a:p>
                  </a:txBody>
                  <a:tcPr/>
                </a:tc>
                <a:tc>
                  <a:txBody>
                    <a:bodyPr/>
                    <a:lstStyle/>
                    <a:p>
                      <a:pPr algn="ctr"/>
                      <a:r>
                        <a:rPr lang="en-IN" sz="1400" dirty="0" smtClean="0"/>
                        <a:t>0x001B</a:t>
                      </a:r>
                      <a:endParaRPr lang="en-IN" sz="1400" dirty="0"/>
                    </a:p>
                  </a:txBody>
                  <a:tcPr/>
                </a:tc>
                <a:tc vMerge="1">
                  <a:txBody>
                    <a:bodyPr/>
                    <a:lstStyle/>
                    <a:p>
                      <a:endParaRPr lang="en-IN" sz="1400" dirty="0"/>
                    </a:p>
                  </a:txBody>
                  <a:tcPr/>
                </a:tc>
                <a:extLst>
                  <a:ext uri="{0D108BD9-81ED-4DB2-BD59-A6C34878D82A}">
                    <a16:rowId xmlns:a16="http://schemas.microsoft.com/office/drawing/2014/main" xmlns="" val="137741134"/>
                  </a:ext>
                </a:extLst>
              </a:tr>
              <a:tr h="360040">
                <a:tc>
                  <a:txBody>
                    <a:bodyPr/>
                    <a:lstStyle/>
                    <a:p>
                      <a:r>
                        <a:rPr lang="en-IN" sz="1400" dirty="0" smtClean="0"/>
                        <a:t>Serial Port</a:t>
                      </a:r>
                      <a:endParaRPr lang="en-IN" sz="1400" dirty="0"/>
                    </a:p>
                  </a:txBody>
                  <a:tcPr/>
                </a:tc>
                <a:tc>
                  <a:txBody>
                    <a:bodyPr/>
                    <a:lstStyle/>
                    <a:p>
                      <a:pPr algn="ctr"/>
                      <a:r>
                        <a:rPr lang="en-IN" sz="1400" dirty="0" smtClean="0"/>
                        <a:t>5</a:t>
                      </a:r>
                      <a:endParaRPr lang="en-IN" sz="1400" dirty="0"/>
                    </a:p>
                  </a:txBody>
                  <a:tcPr/>
                </a:tc>
                <a:tc>
                  <a:txBody>
                    <a:bodyPr/>
                    <a:lstStyle/>
                    <a:p>
                      <a:pPr algn="ctr"/>
                      <a:r>
                        <a:rPr lang="en-IN" sz="1400" dirty="0" smtClean="0"/>
                        <a:t>0x0023</a:t>
                      </a:r>
                      <a:endParaRPr lang="en-IN" sz="1400" dirty="0"/>
                    </a:p>
                  </a:txBody>
                  <a:tcPr/>
                </a:tc>
                <a:tc vMerge="1">
                  <a:txBody>
                    <a:bodyPr/>
                    <a:lstStyle/>
                    <a:p>
                      <a:endParaRPr lang="en-IN" sz="1400" dirty="0"/>
                    </a:p>
                  </a:txBody>
                  <a:tcPr/>
                </a:tc>
                <a:extLst>
                  <a:ext uri="{0D108BD9-81ED-4DB2-BD59-A6C34878D82A}">
                    <a16:rowId xmlns:a16="http://schemas.microsoft.com/office/drawing/2014/main" xmlns="" val="2019982287"/>
                  </a:ext>
                </a:extLst>
              </a:tr>
              <a:tr h="360040">
                <a:tc>
                  <a:txBody>
                    <a:bodyPr/>
                    <a:lstStyle/>
                    <a:p>
                      <a:r>
                        <a:rPr lang="en-IN" sz="1400" dirty="0" smtClean="0">
                          <a:solidFill>
                            <a:srgbClr val="FF0000"/>
                          </a:solidFill>
                        </a:rPr>
                        <a:t>Timer 2 Overflow (8052+)</a:t>
                      </a:r>
                      <a:endParaRPr lang="en-IN" sz="1400" dirty="0">
                        <a:solidFill>
                          <a:srgbClr val="FF0000"/>
                        </a:solidFill>
                      </a:endParaRPr>
                    </a:p>
                  </a:txBody>
                  <a:tcPr/>
                </a:tc>
                <a:tc>
                  <a:txBody>
                    <a:bodyPr/>
                    <a:lstStyle/>
                    <a:p>
                      <a:pPr algn="ctr"/>
                      <a:endParaRPr lang="en-IN" sz="1400" dirty="0">
                        <a:solidFill>
                          <a:srgbClr val="FF0000"/>
                        </a:solidFill>
                      </a:endParaRPr>
                    </a:p>
                  </a:txBody>
                  <a:tcPr/>
                </a:tc>
                <a:tc>
                  <a:txBody>
                    <a:bodyPr/>
                    <a:lstStyle/>
                    <a:p>
                      <a:pPr algn="ctr"/>
                      <a:r>
                        <a:rPr lang="en-IN" sz="1400" dirty="0" smtClean="0">
                          <a:solidFill>
                            <a:srgbClr val="FF0000"/>
                          </a:solidFill>
                        </a:rPr>
                        <a:t>0x002B</a:t>
                      </a:r>
                      <a:endParaRPr lang="en-IN" sz="1400" dirty="0">
                        <a:solidFill>
                          <a:srgbClr val="FF0000"/>
                        </a:solidFill>
                      </a:endParaRPr>
                    </a:p>
                  </a:txBody>
                  <a:tcPr/>
                </a:tc>
                <a:tc vMerge="1">
                  <a:txBody>
                    <a:bodyPr/>
                    <a:lstStyle/>
                    <a:p>
                      <a:endParaRPr lang="en-IN" sz="1400" dirty="0">
                        <a:solidFill>
                          <a:srgbClr val="FF0000"/>
                        </a:solidFill>
                      </a:endParaRPr>
                    </a:p>
                  </a:txBody>
                  <a:tcPr/>
                </a:tc>
                <a:extLst>
                  <a:ext uri="{0D108BD9-81ED-4DB2-BD59-A6C34878D82A}">
                    <a16:rowId xmlns:a16="http://schemas.microsoft.com/office/drawing/2014/main" xmlns="" val="2588018250"/>
                  </a:ext>
                </a:extLst>
              </a:tr>
              <a:tr h="360040">
                <a:tc>
                  <a:txBody>
                    <a:bodyPr/>
                    <a:lstStyle/>
                    <a:p>
                      <a:pPr marL="0" algn="l" defTabSz="1230142" rtl="0" eaLnBrk="1" latinLnBrk="0" hangingPunct="1"/>
                      <a:r>
                        <a:rPr lang="en-IN" sz="1400" kern="1200" dirty="0" smtClean="0">
                          <a:solidFill>
                            <a:schemeClr val="dk1"/>
                          </a:solidFill>
                          <a:latin typeface="+mn-lt"/>
                          <a:ea typeface="+mn-ea"/>
                          <a:cs typeface="+mn-cs"/>
                        </a:rPr>
                        <a:t>Reset</a:t>
                      </a:r>
                      <a:endParaRPr lang="en-IN" sz="1400" kern="1200" dirty="0">
                        <a:solidFill>
                          <a:schemeClr val="dk1"/>
                        </a:solidFill>
                        <a:latin typeface="+mn-lt"/>
                        <a:ea typeface="+mn-ea"/>
                        <a:cs typeface="+mn-cs"/>
                      </a:endParaRPr>
                    </a:p>
                  </a:txBody>
                  <a:tcPr/>
                </a:tc>
                <a:tc>
                  <a:txBody>
                    <a:bodyPr/>
                    <a:lstStyle/>
                    <a:p>
                      <a:pPr algn="ctr"/>
                      <a:r>
                        <a:rPr lang="en-IN" sz="1400" dirty="0" smtClean="0">
                          <a:solidFill>
                            <a:schemeClr val="tx1"/>
                          </a:solidFill>
                        </a:rPr>
                        <a:t>0</a:t>
                      </a:r>
                      <a:endParaRPr lang="en-IN" sz="1400" dirty="0">
                        <a:solidFill>
                          <a:schemeClr val="tx1"/>
                        </a:solidFill>
                      </a:endParaRPr>
                    </a:p>
                  </a:txBody>
                  <a:tcPr/>
                </a:tc>
                <a:tc>
                  <a:txBody>
                    <a:bodyPr/>
                    <a:lstStyle/>
                    <a:p>
                      <a:pPr algn="ctr"/>
                      <a:r>
                        <a:rPr lang="en-IN" sz="1400" dirty="0" smtClean="0">
                          <a:solidFill>
                            <a:schemeClr val="tx1"/>
                          </a:solidFill>
                        </a:rPr>
                        <a:t>?</a:t>
                      </a:r>
                      <a:endParaRPr lang="en-IN" sz="1400" dirty="0">
                        <a:solidFill>
                          <a:schemeClr val="tx1"/>
                        </a:solidFill>
                      </a:endParaRPr>
                    </a:p>
                  </a:txBody>
                  <a:tcPr/>
                </a:tc>
                <a:tc vMerge="1">
                  <a:txBody>
                    <a:bodyPr/>
                    <a:lstStyle/>
                    <a:p>
                      <a:endParaRPr lang="en-IN" sz="1400" dirty="0">
                        <a:solidFill>
                          <a:srgbClr val="FF0000"/>
                        </a:solidFill>
                      </a:endParaRPr>
                    </a:p>
                  </a:txBody>
                  <a:tcPr/>
                </a:tc>
                <a:extLst>
                  <a:ext uri="{0D108BD9-81ED-4DB2-BD59-A6C34878D82A}">
                    <a16:rowId xmlns:a16="http://schemas.microsoft.com/office/drawing/2014/main" xmlns="" val="3804584482"/>
                  </a:ext>
                </a:extLst>
              </a:tr>
            </a:tbl>
          </a:graphicData>
        </a:graphic>
      </p:graphicFrame>
      <p:sp>
        <p:nvSpPr>
          <p:cNvPr id="3" name="Rectangle 2"/>
          <p:cNvSpPr/>
          <p:nvPr/>
        </p:nvSpPr>
        <p:spPr>
          <a:xfrm>
            <a:off x="879671" y="6563885"/>
            <a:ext cx="4243021" cy="523220"/>
          </a:xfrm>
          <a:prstGeom prst="rect">
            <a:avLst/>
          </a:prstGeom>
        </p:spPr>
        <p:txBody>
          <a:bodyPr wrap="none">
            <a:spAutoFit/>
          </a:bodyPr>
          <a:lstStyle/>
          <a:p>
            <a:r>
              <a:rPr lang="en-IN" sz="1400" dirty="0">
                <a:hlinkClick r:id="rId3"/>
              </a:rPr>
              <a:t>https://</a:t>
            </a:r>
            <a:r>
              <a:rPr lang="en-IN" sz="1400" dirty="0" smtClean="0">
                <a:hlinkClick r:id="rId3"/>
              </a:rPr>
              <a:t>www.slideserve.com/osbourne/interrupt</a:t>
            </a:r>
            <a:endParaRPr lang="en-IN" sz="1400" dirty="0" smtClean="0"/>
          </a:p>
          <a:p>
            <a:r>
              <a:rPr lang="en-IN" sz="1400" dirty="0">
                <a:hlinkClick r:id="rId4"/>
              </a:rPr>
              <a:t>https://www.slideshare.net/daniemol/8-interrupt-8051</a:t>
            </a:r>
            <a:endParaRPr lang="en-IN" sz="1400" dirty="0"/>
          </a:p>
        </p:txBody>
      </p:sp>
      <p:grpSp>
        <p:nvGrpSpPr>
          <p:cNvPr id="28" name="Group 27"/>
          <p:cNvGrpSpPr/>
          <p:nvPr/>
        </p:nvGrpSpPr>
        <p:grpSpPr>
          <a:xfrm>
            <a:off x="6480820" y="805352"/>
            <a:ext cx="7200890" cy="3405864"/>
            <a:chOff x="6480820" y="805352"/>
            <a:chExt cx="7200890" cy="3405864"/>
          </a:xfrm>
        </p:grpSpPr>
        <p:pic>
          <p:nvPicPr>
            <p:cNvPr id="13" name="Picture 12"/>
            <p:cNvPicPr>
              <a:picLocks noChangeAspect="1"/>
            </p:cNvPicPr>
            <p:nvPr/>
          </p:nvPicPr>
          <p:blipFill rotWithShape="1">
            <a:blip r:embed="rId5"/>
            <a:srcRect t="11680"/>
            <a:stretch/>
          </p:blipFill>
          <p:spPr>
            <a:xfrm>
              <a:off x="9985638" y="1186880"/>
              <a:ext cx="3696072" cy="2157540"/>
            </a:xfrm>
            <a:prstGeom prst="rect">
              <a:avLst/>
            </a:prstGeom>
          </p:spPr>
        </p:pic>
        <p:pic>
          <p:nvPicPr>
            <p:cNvPr id="16" name="Picture 15"/>
            <p:cNvPicPr>
              <a:picLocks noChangeAspect="1"/>
            </p:cNvPicPr>
            <p:nvPr/>
          </p:nvPicPr>
          <p:blipFill>
            <a:blip r:embed="rId6"/>
            <a:stretch>
              <a:fillRect/>
            </a:stretch>
          </p:blipFill>
          <p:spPr>
            <a:xfrm>
              <a:off x="6662741" y="1186785"/>
              <a:ext cx="3322897" cy="2929845"/>
            </a:xfrm>
            <a:prstGeom prst="rect">
              <a:avLst/>
            </a:prstGeom>
          </p:spPr>
        </p:pic>
        <p:sp>
          <p:nvSpPr>
            <p:cNvPr id="19" name="TextBox 18"/>
            <p:cNvSpPr txBox="1"/>
            <p:nvPr/>
          </p:nvSpPr>
          <p:spPr>
            <a:xfrm>
              <a:off x="6803098" y="805352"/>
              <a:ext cx="2891817" cy="369332"/>
            </a:xfrm>
            <a:prstGeom prst="rect">
              <a:avLst/>
            </a:prstGeom>
            <a:noFill/>
          </p:spPr>
          <p:txBody>
            <a:bodyPr wrap="none" rtlCol="0">
              <a:spAutoFit/>
            </a:bodyPr>
            <a:lstStyle/>
            <a:p>
              <a:r>
                <a:rPr lang="en-IN" sz="1800" dirty="0" smtClean="0"/>
                <a:t>Interrupt Enable (IE) Register</a:t>
              </a:r>
              <a:endParaRPr lang="en-IN" sz="1800" dirty="0"/>
            </a:p>
          </p:txBody>
        </p:sp>
        <p:sp>
          <p:nvSpPr>
            <p:cNvPr id="27" name="TextBox 26"/>
            <p:cNvSpPr txBox="1"/>
            <p:nvPr/>
          </p:nvSpPr>
          <p:spPr>
            <a:xfrm>
              <a:off x="10156405" y="805352"/>
              <a:ext cx="2944717" cy="369332"/>
            </a:xfrm>
            <a:prstGeom prst="rect">
              <a:avLst/>
            </a:prstGeom>
            <a:noFill/>
          </p:spPr>
          <p:txBody>
            <a:bodyPr wrap="none" rtlCol="0">
              <a:spAutoFit/>
            </a:bodyPr>
            <a:lstStyle/>
            <a:p>
              <a:r>
                <a:rPr lang="en-IN" sz="1800" dirty="0" smtClean="0"/>
                <a:t>Interrupt Priority (IP) Register</a:t>
              </a:r>
              <a:endParaRPr lang="en-IN" sz="1800" dirty="0"/>
            </a:p>
          </p:txBody>
        </p:sp>
        <p:sp>
          <p:nvSpPr>
            <p:cNvPr id="21" name="Rectangle 20"/>
            <p:cNvSpPr/>
            <p:nvPr/>
          </p:nvSpPr>
          <p:spPr>
            <a:xfrm>
              <a:off x="6480820" y="805352"/>
              <a:ext cx="7200890" cy="340586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a:stCxn id="21" idx="0"/>
              <a:endCxn id="21" idx="2"/>
            </p:cNvCxnSpPr>
            <p:nvPr/>
          </p:nvCxnSpPr>
          <p:spPr>
            <a:xfrm>
              <a:off x="10081265" y="805352"/>
              <a:ext cx="0" cy="3405864"/>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8326" y="4331090"/>
            <a:ext cx="4983054" cy="2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703129"/>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2</a:t>
            </a:fld>
            <a:endParaRPr lang="en-IN" dirty="0"/>
          </a:p>
        </p:txBody>
      </p:sp>
      <p:sp>
        <p:nvSpPr>
          <p:cNvPr id="8" name="TextBox 7"/>
          <p:cNvSpPr txBox="1"/>
          <p:nvPr/>
        </p:nvSpPr>
        <p:spPr>
          <a:xfrm>
            <a:off x="7848972" y="1042864"/>
            <a:ext cx="7200800" cy="1107996"/>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PSW</a:t>
            </a:r>
          </a:p>
          <a:p>
            <a:pPr marL="957971" lvl="1" indent="-342900">
              <a:buFont typeface="Arial" panose="020B0604020202020204" pitchFamily="34" charset="0"/>
              <a:buChar char="•"/>
            </a:pPr>
            <a:endParaRPr lang="en-IN" sz="2200" b="1" dirty="0" smtClean="0">
              <a:solidFill>
                <a:srgbClr val="C00000"/>
              </a:solidFill>
            </a:endParaRPr>
          </a:p>
          <a:p>
            <a:pPr marL="957971" lvl="1" indent="-342900">
              <a:buFont typeface="Arial" panose="020B0604020202020204" pitchFamily="34" charset="0"/>
              <a:buChar char="•"/>
            </a:pPr>
            <a:endParaRPr lang="en-IN" sz="2200" b="1" dirty="0">
              <a:solidFill>
                <a:srgbClr val="C00000"/>
              </a:solidFill>
            </a:endParaRPr>
          </a:p>
        </p:txBody>
      </p:sp>
      <p:pic>
        <p:nvPicPr>
          <p:cNvPr id="23" name="Picture 22"/>
          <p:cNvPicPr>
            <a:picLocks noChangeAspect="1"/>
          </p:cNvPicPr>
          <p:nvPr/>
        </p:nvPicPr>
        <p:blipFill>
          <a:blip r:embed="rId3"/>
          <a:stretch>
            <a:fillRect/>
          </a:stretch>
        </p:blipFill>
        <p:spPr>
          <a:xfrm>
            <a:off x="8197060" y="1433272"/>
            <a:ext cx="5844600" cy="5361446"/>
          </a:xfrm>
          <a:prstGeom prst="rect">
            <a:avLst/>
          </a:prstGeom>
        </p:spPr>
      </p:pic>
      <p:sp>
        <p:nvSpPr>
          <p:cNvPr id="24" name="TextBox 23"/>
          <p:cNvSpPr txBox="1"/>
          <p:nvPr/>
        </p:nvSpPr>
        <p:spPr>
          <a:xfrm>
            <a:off x="864196" y="1042864"/>
            <a:ext cx="8784976" cy="3477875"/>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PSW</a:t>
            </a:r>
          </a:p>
          <a:p>
            <a:pPr marL="342900" indent="-342900">
              <a:buFont typeface="Arial" panose="020B0604020202020204" pitchFamily="34" charset="0"/>
              <a:buChar char="•"/>
            </a:pPr>
            <a:r>
              <a:rPr lang="en-IN" sz="2200" dirty="0" smtClean="0">
                <a:solidFill>
                  <a:schemeClr val="accent1">
                    <a:lumMod val="50000"/>
                  </a:schemeClr>
                </a:solidFill>
              </a:rPr>
              <a:t>Addressing modes</a:t>
            </a:r>
          </a:p>
          <a:p>
            <a:pPr marL="342900" indent="-342900">
              <a:buFont typeface="Arial" panose="020B0604020202020204" pitchFamily="34" charset="0"/>
              <a:buChar char="•"/>
            </a:pPr>
            <a:r>
              <a:rPr lang="en-IN" sz="2200" dirty="0" smtClean="0">
                <a:solidFill>
                  <a:schemeClr val="accent1">
                    <a:lumMod val="50000"/>
                  </a:schemeClr>
                </a:solidFill>
              </a:rPr>
              <a:t>Instructions</a:t>
            </a:r>
          </a:p>
          <a:p>
            <a:pPr marL="957971" lvl="1" indent="-342900">
              <a:buFont typeface="Arial" panose="020B0604020202020204" pitchFamily="34" charset="0"/>
              <a:buChar char="•"/>
            </a:pPr>
            <a:r>
              <a:rPr lang="en-IN" sz="2200" dirty="0" smtClean="0">
                <a:solidFill>
                  <a:schemeClr val="accent1">
                    <a:lumMod val="50000"/>
                  </a:schemeClr>
                </a:solidFill>
              </a:rPr>
              <a:t>Arithmetic</a:t>
            </a:r>
          </a:p>
          <a:p>
            <a:pPr marL="957971" lvl="1" indent="-342900">
              <a:buFont typeface="Arial" panose="020B0604020202020204" pitchFamily="34" charset="0"/>
              <a:buChar char="•"/>
            </a:pPr>
            <a:r>
              <a:rPr lang="en-IN" sz="2200" dirty="0" smtClean="0">
                <a:solidFill>
                  <a:schemeClr val="accent1">
                    <a:lumMod val="50000"/>
                  </a:schemeClr>
                </a:solidFill>
              </a:rPr>
              <a:t>Logical</a:t>
            </a:r>
          </a:p>
          <a:p>
            <a:pPr marL="957971" lvl="1" indent="-342900">
              <a:buFont typeface="Arial" panose="020B0604020202020204" pitchFamily="34" charset="0"/>
              <a:buChar char="•"/>
            </a:pPr>
            <a:r>
              <a:rPr lang="en-IN" sz="2200" dirty="0" smtClean="0">
                <a:solidFill>
                  <a:schemeClr val="accent1">
                    <a:lumMod val="50000"/>
                  </a:schemeClr>
                </a:solidFill>
              </a:rPr>
              <a:t>Data transfer</a:t>
            </a:r>
          </a:p>
          <a:p>
            <a:pPr marL="957971" lvl="1" indent="-342900">
              <a:buFont typeface="Arial" panose="020B0604020202020204" pitchFamily="34" charset="0"/>
              <a:buChar char="•"/>
            </a:pPr>
            <a:r>
              <a:rPr lang="en-IN" sz="2200" dirty="0" smtClean="0">
                <a:solidFill>
                  <a:schemeClr val="accent1">
                    <a:lumMod val="50000"/>
                  </a:schemeClr>
                </a:solidFill>
              </a:rPr>
              <a:t>Boolean manipulation</a:t>
            </a:r>
          </a:p>
          <a:p>
            <a:pPr marL="957971" lvl="1" indent="-342900">
              <a:buFont typeface="Arial" panose="020B0604020202020204" pitchFamily="34" charset="0"/>
              <a:buChar char="•"/>
            </a:pPr>
            <a:r>
              <a:rPr lang="en-IN" sz="2200" dirty="0" smtClean="0">
                <a:solidFill>
                  <a:schemeClr val="accent1">
                    <a:lumMod val="50000"/>
                  </a:schemeClr>
                </a:solidFill>
              </a:rPr>
              <a:t>Program branching</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41" y="3878034"/>
            <a:ext cx="3528392" cy="1549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641" y="5534074"/>
            <a:ext cx="3528392" cy="1537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267" y="4830077"/>
            <a:ext cx="3594721" cy="1443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832040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3</a:t>
            </a:fld>
            <a:endParaRPr lang="en-IN" dirty="0"/>
          </a:p>
        </p:txBody>
      </p:sp>
      <p:sp>
        <p:nvSpPr>
          <p:cNvPr id="8" name="TextBox 7"/>
          <p:cNvSpPr txBox="1"/>
          <p:nvPr/>
        </p:nvSpPr>
        <p:spPr>
          <a:xfrm>
            <a:off x="864196" y="1042864"/>
            <a:ext cx="7200800" cy="3139321"/>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Addressing modes</a:t>
            </a:r>
          </a:p>
          <a:p>
            <a:pPr marL="957971" lvl="1" indent="-342900">
              <a:buFont typeface="Arial" panose="020B0604020202020204" pitchFamily="34" charset="0"/>
              <a:buChar char="•"/>
            </a:pPr>
            <a:r>
              <a:rPr lang="en-IN" sz="2200" dirty="0" smtClean="0">
                <a:solidFill>
                  <a:schemeClr val="accent1">
                    <a:lumMod val="50000"/>
                  </a:schemeClr>
                </a:solidFill>
              </a:rPr>
              <a:t>Direct addressing</a:t>
            </a:r>
          </a:p>
          <a:p>
            <a:pPr marL="957971" lvl="1" indent="-342900">
              <a:buFont typeface="Arial" panose="020B0604020202020204" pitchFamily="34" charset="0"/>
              <a:buChar char="•"/>
            </a:pPr>
            <a:r>
              <a:rPr lang="en-IN" sz="2200" dirty="0" smtClean="0">
                <a:solidFill>
                  <a:schemeClr val="accent1">
                    <a:lumMod val="50000"/>
                  </a:schemeClr>
                </a:solidFill>
              </a:rPr>
              <a:t>Indirect addressing</a:t>
            </a:r>
          </a:p>
          <a:p>
            <a:pPr marL="1573042" lvl="2" indent="-342900">
              <a:buFont typeface="Arial" panose="020B0604020202020204" pitchFamily="34" charset="0"/>
              <a:buChar char="•"/>
            </a:pPr>
            <a:r>
              <a:rPr lang="en-IN" sz="2200" dirty="0">
                <a:solidFill>
                  <a:schemeClr val="accent1">
                    <a:lumMod val="50000"/>
                  </a:schemeClr>
                </a:solidFill>
              </a:rPr>
              <a:t>Indexed addressing</a:t>
            </a:r>
          </a:p>
          <a:p>
            <a:pPr marL="957971" lvl="1" indent="-342900">
              <a:buFont typeface="Arial" panose="020B0604020202020204" pitchFamily="34" charset="0"/>
              <a:buChar char="•"/>
            </a:pPr>
            <a:r>
              <a:rPr lang="en-IN" sz="2200" dirty="0" smtClean="0">
                <a:solidFill>
                  <a:schemeClr val="accent1">
                    <a:lumMod val="50000"/>
                  </a:schemeClr>
                </a:solidFill>
              </a:rPr>
              <a:t>Register instruction</a:t>
            </a:r>
          </a:p>
          <a:p>
            <a:pPr marL="1573042" lvl="2" indent="-342900">
              <a:buFont typeface="Arial" panose="020B0604020202020204" pitchFamily="34" charset="0"/>
              <a:buChar char="•"/>
            </a:pPr>
            <a:r>
              <a:rPr lang="en-IN" sz="2200" dirty="0" smtClean="0">
                <a:solidFill>
                  <a:schemeClr val="accent1">
                    <a:lumMod val="50000"/>
                  </a:schemeClr>
                </a:solidFill>
              </a:rPr>
              <a:t>Register-specific instruction</a:t>
            </a:r>
          </a:p>
          <a:p>
            <a:pPr marL="957971" lvl="1" indent="-342900">
              <a:buFont typeface="Arial" panose="020B0604020202020204" pitchFamily="34" charset="0"/>
              <a:buChar char="•"/>
            </a:pPr>
            <a:r>
              <a:rPr lang="en-IN" sz="2200" dirty="0" smtClean="0">
                <a:solidFill>
                  <a:schemeClr val="accent1">
                    <a:lumMod val="50000"/>
                  </a:schemeClr>
                </a:solidFill>
              </a:rPr>
              <a:t>Immediate constants</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spTree>
    <p:extLst>
      <p:ext uri="{BB962C8B-B14F-4D97-AF65-F5344CB8AC3E}">
        <p14:creationId xmlns:p14="http://schemas.microsoft.com/office/powerpoint/2010/main" val="21514727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3845438"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665239"/>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4</a:t>
            </a:fld>
            <a:endParaRPr lang="en-IN" dirty="0"/>
          </a:p>
        </p:txBody>
      </p:sp>
      <p:grpSp>
        <p:nvGrpSpPr>
          <p:cNvPr id="3" name="Group 2"/>
          <p:cNvGrpSpPr/>
          <p:nvPr/>
        </p:nvGrpSpPr>
        <p:grpSpPr>
          <a:xfrm>
            <a:off x="432148" y="693449"/>
            <a:ext cx="13239975" cy="6372757"/>
            <a:chOff x="432149" y="693449"/>
            <a:chExt cx="13239975" cy="6372757"/>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49" y="693449"/>
              <a:ext cx="6768752" cy="637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894" y="754826"/>
              <a:ext cx="6543230" cy="629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94315811"/>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710" y="1263838"/>
            <a:ext cx="836295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5</a:t>
            </a:fld>
            <a:endParaRPr lang="en-IN" dirty="0"/>
          </a:p>
        </p:txBody>
      </p:sp>
      <p:sp>
        <p:nvSpPr>
          <p:cNvPr id="8" name="TextBox 7"/>
          <p:cNvSpPr txBox="1"/>
          <p:nvPr/>
        </p:nvSpPr>
        <p:spPr>
          <a:xfrm>
            <a:off x="864196" y="1042864"/>
            <a:ext cx="7200800" cy="2800767"/>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Instructions</a:t>
            </a:r>
          </a:p>
          <a:p>
            <a:pPr marL="957971" lvl="1" indent="-342900">
              <a:buFont typeface="Arial" panose="020B0604020202020204" pitchFamily="34" charset="0"/>
              <a:buChar char="•"/>
            </a:pPr>
            <a:r>
              <a:rPr lang="en-IN" sz="2200" b="1" dirty="0" smtClean="0">
                <a:solidFill>
                  <a:srgbClr val="C00000"/>
                </a:solidFill>
              </a:rPr>
              <a:t>Arithmetic</a:t>
            </a:r>
          </a:p>
          <a:p>
            <a:pPr marL="957971" lvl="1" indent="-342900">
              <a:buFont typeface="Arial" panose="020B0604020202020204" pitchFamily="34" charset="0"/>
              <a:buChar char="•"/>
            </a:pPr>
            <a:r>
              <a:rPr lang="en-IN" sz="2200" dirty="0" smtClean="0">
                <a:solidFill>
                  <a:schemeClr val="accent1">
                    <a:lumMod val="50000"/>
                  </a:schemeClr>
                </a:solidFill>
              </a:rPr>
              <a:t>Logical</a:t>
            </a:r>
          </a:p>
          <a:p>
            <a:pPr marL="957971" lvl="1" indent="-342900">
              <a:buFont typeface="Arial" panose="020B0604020202020204" pitchFamily="34" charset="0"/>
              <a:buChar char="•"/>
            </a:pPr>
            <a:r>
              <a:rPr lang="en-IN" sz="2200" dirty="0" smtClean="0">
                <a:solidFill>
                  <a:schemeClr val="accent1">
                    <a:lumMod val="50000"/>
                  </a:schemeClr>
                </a:solidFill>
              </a:rPr>
              <a:t>Data transfer</a:t>
            </a:r>
          </a:p>
          <a:p>
            <a:pPr marL="957971" lvl="1" indent="-342900">
              <a:buFont typeface="Arial" panose="020B0604020202020204" pitchFamily="34" charset="0"/>
              <a:buChar char="•"/>
            </a:pPr>
            <a:r>
              <a:rPr lang="en-IN" sz="2200" dirty="0" smtClean="0">
                <a:solidFill>
                  <a:schemeClr val="accent1">
                    <a:lumMod val="50000"/>
                  </a:schemeClr>
                </a:solidFill>
              </a:rPr>
              <a:t>Boolean manipulation</a:t>
            </a:r>
          </a:p>
          <a:p>
            <a:pPr marL="957971" lvl="1" indent="-342900">
              <a:buFont typeface="Arial" panose="020B0604020202020204" pitchFamily="34" charset="0"/>
              <a:buChar char="•"/>
            </a:pPr>
            <a:r>
              <a:rPr lang="en-IN" sz="2200" dirty="0" smtClean="0">
                <a:solidFill>
                  <a:schemeClr val="accent1">
                    <a:lumMod val="50000"/>
                  </a:schemeClr>
                </a:solidFill>
              </a:rPr>
              <a:t>Program branching</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sp>
        <p:nvSpPr>
          <p:cNvPr id="3" name="Rectangle 2"/>
          <p:cNvSpPr/>
          <p:nvPr/>
        </p:nvSpPr>
        <p:spPr>
          <a:xfrm>
            <a:off x="5695423" y="845368"/>
            <a:ext cx="2984600" cy="461665"/>
          </a:xfrm>
          <a:prstGeom prst="rect">
            <a:avLst/>
          </a:prstGeom>
        </p:spPr>
        <p:txBody>
          <a:bodyPr wrap="none">
            <a:spAutoFit/>
          </a:bodyPr>
          <a:lstStyle/>
          <a:p>
            <a:r>
              <a:rPr lang="en-IN" b="1" dirty="0" smtClean="0">
                <a:solidFill>
                  <a:srgbClr val="C00000"/>
                </a:solidFill>
              </a:rPr>
              <a:t>Arithmetic operations</a:t>
            </a:r>
            <a:endParaRPr lang="en-SG" b="1" dirty="0">
              <a:solidFill>
                <a:srgbClr val="C00000"/>
              </a:solidFill>
            </a:endParaRPr>
          </a:p>
        </p:txBody>
      </p:sp>
    </p:spTree>
    <p:extLst>
      <p:ext uri="{BB962C8B-B14F-4D97-AF65-F5344CB8AC3E}">
        <p14:creationId xmlns:p14="http://schemas.microsoft.com/office/powerpoint/2010/main" val="227339891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6</a:t>
            </a:fld>
            <a:endParaRPr lang="en-IN" dirty="0"/>
          </a:p>
        </p:txBody>
      </p:sp>
      <p:sp>
        <p:nvSpPr>
          <p:cNvPr id="8" name="TextBox 7"/>
          <p:cNvSpPr txBox="1"/>
          <p:nvPr/>
        </p:nvSpPr>
        <p:spPr>
          <a:xfrm>
            <a:off x="864196" y="1042864"/>
            <a:ext cx="7200800" cy="2800767"/>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Instructions</a:t>
            </a:r>
          </a:p>
          <a:p>
            <a:pPr marL="957971" lvl="1" indent="-342900">
              <a:buFont typeface="Arial" panose="020B0604020202020204" pitchFamily="34" charset="0"/>
              <a:buChar char="•"/>
            </a:pPr>
            <a:r>
              <a:rPr lang="en-IN" sz="2200" dirty="0" smtClean="0">
                <a:solidFill>
                  <a:schemeClr val="accent1">
                    <a:lumMod val="50000"/>
                  </a:schemeClr>
                </a:solidFill>
              </a:rPr>
              <a:t>Arithmetic</a:t>
            </a:r>
          </a:p>
          <a:p>
            <a:pPr marL="957971" lvl="1" indent="-342900">
              <a:buFont typeface="Arial" panose="020B0604020202020204" pitchFamily="34" charset="0"/>
              <a:buChar char="•"/>
            </a:pPr>
            <a:r>
              <a:rPr lang="en-IN" sz="2200" b="1" dirty="0" smtClean="0">
                <a:solidFill>
                  <a:srgbClr val="C00000"/>
                </a:solidFill>
              </a:rPr>
              <a:t>Logical</a:t>
            </a:r>
          </a:p>
          <a:p>
            <a:pPr marL="957971" lvl="1" indent="-342900">
              <a:buFont typeface="Arial" panose="020B0604020202020204" pitchFamily="34" charset="0"/>
              <a:buChar char="•"/>
            </a:pPr>
            <a:r>
              <a:rPr lang="en-IN" sz="2200" dirty="0" smtClean="0">
                <a:solidFill>
                  <a:schemeClr val="accent1">
                    <a:lumMod val="50000"/>
                  </a:schemeClr>
                </a:solidFill>
              </a:rPr>
              <a:t>Data transfer</a:t>
            </a:r>
          </a:p>
          <a:p>
            <a:pPr marL="957971" lvl="1" indent="-342900">
              <a:buFont typeface="Arial" panose="020B0604020202020204" pitchFamily="34" charset="0"/>
              <a:buChar char="•"/>
            </a:pPr>
            <a:r>
              <a:rPr lang="en-IN" sz="2200" dirty="0" smtClean="0">
                <a:solidFill>
                  <a:schemeClr val="accent1">
                    <a:lumMod val="50000"/>
                  </a:schemeClr>
                </a:solidFill>
              </a:rPr>
              <a:t>Boolean manipulation</a:t>
            </a:r>
          </a:p>
          <a:p>
            <a:pPr marL="957971" lvl="1" indent="-342900">
              <a:buFont typeface="Arial" panose="020B0604020202020204" pitchFamily="34" charset="0"/>
              <a:buChar char="•"/>
            </a:pPr>
            <a:r>
              <a:rPr lang="en-IN" sz="2200" dirty="0" smtClean="0">
                <a:solidFill>
                  <a:schemeClr val="accent1">
                    <a:lumMod val="50000"/>
                  </a:schemeClr>
                </a:solidFill>
              </a:rPr>
              <a:t>Program branching</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sp>
        <p:nvSpPr>
          <p:cNvPr id="3" name="Rectangle 2"/>
          <p:cNvSpPr/>
          <p:nvPr/>
        </p:nvSpPr>
        <p:spPr>
          <a:xfrm>
            <a:off x="5695423" y="845368"/>
            <a:ext cx="2271776" cy="461665"/>
          </a:xfrm>
          <a:prstGeom prst="rect">
            <a:avLst/>
          </a:prstGeom>
        </p:spPr>
        <p:txBody>
          <a:bodyPr wrap="none">
            <a:spAutoFit/>
          </a:bodyPr>
          <a:lstStyle/>
          <a:p>
            <a:r>
              <a:rPr lang="en-IN" b="1" dirty="0" smtClean="0">
                <a:solidFill>
                  <a:srgbClr val="C00000"/>
                </a:solidFill>
              </a:rPr>
              <a:t>Logic operations</a:t>
            </a:r>
            <a:endParaRPr lang="en-SG" b="1" dirty="0">
              <a:solidFill>
                <a:srgbClr val="C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732" y="1307032"/>
            <a:ext cx="7153275" cy="58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28011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7</a:t>
            </a:fld>
            <a:endParaRPr lang="en-IN" dirty="0"/>
          </a:p>
        </p:txBody>
      </p:sp>
      <p:sp>
        <p:nvSpPr>
          <p:cNvPr id="8" name="TextBox 7"/>
          <p:cNvSpPr txBox="1"/>
          <p:nvPr/>
        </p:nvSpPr>
        <p:spPr>
          <a:xfrm>
            <a:off x="864196" y="1042864"/>
            <a:ext cx="7200800" cy="2800767"/>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Instructions</a:t>
            </a:r>
          </a:p>
          <a:p>
            <a:pPr marL="957971" lvl="1" indent="-342900">
              <a:buFont typeface="Arial" panose="020B0604020202020204" pitchFamily="34" charset="0"/>
              <a:buChar char="•"/>
            </a:pPr>
            <a:r>
              <a:rPr lang="en-IN" sz="2200" dirty="0" smtClean="0">
                <a:solidFill>
                  <a:schemeClr val="accent1">
                    <a:lumMod val="50000"/>
                  </a:schemeClr>
                </a:solidFill>
              </a:rPr>
              <a:t>Arithmetic</a:t>
            </a:r>
          </a:p>
          <a:p>
            <a:pPr marL="957971" lvl="1" indent="-342900">
              <a:buFont typeface="Arial" panose="020B0604020202020204" pitchFamily="34" charset="0"/>
              <a:buChar char="•"/>
            </a:pPr>
            <a:r>
              <a:rPr lang="en-IN" sz="2200" dirty="0">
                <a:solidFill>
                  <a:schemeClr val="accent1">
                    <a:lumMod val="50000"/>
                  </a:schemeClr>
                </a:solidFill>
              </a:rPr>
              <a:t>Logical</a:t>
            </a:r>
          </a:p>
          <a:p>
            <a:pPr marL="957971" lvl="1" indent="-342900">
              <a:buFont typeface="Arial" panose="020B0604020202020204" pitchFamily="34" charset="0"/>
              <a:buChar char="•"/>
            </a:pPr>
            <a:r>
              <a:rPr lang="en-IN" sz="2200" b="1" dirty="0">
                <a:solidFill>
                  <a:srgbClr val="C00000"/>
                </a:solidFill>
              </a:rPr>
              <a:t>Data transfer</a:t>
            </a:r>
          </a:p>
          <a:p>
            <a:pPr marL="957971" lvl="1" indent="-342900">
              <a:buFont typeface="Arial" panose="020B0604020202020204" pitchFamily="34" charset="0"/>
              <a:buChar char="•"/>
            </a:pPr>
            <a:r>
              <a:rPr lang="en-IN" sz="2200" dirty="0" smtClean="0">
                <a:solidFill>
                  <a:schemeClr val="accent1">
                    <a:lumMod val="50000"/>
                  </a:schemeClr>
                </a:solidFill>
              </a:rPr>
              <a:t>Boolean manipulation</a:t>
            </a:r>
          </a:p>
          <a:p>
            <a:pPr marL="957971" lvl="1" indent="-342900">
              <a:buFont typeface="Arial" panose="020B0604020202020204" pitchFamily="34" charset="0"/>
              <a:buChar char="•"/>
            </a:pPr>
            <a:r>
              <a:rPr lang="en-IN" sz="2200" dirty="0" smtClean="0">
                <a:solidFill>
                  <a:schemeClr val="accent1">
                    <a:lumMod val="50000"/>
                  </a:schemeClr>
                </a:solidFill>
              </a:rPr>
              <a:t>Program branching</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sp>
        <p:nvSpPr>
          <p:cNvPr id="3" name="Rectangle 2"/>
          <p:cNvSpPr/>
          <p:nvPr/>
        </p:nvSpPr>
        <p:spPr>
          <a:xfrm>
            <a:off x="5695423" y="845368"/>
            <a:ext cx="3301160" cy="461665"/>
          </a:xfrm>
          <a:prstGeom prst="rect">
            <a:avLst/>
          </a:prstGeom>
        </p:spPr>
        <p:txBody>
          <a:bodyPr wrap="none">
            <a:spAutoFit/>
          </a:bodyPr>
          <a:lstStyle/>
          <a:p>
            <a:r>
              <a:rPr lang="en-IN" b="1" dirty="0" smtClean="0">
                <a:solidFill>
                  <a:srgbClr val="C00000"/>
                </a:solidFill>
              </a:rPr>
              <a:t>Data transfer operations</a:t>
            </a:r>
            <a:endParaRPr lang="en-SG" b="1" dirty="0">
              <a:solidFill>
                <a:srgbClr val="C00000"/>
              </a:solidFill>
            </a:endParaRPr>
          </a:p>
        </p:txBody>
      </p:sp>
      <p:grpSp>
        <p:nvGrpSpPr>
          <p:cNvPr id="7" name="Group 6"/>
          <p:cNvGrpSpPr/>
          <p:nvPr/>
        </p:nvGrpSpPr>
        <p:grpSpPr>
          <a:xfrm>
            <a:off x="5704050" y="1307033"/>
            <a:ext cx="5688632" cy="5720483"/>
            <a:chOff x="5695423" y="610816"/>
            <a:chExt cx="6690053" cy="7367759"/>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423" y="610816"/>
              <a:ext cx="6690053" cy="3830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423" y="4370999"/>
              <a:ext cx="6667200" cy="248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423" y="6803504"/>
              <a:ext cx="6640932" cy="117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Left Brace 13"/>
          <p:cNvSpPr/>
          <p:nvPr/>
        </p:nvSpPr>
        <p:spPr>
          <a:xfrm>
            <a:off x="4752241" y="4281132"/>
            <a:ext cx="621241" cy="274638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5" name="TextBox 14"/>
          <p:cNvSpPr txBox="1"/>
          <p:nvPr/>
        </p:nvSpPr>
        <p:spPr>
          <a:xfrm>
            <a:off x="2232348" y="5363344"/>
            <a:ext cx="2560253" cy="461665"/>
          </a:xfrm>
          <a:prstGeom prst="rect">
            <a:avLst/>
          </a:prstGeom>
          <a:noFill/>
        </p:spPr>
        <p:txBody>
          <a:bodyPr wrap="none" rtlCol="0">
            <a:spAutoFit/>
          </a:bodyPr>
          <a:lstStyle/>
          <a:p>
            <a:r>
              <a:rPr lang="en-SG" dirty="0" smtClean="0"/>
              <a:t>Indirect addressing</a:t>
            </a:r>
            <a:endParaRPr lang="en-SG" dirty="0"/>
          </a:p>
        </p:txBody>
      </p:sp>
      <p:sp>
        <p:nvSpPr>
          <p:cNvPr id="4" name="Right Brace 3"/>
          <p:cNvSpPr/>
          <p:nvPr/>
        </p:nvSpPr>
        <p:spPr>
          <a:xfrm>
            <a:off x="11392682" y="6155583"/>
            <a:ext cx="196652" cy="82884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p:cNvSpPr txBox="1"/>
          <p:nvPr/>
        </p:nvSpPr>
        <p:spPr>
          <a:xfrm>
            <a:off x="11647209" y="6325611"/>
            <a:ext cx="1530355" cy="830997"/>
          </a:xfrm>
          <a:prstGeom prst="rect">
            <a:avLst/>
          </a:prstGeom>
          <a:noFill/>
        </p:spPr>
        <p:txBody>
          <a:bodyPr wrap="none" rtlCol="0">
            <a:spAutoFit/>
          </a:bodyPr>
          <a:lstStyle/>
          <a:p>
            <a:r>
              <a:rPr lang="en-SG" dirty="0" smtClean="0"/>
              <a:t>Indexed </a:t>
            </a:r>
          </a:p>
          <a:p>
            <a:r>
              <a:rPr lang="en-SG" dirty="0" smtClean="0"/>
              <a:t>addressing</a:t>
            </a:r>
            <a:endParaRPr lang="en-SG" dirty="0"/>
          </a:p>
        </p:txBody>
      </p:sp>
    </p:spTree>
    <p:extLst>
      <p:ext uri="{BB962C8B-B14F-4D97-AF65-F5344CB8AC3E}">
        <p14:creationId xmlns:p14="http://schemas.microsoft.com/office/powerpoint/2010/main" val="59610540"/>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8</a:t>
            </a:fld>
            <a:endParaRPr lang="en-IN" dirty="0"/>
          </a:p>
        </p:txBody>
      </p:sp>
      <p:sp>
        <p:nvSpPr>
          <p:cNvPr id="8" name="TextBox 7"/>
          <p:cNvSpPr txBox="1"/>
          <p:nvPr/>
        </p:nvSpPr>
        <p:spPr>
          <a:xfrm>
            <a:off x="864196" y="1042864"/>
            <a:ext cx="7200800" cy="2800767"/>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Instructions</a:t>
            </a:r>
          </a:p>
          <a:p>
            <a:pPr marL="957971" lvl="1" indent="-342900">
              <a:buFont typeface="Arial" panose="020B0604020202020204" pitchFamily="34" charset="0"/>
              <a:buChar char="•"/>
            </a:pPr>
            <a:r>
              <a:rPr lang="en-IN" sz="2200" dirty="0" smtClean="0">
                <a:solidFill>
                  <a:schemeClr val="accent1">
                    <a:lumMod val="50000"/>
                  </a:schemeClr>
                </a:solidFill>
              </a:rPr>
              <a:t>Arithmetic</a:t>
            </a:r>
          </a:p>
          <a:p>
            <a:pPr marL="957971" lvl="1" indent="-342900">
              <a:buFont typeface="Arial" panose="020B0604020202020204" pitchFamily="34" charset="0"/>
              <a:buChar char="•"/>
            </a:pPr>
            <a:r>
              <a:rPr lang="en-IN" sz="2200" dirty="0">
                <a:solidFill>
                  <a:schemeClr val="accent1">
                    <a:lumMod val="50000"/>
                  </a:schemeClr>
                </a:solidFill>
              </a:rPr>
              <a:t>Logical</a:t>
            </a:r>
          </a:p>
          <a:p>
            <a:pPr marL="957971" lvl="1" indent="-342900">
              <a:buFont typeface="Arial" panose="020B0604020202020204" pitchFamily="34" charset="0"/>
              <a:buChar char="•"/>
            </a:pPr>
            <a:r>
              <a:rPr lang="en-IN" sz="2200" dirty="0">
                <a:solidFill>
                  <a:schemeClr val="accent1">
                    <a:lumMod val="50000"/>
                  </a:schemeClr>
                </a:solidFill>
              </a:rPr>
              <a:t>Data transfer</a:t>
            </a:r>
          </a:p>
          <a:p>
            <a:pPr marL="957971" lvl="1" indent="-342900">
              <a:buFont typeface="Arial" panose="020B0604020202020204" pitchFamily="34" charset="0"/>
              <a:buChar char="•"/>
            </a:pPr>
            <a:r>
              <a:rPr lang="en-IN" sz="2200" b="1" dirty="0">
                <a:solidFill>
                  <a:srgbClr val="C00000"/>
                </a:solidFill>
              </a:rPr>
              <a:t>Boolean manipulation</a:t>
            </a:r>
          </a:p>
          <a:p>
            <a:pPr marL="957971" lvl="1" indent="-342900">
              <a:buFont typeface="Arial" panose="020B0604020202020204" pitchFamily="34" charset="0"/>
              <a:buChar char="•"/>
            </a:pPr>
            <a:r>
              <a:rPr lang="en-IN" sz="2200" dirty="0" smtClean="0">
                <a:solidFill>
                  <a:schemeClr val="accent1">
                    <a:lumMod val="50000"/>
                  </a:schemeClr>
                </a:solidFill>
              </a:rPr>
              <a:t>Program branching</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sp>
        <p:nvSpPr>
          <p:cNvPr id="3" name="Rectangle 2"/>
          <p:cNvSpPr/>
          <p:nvPr/>
        </p:nvSpPr>
        <p:spPr>
          <a:xfrm>
            <a:off x="5695423" y="845368"/>
            <a:ext cx="4458593" cy="461665"/>
          </a:xfrm>
          <a:prstGeom prst="rect">
            <a:avLst/>
          </a:prstGeom>
        </p:spPr>
        <p:txBody>
          <a:bodyPr wrap="none">
            <a:spAutoFit/>
          </a:bodyPr>
          <a:lstStyle/>
          <a:p>
            <a:r>
              <a:rPr lang="en-IN" b="1" dirty="0" smtClean="0">
                <a:solidFill>
                  <a:srgbClr val="C00000"/>
                </a:solidFill>
              </a:rPr>
              <a:t>Boolean manipulation operations</a:t>
            </a:r>
            <a:endParaRPr lang="en-SG" b="1" dirty="0">
              <a:solidFill>
                <a:srgbClr val="C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345" y="1307033"/>
            <a:ext cx="82962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91188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238" y="0"/>
            <a:ext cx="11170341" cy="644970"/>
          </a:xfrm>
        </p:spPr>
        <p:txBody>
          <a:bodyPr>
            <a:normAutofit fontScale="90000"/>
          </a:bodyPr>
          <a:lstStyle/>
          <a:p>
            <a:pPr algn="l"/>
            <a:r>
              <a:rPr lang="en-SG" dirty="0" smtClean="0">
                <a:solidFill>
                  <a:schemeClr val="tx2">
                    <a:lumMod val="50000"/>
                  </a:schemeClr>
                </a:solidFill>
              </a:rPr>
              <a:t>8051 Instruction Set</a:t>
            </a:r>
            <a:endParaRPr lang="en-SG" dirty="0">
              <a:solidFill>
                <a:schemeClr val="tx2">
                  <a:lumMod val="50000"/>
                </a:schemeClr>
              </a:solidFill>
            </a:endParaRPr>
          </a:p>
        </p:txBody>
      </p:sp>
      <p:cxnSp>
        <p:nvCxnSpPr>
          <p:cNvPr id="5" name="Straight Connector 4"/>
          <p:cNvCxnSpPr/>
          <p:nvPr/>
        </p:nvCxnSpPr>
        <p:spPr>
          <a:xfrm>
            <a:off x="0" y="719795"/>
            <a:ext cx="14401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lide Number Placeholder 8"/>
          <p:cNvSpPr>
            <a:spLocks noGrp="1"/>
          </p:cNvSpPr>
          <p:nvPr>
            <p:ph type="sldNum" sz="quarter" idx="12"/>
          </p:nvPr>
        </p:nvSpPr>
        <p:spPr>
          <a:xfrm>
            <a:off x="10321290" y="6605014"/>
            <a:ext cx="3360420" cy="379409"/>
          </a:xfrm>
        </p:spPr>
        <p:txBody>
          <a:bodyPr/>
          <a:lstStyle/>
          <a:p>
            <a:fld id="{7B96BB4E-D7A3-45F2-839E-DE78D5C9FD42}" type="slidenum">
              <a:rPr lang="en-IN" smtClean="0"/>
              <a:pPr/>
              <a:t>9</a:t>
            </a:fld>
            <a:endParaRPr lang="en-IN" dirty="0"/>
          </a:p>
        </p:txBody>
      </p:sp>
      <p:sp>
        <p:nvSpPr>
          <p:cNvPr id="8" name="TextBox 7"/>
          <p:cNvSpPr txBox="1"/>
          <p:nvPr/>
        </p:nvSpPr>
        <p:spPr>
          <a:xfrm>
            <a:off x="864196" y="1042864"/>
            <a:ext cx="7200800" cy="2800767"/>
          </a:xfrm>
          <a:prstGeom prst="rect">
            <a:avLst/>
          </a:prstGeom>
          <a:noFill/>
        </p:spPr>
        <p:txBody>
          <a:bodyPr wrap="square" rtlCol="0">
            <a:spAutoFit/>
          </a:bodyPr>
          <a:lstStyle/>
          <a:p>
            <a:pPr marL="342900" indent="-342900">
              <a:buFont typeface="Arial" panose="020B0604020202020204" pitchFamily="34" charset="0"/>
              <a:buChar char="•"/>
            </a:pPr>
            <a:r>
              <a:rPr lang="en-IN" sz="2200" b="1" dirty="0" smtClean="0">
                <a:solidFill>
                  <a:srgbClr val="C00000"/>
                </a:solidFill>
              </a:rPr>
              <a:t>Instructions</a:t>
            </a:r>
          </a:p>
          <a:p>
            <a:pPr marL="957971" lvl="1" indent="-342900">
              <a:buFont typeface="Arial" panose="020B0604020202020204" pitchFamily="34" charset="0"/>
              <a:buChar char="•"/>
            </a:pPr>
            <a:r>
              <a:rPr lang="en-IN" sz="2200" dirty="0" smtClean="0">
                <a:solidFill>
                  <a:schemeClr val="accent1">
                    <a:lumMod val="50000"/>
                  </a:schemeClr>
                </a:solidFill>
              </a:rPr>
              <a:t>Arithmetic</a:t>
            </a:r>
          </a:p>
          <a:p>
            <a:pPr marL="957971" lvl="1" indent="-342900">
              <a:buFont typeface="Arial" panose="020B0604020202020204" pitchFamily="34" charset="0"/>
              <a:buChar char="•"/>
            </a:pPr>
            <a:r>
              <a:rPr lang="en-IN" sz="2200" dirty="0">
                <a:solidFill>
                  <a:schemeClr val="accent1">
                    <a:lumMod val="50000"/>
                  </a:schemeClr>
                </a:solidFill>
              </a:rPr>
              <a:t>Logical</a:t>
            </a:r>
          </a:p>
          <a:p>
            <a:pPr marL="957971" lvl="1" indent="-342900">
              <a:buFont typeface="Arial" panose="020B0604020202020204" pitchFamily="34" charset="0"/>
              <a:buChar char="•"/>
            </a:pPr>
            <a:r>
              <a:rPr lang="en-IN" sz="2200" dirty="0">
                <a:solidFill>
                  <a:schemeClr val="accent1">
                    <a:lumMod val="50000"/>
                  </a:schemeClr>
                </a:solidFill>
              </a:rPr>
              <a:t>Data transfer</a:t>
            </a:r>
          </a:p>
          <a:p>
            <a:pPr marL="957971" lvl="1" indent="-342900">
              <a:buFont typeface="Arial" panose="020B0604020202020204" pitchFamily="34" charset="0"/>
              <a:buChar char="•"/>
            </a:pPr>
            <a:r>
              <a:rPr lang="en-IN" sz="2200" dirty="0">
                <a:solidFill>
                  <a:schemeClr val="accent1">
                    <a:lumMod val="50000"/>
                  </a:schemeClr>
                </a:solidFill>
              </a:rPr>
              <a:t>Boolean manipulation</a:t>
            </a:r>
          </a:p>
          <a:p>
            <a:pPr marL="957971" lvl="1" indent="-342900">
              <a:buFont typeface="Arial" panose="020B0604020202020204" pitchFamily="34" charset="0"/>
              <a:buChar char="•"/>
            </a:pPr>
            <a:r>
              <a:rPr lang="en-IN" sz="2200" b="1" dirty="0">
                <a:solidFill>
                  <a:srgbClr val="C00000"/>
                </a:solidFill>
              </a:rPr>
              <a:t>Program branching</a:t>
            </a:r>
          </a:p>
          <a:p>
            <a:pPr marL="957971" lvl="1" indent="-342900">
              <a:buFont typeface="Arial" panose="020B0604020202020204" pitchFamily="34" charset="0"/>
              <a:buChar char="•"/>
            </a:pPr>
            <a:endParaRPr lang="en-IN" sz="2200" dirty="0" smtClean="0">
              <a:solidFill>
                <a:schemeClr val="accent1">
                  <a:lumMod val="50000"/>
                </a:schemeClr>
              </a:solidFill>
            </a:endParaRPr>
          </a:p>
          <a:p>
            <a:pPr marL="957971" lvl="1" indent="-342900">
              <a:buFont typeface="Arial" panose="020B0604020202020204" pitchFamily="34" charset="0"/>
              <a:buChar char="•"/>
            </a:pPr>
            <a:endParaRPr lang="en-IN" sz="2200" dirty="0">
              <a:solidFill>
                <a:schemeClr val="accent1">
                  <a:lumMod val="50000"/>
                </a:schemeClr>
              </a:solidFill>
            </a:endParaRPr>
          </a:p>
        </p:txBody>
      </p:sp>
      <p:sp>
        <p:nvSpPr>
          <p:cNvPr id="3" name="Rectangle 2"/>
          <p:cNvSpPr/>
          <p:nvPr/>
        </p:nvSpPr>
        <p:spPr>
          <a:xfrm>
            <a:off x="5695423" y="845368"/>
            <a:ext cx="4045082" cy="461665"/>
          </a:xfrm>
          <a:prstGeom prst="rect">
            <a:avLst/>
          </a:prstGeom>
        </p:spPr>
        <p:txBody>
          <a:bodyPr wrap="none">
            <a:spAutoFit/>
          </a:bodyPr>
          <a:lstStyle/>
          <a:p>
            <a:r>
              <a:rPr lang="en-IN" b="1" dirty="0" smtClean="0">
                <a:solidFill>
                  <a:srgbClr val="C00000"/>
                </a:solidFill>
              </a:rPr>
              <a:t>Program branching operations</a:t>
            </a:r>
            <a:endParaRPr lang="en-SG" b="1" dirty="0">
              <a:solidFill>
                <a:srgbClr val="C0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423" y="1307033"/>
            <a:ext cx="7576195" cy="175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423" y="3059088"/>
            <a:ext cx="7576195" cy="293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eft Brace 3"/>
          <p:cNvSpPr/>
          <p:nvPr/>
        </p:nvSpPr>
        <p:spPr>
          <a:xfrm>
            <a:off x="4968652" y="3064084"/>
            <a:ext cx="720080" cy="292632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p:cNvSpPr txBox="1"/>
          <p:nvPr/>
        </p:nvSpPr>
        <p:spPr>
          <a:xfrm>
            <a:off x="2736404" y="4264174"/>
            <a:ext cx="2331087" cy="461665"/>
          </a:xfrm>
          <a:prstGeom prst="rect">
            <a:avLst/>
          </a:prstGeom>
          <a:noFill/>
        </p:spPr>
        <p:txBody>
          <a:bodyPr wrap="none" rtlCol="0">
            <a:spAutoFit/>
          </a:bodyPr>
          <a:lstStyle/>
          <a:p>
            <a:r>
              <a:rPr lang="en-SG" dirty="0" smtClean="0"/>
              <a:t>Conditional jump</a:t>
            </a:r>
            <a:endParaRPr lang="en-SG" dirty="0"/>
          </a:p>
        </p:txBody>
      </p:sp>
    </p:spTree>
    <p:extLst>
      <p:ext uri="{BB962C8B-B14F-4D97-AF65-F5344CB8AC3E}">
        <p14:creationId xmlns:p14="http://schemas.microsoft.com/office/powerpoint/2010/main" val="357291234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40955</TotalTime>
  <Words>550</Words>
  <Application>Microsoft Office PowerPoint</Application>
  <PresentationFormat>Custom</PresentationFormat>
  <Paragraphs>175</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Microprocessors, Microcontrollers &amp; Embedded systems</vt:lpstr>
      <vt:lpstr>8051 Instruction Set</vt:lpstr>
      <vt:lpstr>8051 Instruction Set</vt:lpstr>
      <vt:lpstr>8051 Instruction Set</vt:lpstr>
      <vt:lpstr>8051 Instruction Set</vt:lpstr>
      <vt:lpstr>8051 Instruction Set</vt:lpstr>
      <vt:lpstr>8051 Instruction Set</vt:lpstr>
      <vt:lpstr>8051 Instruction Set</vt:lpstr>
      <vt:lpstr>8051 Instruction Set</vt:lpstr>
      <vt:lpstr>8051 Instruction Set</vt:lpstr>
      <vt:lpstr>8051 Interrupts</vt:lpstr>
      <vt:lpstr>8051 Interrupts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629</cp:revision>
  <dcterms:created xsi:type="dcterms:W3CDTF">2017-04-19T16:01:59Z</dcterms:created>
  <dcterms:modified xsi:type="dcterms:W3CDTF">2019-08-31T02:04:43Z</dcterms:modified>
</cp:coreProperties>
</file>