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3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22.wmf" ContentType="image/x-wmf"/>
  <Override PartName="/ppt/media/image21.wmf" ContentType="image/x-wmf"/>
  <Override PartName="/ppt/media/image15.wmf" ContentType="image/x-wmf"/>
  <Override PartName="/ppt/media/image14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E0C587-14DD-42AC-BC8E-18FB719175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8C2361-3FA4-4B60-966B-86CC5CAD79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21AC56-149B-4578-91C9-AC4D68F918C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3C7162-6C04-4168-AFE5-719DF1595F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5F5E6A-2BE4-4F1E-A87B-AFE7D3F76C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D0ABA7-2ED9-479F-BB5F-184F8FD224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Learning from Data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Sep 2019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"/>
          <p:cNvPicPr/>
          <p:nvPr/>
        </p:nvPicPr>
        <p:blipFill>
          <a:blip r:embed="rId1"/>
          <a:srcRect l="0" t="0" r="36323" b="45717"/>
          <a:stretch/>
        </p:blipFill>
        <p:spPr>
          <a:xfrm>
            <a:off x="602280" y="1636560"/>
            <a:ext cx="3820320" cy="288612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321840" y="85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Impact of “N” : 2D Linear Separator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2"/>
          <a:srcRect l="44093" t="63323" r="31455" b="12846"/>
          <a:stretch/>
        </p:blipFill>
        <p:spPr>
          <a:xfrm>
            <a:off x="7483680" y="2249640"/>
            <a:ext cx="2563560" cy="221400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93680" y="4787280"/>
            <a:ext cx="422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N = 3, Shattering is Possible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617880" y="4593600"/>
            <a:ext cx="5290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N = 4, Shattering is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Possible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395440" y="5745960"/>
            <a:ext cx="7415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Hence, for 2D Linear Class , VC Dimension = 3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10400" y="234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Growth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95960" y="1377720"/>
            <a:ext cx="10133280" cy="49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Growth Function is defined for a Hypothesis 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Growth Function is a function of “N”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urlz MT"/>
              </a:rPr>
              <a:t>M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(N) is used to denote the Growth function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urlz MT"/>
              </a:rPr>
              <a:t>M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(N) is the Maximum number of Dichotmies on “N” points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N points can be placed in whichever way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Maximum value that </a:t>
            </a:r>
            <a:r>
              <a:rPr b="0" lang="en-US" sz="2800" spc="-1" strike="noStrike">
                <a:solidFill>
                  <a:srgbClr val="000000"/>
                </a:solidFill>
                <a:latin typeface="Curlz MT"/>
              </a:rPr>
              <a:t>M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(N) can take is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3240" y="223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Growth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559880" y="1500120"/>
            <a:ext cx="8043480" cy="3990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635120" y="1561320"/>
            <a:ext cx="462240" cy="89100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Shape 2"/>
          <p:cNvSpPr txBox="1"/>
          <p:nvPr/>
        </p:nvSpPr>
        <p:spPr>
          <a:xfrm>
            <a:off x="203400" y="89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Recall : Dichotomy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rcRect l="0" t="0" r="49275" b="0"/>
          <a:stretch/>
        </p:blipFill>
        <p:spPr>
          <a:xfrm rot="5400000">
            <a:off x="6237360" y="-426240"/>
            <a:ext cx="2964240" cy="581832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731520" y="4345920"/>
            <a:ext cx="105152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Separators leading to Distinct ways of partitioning the Data Points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 many Distinct ways of partitioning the Data points, that many Dichotomies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Growth Function counts the Maximum number of possible Dichotomies, for fixed 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5" name="Content Placeholder 3" descr=""/>
          <p:cNvPicPr/>
          <p:nvPr/>
        </p:nvPicPr>
        <p:blipFill>
          <a:blip r:embed="rId2"/>
          <a:stretch/>
        </p:blipFill>
        <p:spPr>
          <a:xfrm>
            <a:off x="281160" y="1491840"/>
            <a:ext cx="3205440" cy="1036440"/>
          </a:xfrm>
          <a:prstGeom prst="rect">
            <a:avLst/>
          </a:prstGeom>
          <a:ln w="34920">
            <a:solidFill>
              <a:schemeClr val="tx1"/>
            </a:solidFill>
            <a:round/>
          </a:ln>
        </p:spPr>
      </p:pic>
      <p:pic>
        <p:nvPicPr>
          <p:cNvPr id="186" name="Content Placeholder 3" descr=""/>
          <p:cNvPicPr/>
          <p:nvPr/>
        </p:nvPicPr>
        <p:blipFill>
          <a:blip r:embed="rId3"/>
          <a:stretch/>
        </p:blipFill>
        <p:spPr>
          <a:xfrm>
            <a:off x="281160" y="2942280"/>
            <a:ext cx="3205440" cy="1036440"/>
          </a:xfrm>
          <a:prstGeom prst="rect">
            <a:avLst/>
          </a:prstGeom>
          <a:ln w="34920">
            <a:solidFill>
              <a:schemeClr val="tx1"/>
            </a:solidFill>
            <a:round/>
          </a:ln>
        </p:spPr>
      </p:pic>
      <p:sp>
        <p:nvSpPr>
          <p:cNvPr id="187" name="CustomShape 4"/>
          <p:cNvSpPr/>
          <p:nvPr/>
        </p:nvSpPr>
        <p:spPr>
          <a:xfrm>
            <a:off x="1680480" y="1591560"/>
            <a:ext cx="462240" cy="8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5"/>
          <p:cNvSpPr/>
          <p:nvPr/>
        </p:nvSpPr>
        <p:spPr>
          <a:xfrm>
            <a:off x="1911600" y="1530360"/>
            <a:ext cx="360" cy="8967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Hypothesis - Dichotomies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2506680" y="1875240"/>
            <a:ext cx="6680160" cy="4515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47720" y="118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Hypothesis - Dichotomies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2523960" y="1714320"/>
            <a:ext cx="7011360" cy="3882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Break Point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10515240" cy="97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number “k”, of data points, for which NOT all possible classifications can be achieved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rcRect l="44093" t="63323" r="31455" b="12846"/>
          <a:stretch/>
        </p:blipFill>
        <p:spPr>
          <a:xfrm>
            <a:off x="4116600" y="3239280"/>
            <a:ext cx="2563560" cy="221400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1344600" y="5580360"/>
            <a:ext cx="807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 = 4 is a Break point for a 2D Linear Separator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VC Dimension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004480" y="2535840"/>
            <a:ext cx="7886520" cy="1517400"/>
          </a:xfrm>
          <a:prstGeom prst="rect">
            <a:avLst/>
          </a:prstGeom>
          <a:ln w="9360"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2685240" y="1392480"/>
            <a:ext cx="73396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Expressive power of the Hypothesis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095560" y="5786280"/>
            <a:ext cx="8429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For a Linear Classifier in “d” dimensions : VC_Dim = d + 1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809720" y="4231440"/>
            <a:ext cx="8357760" cy="17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VC dimension of a class H is the largest “N”, such that  the value of Growth function = 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Break_point = VC_dimension + 1  (These measures are, Specific to a Hypothesis Set)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0239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Hoeffding to VC Inequality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2595600" y="1428840"/>
            <a:ext cx="6900480" cy="2361960"/>
          </a:xfrm>
          <a:prstGeom prst="rect">
            <a:avLst/>
          </a:prstGeom>
          <a:ln w="936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2166840" y="4071960"/>
            <a:ext cx="7886520" cy="16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(U) = Polynomial in U, if VC_Dim = Finite Quantity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Hence, Finite value for VC_Dim implies PAC Learning possible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158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When Is Learning Not possible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10515240" cy="75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Think of a Hypothesis class, where Learning is not possible…..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601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Recap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Content Placeholder 3" descr=""/>
          <p:cNvPicPr/>
          <p:nvPr/>
        </p:nvPicPr>
        <p:blipFill>
          <a:blip r:embed="rId1"/>
          <a:stretch/>
        </p:blipFill>
        <p:spPr>
          <a:xfrm>
            <a:off x="4821840" y="3012120"/>
            <a:ext cx="5236200" cy="10558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694800" y="1384200"/>
            <a:ext cx="6400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PAC Learning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9" name="Content Placeholder 3" descr=""/>
          <p:cNvPicPr/>
          <p:nvPr/>
        </p:nvPicPr>
        <p:blipFill>
          <a:blip r:embed="rId2"/>
          <a:srcRect l="31419" t="46603" r="0" b="39905"/>
          <a:stretch/>
        </p:blipFill>
        <p:spPr>
          <a:xfrm>
            <a:off x="4939560" y="2005200"/>
            <a:ext cx="4311720" cy="53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14160" y="2025720"/>
            <a:ext cx="3828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Hoeffding’s Inequality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187320" y="4528440"/>
            <a:ext cx="4042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Where M = Growth Function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881000" y="2428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Learnt Vs. Target function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2 aspects of Learning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Content Placeholder 3" descr=""/>
          <p:cNvPicPr/>
          <p:nvPr/>
        </p:nvPicPr>
        <p:blipFill>
          <a:blip r:embed="rId1"/>
          <a:srcRect l="64207" t="21127" r="0" b="62743"/>
          <a:stretch/>
        </p:blipFill>
        <p:spPr>
          <a:xfrm>
            <a:off x="742320" y="2155680"/>
            <a:ext cx="3621240" cy="109620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4975560" y="2011680"/>
            <a:ext cx="62481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Behaviour on Training Data should resemble behaviour on Test Data –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Also called Generalization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Approximation Vs Generalization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023920" y="1357200"/>
            <a:ext cx="7929360" cy="41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goal is to learn the hypothesis g(x) which behaves like the unknown target function “f” such that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[g(x) – f(x)] is very small, for all possible values of input set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Although g(x) is learnt using only training samples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2 aspects of Learning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Content Placeholder 3" descr=""/>
          <p:cNvPicPr/>
          <p:nvPr/>
        </p:nvPicPr>
        <p:blipFill>
          <a:blip r:embed="rId1"/>
          <a:srcRect l="67907" t="83880" r="0" b="0"/>
          <a:stretch/>
        </p:blipFill>
        <p:spPr>
          <a:xfrm>
            <a:off x="838080" y="1825200"/>
            <a:ext cx="3621240" cy="118764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5486400" y="1942200"/>
            <a:ext cx="5226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Error on Test Data should be Small – Also called Approximation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172520" y="3429000"/>
            <a:ext cx="9390960" cy="12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want : Small E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=&gt; Good approximation of “f” not only on training data set, but also on test data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2"/>
          <a:srcRect l="0" t="38646" r="0" b="26562"/>
          <a:stretch/>
        </p:blipFill>
        <p:spPr>
          <a:xfrm>
            <a:off x="2666880" y="4929120"/>
            <a:ext cx="6934320" cy="128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472760" y="222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Approximation Vs Generalization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3" descr=""/>
          <p:cNvPicPr/>
          <p:nvPr/>
        </p:nvPicPr>
        <p:blipFill>
          <a:blip r:embed="rId1"/>
          <a:srcRect l="3905" t="14277" r="0" b="46451"/>
          <a:stretch/>
        </p:blipFill>
        <p:spPr>
          <a:xfrm>
            <a:off x="1881000" y="1214280"/>
            <a:ext cx="8786520" cy="235692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1881000" y="1429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Recap : Stats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3" name="Picture 5" descr=""/>
          <p:cNvPicPr/>
          <p:nvPr/>
        </p:nvPicPr>
        <p:blipFill>
          <a:blip r:embed="rId2"/>
          <a:srcRect l="3123" t="73773" r="24215" b="0"/>
          <a:stretch/>
        </p:blipFill>
        <p:spPr>
          <a:xfrm>
            <a:off x="2309760" y="4143240"/>
            <a:ext cx="6643440" cy="157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0239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023920" y="1143000"/>
            <a:ext cx="8229240" cy="528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For an Estimator, Over the population x, if the parameter being estimated is, say “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Ɵ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”; and the Estimator estimates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then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Error, e is defined as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e(x) =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(x) - Ɵ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, Popular performance measure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= Mean([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(x) - Ɵ]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 = E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  <a:ea typeface="Arial Unicode M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([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(x) - Ɵ]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can always be decomposed into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 - Bias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2023920" y="1285920"/>
            <a:ext cx="8229240" cy="271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Bias : English - Prejudice; inclination one way or the other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Bias = Deviation of the true parameter value from Expected value of the estimate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B(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 [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] -  Ɵ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Bias can also be interpreted as the expected value of the error. Why ??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What is desired in an estimator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rcRect l="0" t="0" r="0" b="23155"/>
          <a:stretch/>
        </p:blipFill>
        <p:spPr>
          <a:xfrm>
            <a:off x="3809880" y="4071960"/>
            <a:ext cx="4524120" cy="260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952640" y="1655640"/>
            <a:ext cx="8229240" cy="384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Variance : English : Spread in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Variance 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Expected value of squared sampling deviations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Variance 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E[(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- E[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])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Indicates how far, on average, the collection of estimates are from the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expected value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 of the estimates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What is desired value of variance in an estimator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07" dur="indefinite" restart="never" nodeType="tmRoot">
          <p:childTnLst>
            <p:seq>
              <p:cTn id="408" dur="indefinite" nodeType="mainSeq">
                <p:childTnLst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666800" y="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Important Notions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Dichotomies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Growth Function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bfbfbf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Notion of  “Shattering the Data”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VC Dimension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Learnability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952640" y="121428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Desirable properties of estimators are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Minimal bias and Minimal Variance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Bias-Variance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952640" y="1357200"/>
            <a:ext cx="84294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Decomposes E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into 2 components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How good is the Hypothesis set H, in approximating the target function (Bias)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5" dur="indefinite" restart="never" nodeType="tmRoot">
          <p:childTnLst>
            <p:seq>
              <p:cTn id="456" dur="indefinite" nodeType="mainSeq">
                <p:childTnLst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952640" y="1071720"/>
            <a:ext cx="8714880" cy="619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a chosen hypothesis function “g”, learnt using given training Data D,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Let’s call the resulting 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as : 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What is 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the quantity, [g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all possible values of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i.e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[g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averaged over all 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 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=  </a:t>
            </a:r>
            <a:r>
              <a:rPr b="0" lang="en-US" sz="24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 has to cover all possible training Data sets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Hence average over all possible “D” : Evaluate  </a:t>
            </a:r>
            <a:r>
              <a:rPr b="0" lang="en-US" sz="24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)]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1"/>
          <a:srcRect l="38164" t="45249" r="0" b="0"/>
          <a:stretch/>
        </p:blipFill>
        <p:spPr>
          <a:xfrm>
            <a:off x="3033720" y="1520280"/>
            <a:ext cx="6067080" cy="2737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rcRect l="0" t="16590" r="0" b="68475"/>
          <a:stretch/>
        </p:blipFill>
        <p:spPr>
          <a:xfrm>
            <a:off x="1881000" y="1727640"/>
            <a:ext cx="8447400" cy="642600"/>
          </a:xfrm>
          <a:prstGeom prst="rect">
            <a:avLst/>
          </a:prstGeom>
          <a:ln w="9360">
            <a:noFill/>
          </a:ln>
        </p:spPr>
      </p:pic>
      <p:pic>
        <p:nvPicPr>
          <p:cNvPr id="240" name="Picture 2" descr=""/>
          <p:cNvPicPr/>
          <p:nvPr/>
        </p:nvPicPr>
        <p:blipFill>
          <a:blip r:embed="rId2"/>
          <a:srcRect l="70180" t="16590" r="5289" b="60175"/>
          <a:stretch/>
        </p:blipFill>
        <p:spPr>
          <a:xfrm>
            <a:off x="6381720" y="3255120"/>
            <a:ext cx="2071440" cy="999720"/>
          </a:xfrm>
          <a:prstGeom prst="rect">
            <a:avLst/>
          </a:prstGeom>
          <a:ln w="9360">
            <a:noFill/>
          </a:ln>
        </p:spPr>
      </p:pic>
      <p:pic>
        <p:nvPicPr>
          <p:cNvPr id="241" name="Picture 2" descr=""/>
          <p:cNvPicPr/>
          <p:nvPr/>
        </p:nvPicPr>
        <p:blipFill>
          <a:blip r:embed="rId3"/>
          <a:srcRect l="37203" t="16590" r="31502" b="60175"/>
          <a:stretch/>
        </p:blipFill>
        <p:spPr>
          <a:xfrm>
            <a:off x="2952720" y="3255120"/>
            <a:ext cx="2642760" cy="999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0239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Vs Complex 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023920" y="1214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When Hypothesis space is simple, the number of available Hypotheses to choose from is small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variance is small but bias is large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As Hypothesis space becomes more complex, the number of available Hypotheses to choose from increases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0239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Illustration - Tradeoff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rcRect l="0" t="15211" r="58495" b="66179"/>
          <a:stretch/>
        </p:blipFill>
        <p:spPr>
          <a:xfrm>
            <a:off x="2023920" y="1285920"/>
            <a:ext cx="3285720" cy="785520"/>
          </a:xfrm>
          <a:prstGeom prst="rect">
            <a:avLst/>
          </a:prstGeom>
          <a:ln w="9360">
            <a:noFill/>
          </a:ln>
        </p:spPr>
      </p:pic>
      <p:pic>
        <p:nvPicPr>
          <p:cNvPr id="246" name="Picture 2" descr=""/>
          <p:cNvPicPr/>
          <p:nvPr/>
        </p:nvPicPr>
        <p:blipFill>
          <a:blip r:embed="rId2"/>
          <a:srcRect l="50509" t="15211" r="0" b="66179"/>
          <a:stretch/>
        </p:blipFill>
        <p:spPr>
          <a:xfrm>
            <a:off x="2095560" y="2500200"/>
            <a:ext cx="3918600" cy="785520"/>
          </a:xfrm>
          <a:prstGeom prst="rect">
            <a:avLst/>
          </a:prstGeom>
          <a:ln w="9360"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2238480" y="3929040"/>
            <a:ext cx="24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Simple Hypothesis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3"/>
          <a:srcRect l="54115" t="45643" r="0" b="18842"/>
          <a:stretch/>
        </p:blipFill>
        <p:spPr>
          <a:xfrm>
            <a:off x="6810480" y="4357800"/>
            <a:ext cx="3632760" cy="149976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7381800" y="3929040"/>
            <a:ext cx="24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Complex Hypothesis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2523960" y="5929200"/>
            <a:ext cx="464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do we infer ..???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4"/>
          <a:srcRect l="0" t="53547" r="62801" b="24279"/>
          <a:stretch/>
        </p:blipFill>
        <p:spPr>
          <a:xfrm>
            <a:off x="1881000" y="4429080"/>
            <a:ext cx="3818520" cy="1213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3" dur="indefinite" restart="never" nodeType="tmRoot">
          <p:childTnLst>
            <p:seq>
              <p:cTn id="534" dur="indefinite" nodeType="mainSeq">
                <p:childTnLst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952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Bias-Variance-Model Complexity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Content Placeholder 3" descr=""/>
          <p:cNvPicPr/>
          <p:nvPr/>
        </p:nvPicPr>
        <p:blipFill>
          <a:blip r:embed="rId1"/>
          <a:stretch/>
        </p:blipFill>
        <p:spPr>
          <a:xfrm>
            <a:off x="3666960" y="2305800"/>
            <a:ext cx="4858200" cy="311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9" dur="indefinite" restart="never" nodeType="tmRoot">
          <p:childTnLst>
            <p:seq>
              <p:cTn id="5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74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Expressive-ness in Hypothesis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520640"/>
            <a:ext cx="105152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Arrange in order of expressive-ness “h1” , “h2”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tretch/>
        </p:blipFill>
        <p:spPr>
          <a:xfrm>
            <a:off x="6095880" y="2892600"/>
            <a:ext cx="3610440" cy="1378080"/>
          </a:xfrm>
          <a:prstGeom prst="rect">
            <a:avLst/>
          </a:prstGeom>
          <a:ln w="34920">
            <a:solidFill>
              <a:schemeClr val="accent6"/>
            </a:solidFill>
            <a:round/>
          </a:ln>
        </p:spPr>
      </p:pic>
      <p:pic>
        <p:nvPicPr>
          <p:cNvPr id="137" name="Content Placeholder 3" descr=""/>
          <p:cNvPicPr/>
          <p:nvPr/>
        </p:nvPicPr>
        <p:blipFill>
          <a:blip r:embed="rId2"/>
          <a:stretch/>
        </p:blipFill>
        <p:spPr>
          <a:xfrm>
            <a:off x="1165320" y="2892600"/>
            <a:ext cx="4261680" cy="1378080"/>
          </a:xfrm>
          <a:prstGeom prst="rect">
            <a:avLst/>
          </a:prstGeom>
          <a:ln w="34920">
            <a:solidFill>
              <a:srgbClr val="c00000"/>
            </a:solidFill>
            <a:round/>
          </a:ln>
        </p:spPr>
      </p:pic>
      <p:sp>
        <p:nvSpPr>
          <p:cNvPr id="138" name="CustomShape 3"/>
          <p:cNvSpPr/>
          <p:nvPr/>
        </p:nvSpPr>
        <p:spPr>
          <a:xfrm>
            <a:off x="2844000" y="2365560"/>
            <a:ext cx="109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150320" y="2370240"/>
            <a:ext cx="109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999000" y="4710240"/>
            <a:ext cx="105152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Hypothesis h2 can handle more variations in data configurations compared to h1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999000" y="5540400"/>
            <a:ext cx="105152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Can be seen as : Count of number of variations that a hypothesis class can handle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54560" y="128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Hypothesis (Linear)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754560" y="1978200"/>
            <a:ext cx="5564520" cy="1799280"/>
          </a:xfrm>
          <a:prstGeom prst="rect">
            <a:avLst/>
          </a:prstGeom>
          <a:ln w="34920">
            <a:solidFill>
              <a:srgbClr val="c00000"/>
            </a:solidFill>
            <a:round/>
          </a:ln>
        </p:spPr>
      </p:pic>
      <p:sp>
        <p:nvSpPr>
          <p:cNvPr id="144" name="CustomShape 2"/>
          <p:cNvSpPr/>
          <p:nvPr/>
        </p:nvSpPr>
        <p:spPr>
          <a:xfrm>
            <a:off x="3146040" y="4469400"/>
            <a:ext cx="884520" cy="156708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Content Placeholder 3" descr=""/>
          <p:cNvPicPr/>
          <p:nvPr/>
        </p:nvPicPr>
        <p:blipFill>
          <a:blip r:embed="rId2"/>
          <a:stretch/>
        </p:blipFill>
        <p:spPr>
          <a:xfrm>
            <a:off x="754560" y="4593600"/>
            <a:ext cx="5564520" cy="1799280"/>
          </a:xfrm>
          <a:prstGeom prst="rect">
            <a:avLst/>
          </a:prstGeom>
          <a:ln w="34920">
            <a:solidFill>
              <a:srgbClr val="c00000"/>
            </a:solidFill>
            <a:round/>
          </a:ln>
        </p:spPr>
      </p:pic>
      <p:sp>
        <p:nvSpPr>
          <p:cNvPr id="146" name="CustomShape 3"/>
          <p:cNvSpPr/>
          <p:nvPr/>
        </p:nvSpPr>
        <p:spPr>
          <a:xfrm>
            <a:off x="3146040" y="4631040"/>
            <a:ext cx="884520" cy="172260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4196520" y="5684400"/>
            <a:ext cx="326160" cy="298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2836440" y="4786560"/>
            <a:ext cx="466200" cy="54072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2435400" y="5626440"/>
            <a:ext cx="466200" cy="41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6687360" y="2314080"/>
            <a:ext cx="440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Constellation of 14 points that are separable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6687360" y="5057280"/>
            <a:ext cx="536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Constellation of 14 points that are Not separable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Complex Hypothesis (Quadratic)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Content Placeholder 3" descr=""/>
          <p:cNvPicPr/>
          <p:nvPr/>
        </p:nvPicPr>
        <p:blipFill>
          <a:blip r:embed="rId1"/>
          <a:stretch/>
        </p:blipFill>
        <p:spPr>
          <a:xfrm>
            <a:off x="669960" y="2421000"/>
            <a:ext cx="5602680" cy="1811520"/>
          </a:xfrm>
          <a:prstGeom prst="rect">
            <a:avLst/>
          </a:prstGeom>
          <a:ln w="34920">
            <a:solidFill>
              <a:srgbClr val="c00000"/>
            </a:solidFill>
            <a:round/>
          </a:ln>
        </p:spPr>
      </p:pic>
      <p:sp>
        <p:nvSpPr>
          <p:cNvPr id="154" name="CustomShape 2"/>
          <p:cNvSpPr/>
          <p:nvPr/>
        </p:nvSpPr>
        <p:spPr>
          <a:xfrm>
            <a:off x="3108600" y="2421000"/>
            <a:ext cx="884520" cy="172116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3171600" y="2491200"/>
            <a:ext cx="1353600" cy="1641960"/>
          </a:xfrm>
          <a:custGeom>
            <a:avLst/>
            <a:gdLst/>
            <a:ahLst/>
            <a:rect l="l" t="t" r="r" b="b"/>
            <a:pathLst>
              <a:path w="1353815" h="1642188">
                <a:moveTo>
                  <a:pt x="1353815" y="0"/>
                </a:moveTo>
                <a:cubicBezTo>
                  <a:pt x="696006" y="229378"/>
                  <a:pt x="38198" y="458756"/>
                  <a:pt x="876" y="718458"/>
                </a:cubicBezTo>
                <a:cubicBezTo>
                  <a:pt x="-36446" y="978160"/>
                  <a:pt x="1129880" y="1558213"/>
                  <a:pt x="1129880" y="1558213"/>
                </a:cubicBezTo>
                <a:lnTo>
                  <a:pt x="1129880" y="1558213"/>
                </a:lnTo>
                <a:lnTo>
                  <a:pt x="1129880" y="1558213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04866"/>
                </a:lnTo>
                <a:lnTo>
                  <a:pt x="1204525" y="1604866"/>
                </a:lnTo>
                <a:cubicBezTo>
                  <a:pt x="1206080" y="1606421"/>
                  <a:pt x="1210746" y="1609531"/>
                  <a:pt x="1213856" y="1614196"/>
                </a:cubicBezTo>
                <a:cubicBezTo>
                  <a:pt x="1216966" y="1618861"/>
                  <a:pt x="1223186" y="1632858"/>
                  <a:pt x="1223186" y="1632858"/>
                </a:cubicBezTo>
                <a:cubicBezTo>
                  <a:pt x="1218521" y="1635968"/>
                  <a:pt x="1181199" y="1631303"/>
                  <a:pt x="1185864" y="1632858"/>
                </a:cubicBezTo>
                <a:cubicBezTo>
                  <a:pt x="1190529" y="1634413"/>
                  <a:pt x="1251178" y="1642188"/>
                  <a:pt x="1251178" y="1642188"/>
                </a:cubicBezTo>
                <a:lnTo>
                  <a:pt x="1251178" y="1642188"/>
                </a:lnTo>
                <a:lnTo>
                  <a:pt x="1251178" y="1642188"/>
                </a:lnTo>
                <a:lnTo>
                  <a:pt x="1251178" y="1642188"/>
                </a:lnTo>
                <a:lnTo>
                  <a:pt x="1297831" y="1642188"/>
                </a:lnTo>
              </a:path>
            </a:pathLst>
          </a:cu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Content Placeholder 3" descr=""/>
          <p:cNvPicPr/>
          <p:nvPr/>
        </p:nvPicPr>
        <p:blipFill>
          <a:blip r:embed="rId2"/>
          <a:stretch/>
        </p:blipFill>
        <p:spPr>
          <a:xfrm>
            <a:off x="689400" y="4670640"/>
            <a:ext cx="5564520" cy="1799280"/>
          </a:xfrm>
          <a:prstGeom prst="rect">
            <a:avLst/>
          </a:prstGeom>
          <a:ln w="34920">
            <a:solidFill>
              <a:srgbClr val="c00000"/>
            </a:solidFill>
            <a:round/>
          </a:ln>
        </p:spPr>
      </p:pic>
      <p:sp>
        <p:nvSpPr>
          <p:cNvPr id="157" name="CustomShape 4"/>
          <p:cNvSpPr/>
          <p:nvPr/>
        </p:nvSpPr>
        <p:spPr>
          <a:xfrm>
            <a:off x="4077360" y="5815080"/>
            <a:ext cx="326160" cy="298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111840" y="4679640"/>
            <a:ext cx="884520" cy="1720800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3762360" y="4679640"/>
            <a:ext cx="1312920" cy="1546560"/>
          </a:xfrm>
          <a:custGeom>
            <a:avLst/>
            <a:gdLst/>
            <a:ahLst/>
            <a:rect l="l" t="t" r="r" b="b"/>
            <a:pathLst>
              <a:path w="1353815" h="1642188">
                <a:moveTo>
                  <a:pt x="1353815" y="0"/>
                </a:moveTo>
                <a:cubicBezTo>
                  <a:pt x="696006" y="229378"/>
                  <a:pt x="38198" y="458756"/>
                  <a:pt x="876" y="718458"/>
                </a:cubicBezTo>
                <a:cubicBezTo>
                  <a:pt x="-36446" y="978160"/>
                  <a:pt x="1129880" y="1558213"/>
                  <a:pt x="1129880" y="1558213"/>
                </a:cubicBezTo>
                <a:lnTo>
                  <a:pt x="1129880" y="1558213"/>
                </a:lnTo>
                <a:lnTo>
                  <a:pt x="1129880" y="1558213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14196"/>
                </a:lnTo>
                <a:lnTo>
                  <a:pt x="1204525" y="1604866"/>
                </a:lnTo>
                <a:lnTo>
                  <a:pt x="1204525" y="1604866"/>
                </a:lnTo>
                <a:cubicBezTo>
                  <a:pt x="1206080" y="1606421"/>
                  <a:pt x="1210746" y="1609531"/>
                  <a:pt x="1213856" y="1614196"/>
                </a:cubicBezTo>
                <a:cubicBezTo>
                  <a:pt x="1216966" y="1618861"/>
                  <a:pt x="1223186" y="1632858"/>
                  <a:pt x="1223186" y="1632858"/>
                </a:cubicBezTo>
                <a:cubicBezTo>
                  <a:pt x="1218521" y="1635968"/>
                  <a:pt x="1181199" y="1631303"/>
                  <a:pt x="1185864" y="1632858"/>
                </a:cubicBezTo>
                <a:cubicBezTo>
                  <a:pt x="1190529" y="1634413"/>
                  <a:pt x="1251178" y="1642188"/>
                  <a:pt x="1251178" y="1642188"/>
                </a:cubicBezTo>
                <a:lnTo>
                  <a:pt x="1251178" y="1642188"/>
                </a:lnTo>
                <a:lnTo>
                  <a:pt x="1251178" y="1642188"/>
                </a:lnTo>
                <a:lnTo>
                  <a:pt x="1251178" y="1642188"/>
                </a:lnTo>
                <a:lnTo>
                  <a:pt x="1297831" y="1642188"/>
                </a:lnTo>
              </a:path>
            </a:pathLst>
          </a:cu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2435400" y="5672880"/>
            <a:ext cx="466200" cy="41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6827040" y="2912760"/>
            <a:ext cx="440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Constellation of 14 points that are separable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6687360" y="5057280"/>
            <a:ext cx="536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Constellation of 14 points that are still separable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41240" y="160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Vs Complex Hypothesis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Given a fixed number of Data points “N”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simple hypothesis can handle a limited number of Data configurations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complex hypothesis can handle greater number of Data configurations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Why ??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60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Recall : Shattering a Data 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2936880" y="2182320"/>
            <a:ext cx="5811480" cy="249336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838080" y="1248840"/>
            <a:ext cx="9176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Hypothesis class is maximally expressive for a given ‘N” if it is able to handle ALL possible Data Configurations  - Shattering the Data Set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38080" y="5161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Value of “N”, Number of Data points for which the Hypothesis can shatter the Data Set is a very special Number, called VC Dimension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54240" y="268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Why is VC Dimension impt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54240" y="1728720"/>
            <a:ext cx="11166840" cy="382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VC Dimension dictates Learnability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How well is the Concept Learnt, How many Training Samples are sufficient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Depends on the VC Dimension of the Hypothesis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Eg. To learn a Linear Separator, we would need far fewer samples than to learn a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Degree Polynomial Separator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Application>LibreOffice/6.0.7.3$Linux_X86_64 LibreOffice_project/00m0$Build-3</Application>
  <Words>1642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2019-09-01T01:21:56Z</dcterms:created>
  <dc:creator>Ayush</dc:creator>
  <dc:description/>
  <dc:language>en-US</dc:language>
  <cp:lastModifiedBy/>
  <dcterms:modified xsi:type="dcterms:W3CDTF">2019-09-17T14:04:32Z</dcterms:modified>
  <cp:revision>116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68</vt:i4>
  </property>
</Properties>
</file>