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44" r:id="rId4"/>
    <p:sldId id="345" r:id="rId5"/>
    <p:sldId id="346" r:id="rId6"/>
    <p:sldId id="350" r:id="rId7"/>
    <p:sldId id="347" r:id="rId8"/>
    <p:sldId id="348" r:id="rId9"/>
    <p:sldId id="349" r:id="rId10"/>
    <p:sldId id="351" r:id="rId11"/>
    <p:sldId id="354" r:id="rId12"/>
    <p:sldId id="353" r:id="rId13"/>
    <p:sldId id="352" r:id="rId14"/>
    <p:sldId id="355" r:id="rId15"/>
    <p:sldId id="356" r:id="rId16"/>
    <p:sldId id="357" r:id="rId17"/>
    <p:sldId id="358" r:id="rId18"/>
    <p:sldId id="359" r:id="rId19"/>
    <p:sldId id="360" r:id="rId20"/>
    <p:sldId id="362" r:id="rId21"/>
    <p:sldId id="363" r:id="rId22"/>
    <p:sldId id="364" r:id="rId23"/>
    <p:sldId id="3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88438F-0342-4A86-A30D-D3DD4364B069}">
          <p14:sldIdLst>
            <p14:sldId id="256"/>
            <p14:sldId id="257"/>
            <p14:sldId id="344"/>
            <p14:sldId id="345"/>
            <p14:sldId id="346"/>
            <p14:sldId id="350"/>
            <p14:sldId id="347"/>
            <p14:sldId id="348"/>
            <p14:sldId id="349"/>
            <p14:sldId id="351"/>
            <p14:sldId id="354"/>
            <p14:sldId id="353"/>
            <p14:sldId id="352"/>
            <p14:sldId id="355"/>
            <p14:sldId id="356"/>
            <p14:sldId id="357"/>
            <p14:sldId id="358"/>
            <p14:sldId id="359"/>
            <p14:sldId id="360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879C91-2376-624E-E308-22CDEE897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08A04-DE91-6984-EEBC-7EC0F64BE6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E937-E501-44E1-A58B-D5B1CBE932F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2D28-73F0-7767-B774-4DA8A2325F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3E7E-F8D1-AE61-7AE2-76A7DEC92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EBFD9-6D56-47E0-B640-E34F5627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7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76139-6476-49B9-8D3E-C7A8FCFC10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32F2-A025-4FB5-8382-BF2120189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38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0CC-5AC0-4A08-AA4C-7369A88E81BB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0320-E9F9-421F-9DC2-1E3E009DB512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5D9-3361-43DD-8F51-EEFB8AF8F59F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21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84-454E-4705-82D8-9F57BF9908CB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3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E31-D931-4A5A-BBD1-A7BEF1B788F6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3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75A5-D4C9-4877-800C-0B0AE675BDC5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76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93C-5E39-4833-BB98-6ABB7A64C297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8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0769-F576-48FE-BCA0-E6A9E0E6F15A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607C-4CC5-47A7-AA37-54B242664E9C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26D7-BAAE-4D54-A889-EC86446AA026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1C4-5D92-4472-806B-D8CEA62F957B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239-AE7B-464A-B503-A6AA7D81997C}" type="datetime1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DB90-42B3-4434-B965-D2EB81944BAF}" type="datetime1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059-2DC8-49D6-B255-0FB5D315FFDF}" type="datetime1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410-19D6-4BC5-807D-F2AC86F19B24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EDA5-E09D-45FE-87B3-BD0702FC55E5}" type="datetime1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B2B8-7431-4F04-B02D-245E2CD901DC}" type="datetime1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66004C-950E-4BB8-8D04-718E5C91B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62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  <p:sldLayoutId id="2147484744" r:id="rId12"/>
    <p:sldLayoutId id="2147484745" r:id="rId13"/>
    <p:sldLayoutId id="2147484746" r:id="rId14"/>
    <p:sldLayoutId id="2147484747" r:id="rId15"/>
    <p:sldLayoutId id="214748474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5-x_SDeouvi9UmPKda4Mi55SidMpk2l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A440-B8B1-3DD5-4518-61B4A3A79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83" y="365704"/>
            <a:ext cx="10493479" cy="686390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Aptos Narrow" panose="020B0004020202020204" pitchFamily="34" charset="0"/>
              </a:rPr>
              <a:t>Call Volume Trend Analysis</a:t>
            </a:r>
            <a:endParaRPr lang="en-IN" sz="400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5C9CB-8410-8523-E5F2-54FC2634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795" y="6281809"/>
            <a:ext cx="2939846" cy="492215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Aptos Narrow" panose="020B0004020202020204" pitchFamily="34" charset="0"/>
                <a:ea typeface="Cambria" panose="02040503050406030204" pitchFamily="18" charset="0"/>
              </a:rPr>
              <a:t>- Pratyush Majumdar</a:t>
            </a:r>
            <a:endParaRPr lang="en-IN" sz="2000" b="1">
              <a:solidFill>
                <a:schemeClr val="tx1"/>
              </a:solidFill>
              <a:latin typeface="Aptos Narrow" panose="020B00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7F69-E81D-0D24-C2F3-A3AE14E3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</a:t>
            </a:r>
            <a:endParaRPr lang="en-IN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B4E68-B4B3-0FF4-2C11-03542EEBFD68}"/>
              </a:ext>
            </a:extLst>
          </p:cNvPr>
          <p:cNvSpPr txBox="1"/>
          <p:nvPr/>
        </p:nvSpPr>
        <p:spPr>
          <a:xfrm>
            <a:off x="2655764" y="1928443"/>
            <a:ext cx="3099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Project Description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Tech-Stack Used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B5F11-42D9-7C47-4F85-3D0511DC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r="5433"/>
          <a:stretch/>
        </p:blipFill>
        <p:spPr>
          <a:xfrm>
            <a:off x="6436618" y="1771479"/>
            <a:ext cx="4432206" cy="3315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26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created a scatterplot to visualize the average call_duration for each time_bucket.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10</a:t>
            </a:r>
            <a:endParaRPr lang="en-IN" sz="12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7C390-CE1A-F742-B441-A4DFC259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354740"/>
            <a:ext cx="3305636" cy="42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23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11</a:t>
            </a:r>
            <a:endParaRPr lang="en-IN" sz="12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7C390-CE1A-F742-B441-A4DFC259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151" y="727788"/>
            <a:ext cx="10364171" cy="53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3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2) Call Volume Analysis: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second task was to calculate </a:t>
            </a:r>
            <a:r>
              <a:rPr lang="en-US" sz="2000" b="0" i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total number of calls received for each time bucket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grouped the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time_bucket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column with the help of groupby() function and calculated the count of calls for each time_count with the help of size() function.</a:t>
            </a: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12</a:t>
            </a:r>
            <a:endParaRPr lang="en-IN" sz="12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0F6DF-D73B-208A-BCC9-D40EAA7A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0" y="2687217"/>
            <a:ext cx="10926147" cy="606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9A011-E96C-028A-58B2-CA94B98AC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0" y="3429000"/>
            <a:ext cx="1707503" cy="29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13</a:t>
            </a:r>
            <a:endParaRPr lang="en-IN" sz="12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7C390-CE1A-F742-B441-A4DFC259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778" y="718457"/>
            <a:ext cx="10387206" cy="5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3) Manpower Planning: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third task was to calculate </a:t>
            </a:r>
            <a:r>
              <a:rPr lang="en-US" sz="2000" b="0" i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minimum number of agents required in each time bucket to reduce the abandon rate to 10%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started by calculating the percentage of abandoned calls which was approximately 29% and then calculated the value to make it to 10%.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reduction ratio to multiply it with count of abandoned calls (10%) for each time_bucket.</a:t>
            </a: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14</a:t>
            </a:r>
            <a:endParaRPr lang="en-IN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987C-38EF-17B2-CF6A-8B297471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3428999"/>
            <a:ext cx="10916816" cy="1721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D047F-8347-2865-6AB4-0352FB95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5283591"/>
            <a:ext cx="10916816" cy="8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manpower needed for each time_bucket.</a:t>
            </a: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created a barplot to visualize the minimum manpower needed to reduce abandon rate to 10%.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15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AFC8F-FA68-0C38-DED9-B4615F4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92" y="1601664"/>
            <a:ext cx="10916816" cy="668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736BD-305B-5069-D8F9-12814B92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2407298"/>
            <a:ext cx="5439747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69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16</a:t>
            </a:r>
            <a:endParaRPr lang="en-IN" sz="12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7C390-CE1A-F742-B441-A4DFC259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012" y="718457"/>
            <a:ext cx="10384971" cy="5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8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4) Night Shift Manpower Planning: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last task was to </a:t>
            </a:r>
            <a:r>
              <a:rPr lang="en-US" sz="2000" b="0" i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propose a manpower plan for each time bucket throughout the day, keeping the maximum abandon rate at 10%.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started by calculating the total number of answered calls while keeping the abandoned rate at max 10%.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average number of call per day and then got the average number of call per night with the help of it which was (30%) of average number of call per day.</a:t>
            </a: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created a dataframe for the distribution of 30 calls coming in night for every 100 calls coming in between 9am – 9pm (i.e. 12 hours slot) with the help of pd.Dataframe() function of pandas library.</a:t>
            </a: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17</a:t>
            </a:r>
            <a:endParaRPr lang="en-IN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987C-38EF-17B2-CF6A-8B297471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92" y="3445328"/>
            <a:ext cx="10916816" cy="15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61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percentage distribution of  calls for each time_bucket.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18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24844-642D-4A90-8CEF-E93EAE4DB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6" y="1316321"/>
            <a:ext cx="10964732" cy="42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distribution of  calls for night by multiplying the average_call_per_night with percentage distribution of calls for each time_bucket and converted the result into integer with the help of astype(int) function of pandas.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calculated the manpower_needed by dividing the distribution of calls for night with average_calls_per_hour for each time_bucket and converted the result into integer with the help of astype(int) function of pandas.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19</a:t>
            </a:r>
            <a:endParaRPr lang="en-IN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27B4A-521E-002A-00AB-FE99756A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86" y="2352861"/>
            <a:ext cx="10908201" cy="104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639AC-4D2D-19B4-BDD7-D044E6CD7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6" y="4595241"/>
            <a:ext cx="10908201" cy="1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8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931-419D-E54E-33BF-EF17711D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0" y="170205"/>
            <a:ext cx="8596668" cy="668594"/>
          </a:xfrm>
        </p:spPr>
        <p:txBody>
          <a:bodyPr>
            <a:normAutofit/>
          </a:bodyPr>
          <a:lstStyle/>
          <a:p>
            <a:r>
              <a:rPr lang="en-US" sz="2900">
                <a:latin typeface="Aptos Narrow" panose="020B0004020202020204" pitchFamily="34" charset="0"/>
              </a:rPr>
              <a:t>Project Description</a:t>
            </a:r>
            <a:endParaRPr lang="en-IN" sz="290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is a Python project in which I have performed Customer Experience (CX) Analytics for a company named ABC which operates in the insurance sector.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objective of this project was to understand the trends in the call volume of the CX team and derive valuable insights from it.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started by reading the dataset with the following command: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2</a:t>
            </a:r>
            <a:endParaRPr lang="en-IN" sz="12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0ABAF-08A4-0E33-FAFB-A50C999A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628" y="3180302"/>
            <a:ext cx="10906579" cy="30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6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created a lineplot for visualizing the manpower needed for night calls.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20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24844-642D-4A90-8CEF-E93EAE4DB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118" y="1311303"/>
            <a:ext cx="7588412" cy="42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6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created a lineplot for visualizing the manpower needed for the entire day.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21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24844-642D-4A90-8CEF-E93EAE4DB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118" y="727789"/>
            <a:ext cx="10694825" cy="47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22</a:t>
            </a:r>
            <a:endParaRPr lang="en-IN" sz="12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7C390-CE1A-F742-B441-A4DFC259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67" y="718457"/>
            <a:ext cx="10590245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0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931-419D-E54E-33BF-EF17711D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0" y="170205"/>
            <a:ext cx="8596668" cy="668594"/>
          </a:xfrm>
        </p:spPr>
        <p:txBody>
          <a:bodyPr>
            <a:normAutofit/>
          </a:bodyPr>
          <a:lstStyle/>
          <a:p>
            <a:r>
              <a:rPr lang="en-US" sz="2900">
                <a:latin typeface="Aptos Narrow" panose="020B0004020202020204" pitchFamily="34" charset="0"/>
              </a:rPr>
              <a:t>Result</a:t>
            </a:r>
            <a:endParaRPr lang="en-IN" sz="290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working on this project, I understood the role of a data analyst with respect to advertising domain.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learned how to perform data analysis with the help of  Jupyter Notebook (Python). 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understood the importance of pandas, matplotlib and seaborn libraries with the help of this project.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Additionally, I got to know about some functions in python like timedelta(), reset_index(), Categorical(), etc.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Moreover, I recognized the importance of Customer Experience Analytics in enhancing data-driven decision-making processes and improving customer satisfaction and retention.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Looking forward, I plan to leverage these skills and experiences in future projects to drive impactful data-driven decisions in the advertising industry.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Notebook link: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 Volume Trend Analysis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23</a:t>
            </a:r>
            <a:endParaRPr lang="en-IN" sz="1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11BC8D-F9AF-1A0F-FF9D-6B307BBF2125}"/>
              </a:ext>
            </a:extLst>
          </p:cNvPr>
          <p:cNvSpPr txBox="1">
            <a:spLocks/>
          </p:cNvSpPr>
          <p:nvPr/>
        </p:nvSpPr>
        <p:spPr>
          <a:xfrm>
            <a:off x="9704439" y="6281809"/>
            <a:ext cx="2939846" cy="49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tx1"/>
                </a:solidFill>
                <a:latin typeface="Aptos Narrow" panose="020B0004020202020204" pitchFamily="34" charset="0"/>
                <a:ea typeface="Cambria" panose="02040503050406030204" pitchFamily="18" charset="0"/>
              </a:rPr>
              <a:t>Thank You</a:t>
            </a:r>
            <a:endParaRPr lang="en-IN" sz="2000" b="1">
              <a:solidFill>
                <a:schemeClr val="tx1"/>
              </a:solidFill>
              <a:latin typeface="Aptos Narrow" panose="020B0004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10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checked for duplicate rows with the following command: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checked for missing values in the dataset with the following command: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3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81947-C385-88C2-CDA9-4369130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647938"/>
            <a:ext cx="10907486" cy="632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DC6F8-08D2-E8FF-DDCC-389029F8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3002582"/>
            <a:ext cx="10907486" cy="32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filled the missing values in the categorical columns with their mode and numerical columns with median.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checked the distribution of data by creating histograms.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4</a:t>
            </a:r>
            <a:endParaRPr lang="en-IN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0469C-52D8-E301-EC0D-80E622E1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2" y="1978449"/>
            <a:ext cx="10927655" cy="512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7FC3E-BD3D-A86D-B14E-22C63E029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2" y="3154665"/>
            <a:ext cx="4461542" cy="3041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C8028-1493-B79D-4119-97B4E2C7C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21" y="3154665"/>
            <a:ext cx="4461542" cy="30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checked for outliers by creating box plots.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applied threshold values for removing outliers.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5</a:t>
            </a:r>
            <a:endParaRPr lang="en-IN" sz="12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7FC3E-BD3D-A86D-B14E-22C63E02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92" y="1676593"/>
            <a:ext cx="4461541" cy="3041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C8028-1493-B79D-4119-97B4E2C7C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76593"/>
            <a:ext cx="4461540" cy="3041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323B1-4AB9-36A8-230B-4BD255C5F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5417949"/>
            <a:ext cx="10916816" cy="7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85123"/>
            <a:ext cx="11012648" cy="6499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made an assumption during this project which was:</a:t>
            </a:r>
          </a:p>
          <a:p>
            <a:pPr marL="0" indent="0">
              <a:buNone/>
            </a:pPr>
            <a:r>
              <a:rPr lang="en-US" sz="2000" b="0" i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agent works for 6 days a week; On average, each agent takes 4 unplanned leaves per month; An agent's total working hours are 9 hours, out of which 1.5 hours are spent on lunch and snacks in the office. On average, an agent spends 60% of their total actual working hours (i.e., 60% of 7.5 hours) on calls with customers/users. The total number of days in a month is 30.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6</a:t>
            </a:r>
            <a:endParaRPr lang="en-IN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7B24-13F0-8446-C80A-17B00C3F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722" y="2911152"/>
            <a:ext cx="10907486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5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931-419D-E54E-33BF-EF17711D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0" y="170205"/>
            <a:ext cx="8596668" cy="668594"/>
          </a:xfrm>
        </p:spPr>
        <p:txBody>
          <a:bodyPr>
            <a:normAutofit/>
          </a:bodyPr>
          <a:lstStyle/>
          <a:p>
            <a:r>
              <a:rPr lang="en-US" sz="2900">
                <a:latin typeface="Aptos Narrow" panose="020B0004020202020204" pitchFamily="34" charset="0"/>
              </a:rPr>
              <a:t>Approach</a:t>
            </a:r>
            <a:endParaRPr lang="en-IN" sz="290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performed Exploratory Data Analysis (EDA) for generating actionable insights.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created visualizations like bar charts, line charts, scatter charts as it makes the data to understand in a better way.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calculated descriptive statistics with the following command: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got a good understanding of Advertising domain with the help of this project.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7</a:t>
            </a:r>
            <a:endParaRPr lang="en-IN" sz="12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E97E1-6919-EA18-542A-51051E51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92" y="2793068"/>
            <a:ext cx="10916816" cy="2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60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931-419D-E54E-33BF-EF17711D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0" y="170205"/>
            <a:ext cx="8596668" cy="668594"/>
          </a:xfrm>
        </p:spPr>
        <p:txBody>
          <a:bodyPr>
            <a:normAutofit/>
          </a:bodyPr>
          <a:lstStyle/>
          <a:p>
            <a:r>
              <a:rPr lang="en-US" sz="2900">
                <a:latin typeface="Aptos Narrow" panose="020B0004020202020204" pitchFamily="34" charset="0"/>
              </a:rPr>
              <a:t>Tech-Stack Used</a:t>
            </a:r>
            <a:endParaRPr lang="en-IN" sz="290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Software: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Notebook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Version: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3.11.7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decided to use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Notebook for this project as it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allows interactive data analysis and exploration. We can write code, run it, and immediately see the results within the same environment.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Although primarily used with Python, it also supports other programming languages such as R, Julia, and Scala through various kernels.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It is a versatile and powerful tool for data analysis, appealing to both beginners and experienced data scientists.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libraries used in this project were: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8</a:t>
            </a:r>
            <a:endParaRPr lang="en-IN" sz="1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9B5FC-4705-6A6B-4E4F-2327B0BD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048733"/>
            <a:ext cx="10879494" cy="11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1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931-419D-E54E-33BF-EF17711D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0" y="170205"/>
            <a:ext cx="8596668" cy="668594"/>
          </a:xfrm>
        </p:spPr>
        <p:txBody>
          <a:bodyPr>
            <a:normAutofit/>
          </a:bodyPr>
          <a:lstStyle/>
          <a:p>
            <a:r>
              <a:rPr lang="en-US" sz="2900">
                <a:latin typeface="Aptos Narrow" panose="020B0004020202020204" pitchFamily="34" charset="0"/>
              </a:rPr>
              <a:t>Insights</a:t>
            </a:r>
            <a:endParaRPr lang="en-IN" sz="290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C7D0-630B-4527-9100-4D9486AF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60" y="1157131"/>
            <a:ext cx="11012648" cy="64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1) Average Call Duration: 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task was to find the average duration of calls for each time bucket.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started by importing the datetime package.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then grouped the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time_bucket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column and calculated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call_seconds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each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time_bucket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also calculated the average time spent by an agent.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the help of </a:t>
            </a:r>
            <a:r>
              <a:rPr lang="en-US" sz="200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datetime.timedelta</a:t>
            </a: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function, I converted the seconds into time.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43EBFB1-7BFE-2BAE-62CF-C8EDEC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439" y="6281809"/>
            <a:ext cx="1468365" cy="365125"/>
          </a:xfrm>
        </p:spPr>
        <p:txBody>
          <a:bodyPr/>
          <a:lstStyle/>
          <a:p>
            <a:pPr algn="ctr"/>
            <a:r>
              <a:rPr lang="en-US" sz="1200" b="1"/>
              <a:t>9</a:t>
            </a:r>
            <a:endParaRPr lang="en-IN" sz="12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0F6DF-D73B-208A-BCC9-D40EAA7A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0" y="3680168"/>
            <a:ext cx="10926147" cy="1301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21E73-1103-52DE-C57F-242DDCBB3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0" y="5206346"/>
            <a:ext cx="10926147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81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1670</TotalTime>
  <Words>1144</Words>
  <Application>Microsoft Office PowerPoint</Application>
  <PresentationFormat>Widescreen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 Narrow</vt:lpstr>
      <vt:lpstr>Arial</vt:lpstr>
      <vt:lpstr>Calibri</vt:lpstr>
      <vt:lpstr>Cambria</vt:lpstr>
      <vt:lpstr>Century Gothic</vt:lpstr>
      <vt:lpstr>Wingdings</vt:lpstr>
      <vt:lpstr>Wingdings 3</vt:lpstr>
      <vt:lpstr>Wisp</vt:lpstr>
      <vt:lpstr>Call Volume Trend Analysis</vt:lpstr>
      <vt:lpstr>Project Description</vt:lpstr>
      <vt:lpstr>PowerPoint Presentation</vt:lpstr>
      <vt:lpstr>PowerPoint Presentation</vt:lpstr>
      <vt:lpstr>PowerPoint Presentation</vt:lpstr>
      <vt:lpstr>PowerPoint Presentation</vt:lpstr>
      <vt:lpstr>Approach</vt:lpstr>
      <vt:lpstr>Tech-Stack Used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Pratyush Majumdar</dc:creator>
  <cp:lastModifiedBy>Pratyush Majumdar</cp:lastModifiedBy>
  <cp:revision>102</cp:revision>
  <dcterms:created xsi:type="dcterms:W3CDTF">2024-06-15T06:01:34Z</dcterms:created>
  <dcterms:modified xsi:type="dcterms:W3CDTF">2024-08-18T06:27:26Z</dcterms:modified>
</cp:coreProperties>
</file>