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4"/>
  </p:notesMasterIdLst>
  <p:sldIdLst>
    <p:sldId id="345" r:id="rId2"/>
    <p:sldId id="267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5" r:id="rId12"/>
    <p:sldId id="356" r:id="rId1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5"/>
    </p:embeddedFont>
    <p:embeddedFont>
      <p:font typeface="Montserrat ExtraBold" panose="00000900000000000000" pitchFamily="2" charset="0"/>
      <p:bold r:id="rId16"/>
      <p:boldItalic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5892C1-0C3A-4379-B527-748CFAABBA31}">
  <a:tblStyle styleId="{8D5892C1-0C3A-4379-B527-748CFAABBA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6AEAD15-8414-493E-B877-73D3643BE325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>
        <p:scale>
          <a:sx n="100" d="100"/>
          <a:sy n="100" d="100"/>
        </p:scale>
        <p:origin x="9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60c6f11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f60c6f11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501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gf1f6431be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5" name="Google Shape;2615;gf1f6431be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546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gf1f6431be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5" name="Google Shape;2615;gf1f6431be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268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60c6f11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f60c6f11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113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gf1f6431be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5" name="Google Shape;2615;gf1f6431be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gf1f6431be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5" name="Google Shape;2615;gf1f6431be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970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gf1f6431be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5" name="Google Shape;2615;gf1f6431be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776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gf1f6431be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5" name="Google Shape;2615;gf1f6431be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262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gf1f6431be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5" name="Google Shape;2615;gf1f6431be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460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gf1f6431be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5" name="Google Shape;2615;gf1f6431be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840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gf1f6431be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5" name="Google Shape;2615;gf1f6431be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784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gf1f6431be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5" name="Google Shape;2615;gf1f6431be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23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356940" y="-364566"/>
            <a:ext cx="5153976" cy="586785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2725" y="1853638"/>
            <a:ext cx="4658400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35100" y="3735075"/>
            <a:ext cx="28794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3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rot="-5400072" flipH="1">
            <a:off x="5044603" y="1191726"/>
            <a:ext cx="5136966" cy="275351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4" name="Google Shape;24;p5"/>
          <p:cNvSpPr/>
          <p:nvPr/>
        </p:nvSpPr>
        <p:spPr>
          <a:xfrm rot="-5400000">
            <a:off x="1521963" y="-1545005"/>
            <a:ext cx="5182542" cy="8226468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719988" y="2684125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7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3898763" y="2684125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7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720150" y="3602950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3898925" y="3602950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800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bg>
      <p:bgPr>
        <a:solidFill>
          <a:schemeClr val="accent3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/>
          <p:nvPr/>
        </p:nvSpPr>
        <p:spPr>
          <a:xfrm rot="5400000" flipH="1">
            <a:off x="751888" y="-1428763"/>
            <a:ext cx="6573420" cy="746760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5"/>
          <p:cNvSpPr/>
          <p:nvPr/>
        </p:nvSpPr>
        <p:spPr>
          <a:xfrm rot="5400000" flipH="1">
            <a:off x="1947638" y="-2138020"/>
            <a:ext cx="6573420" cy="903852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bg>
      <p:bgPr>
        <a:solidFill>
          <a:schemeClr val="dk2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/>
          <p:nvPr/>
        </p:nvSpPr>
        <p:spPr>
          <a:xfrm rot="9054688" flipH="1">
            <a:off x="-787722" y="-114650"/>
            <a:ext cx="11007140" cy="6335133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6"/>
          <p:cNvSpPr/>
          <p:nvPr/>
        </p:nvSpPr>
        <p:spPr>
          <a:xfrm rot="9054688" flipH="1">
            <a:off x="-338445" y="149913"/>
            <a:ext cx="11007140" cy="824864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91" r:id="rId4"/>
    <p:sldLayoutId id="214748369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view?r=eyJrIjoiMTRmM2IxNDQtNGVlOC00ZTUzLTlkM2EtYzg3MzgzODQxNmI2IiwidCI6ImE3YTZhMWQzLTU5N2MtNDJlMS05YzQ4LTRiMjU2ODljZGZiNiJ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>
            <a:spLocks noGrp="1"/>
          </p:cNvSpPr>
          <p:nvPr>
            <p:ph type="ctrTitle"/>
          </p:nvPr>
        </p:nvSpPr>
        <p:spPr>
          <a:xfrm>
            <a:off x="230459" y="1778625"/>
            <a:ext cx="4899102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Weekly Reports</a:t>
            </a:r>
            <a:endParaRPr/>
          </a:p>
        </p:txBody>
      </p:sp>
      <p:sp>
        <p:nvSpPr>
          <p:cNvPr id="338" name="Google Shape;338;p52"/>
          <p:cNvSpPr txBox="1">
            <a:spLocks noGrp="1"/>
          </p:cNvSpPr>
          <p:nvPr>
            <p:ph type="subTitle" idx="1"/>
          </p:nvPr>
        </p:nvSpPr>
        <p:spPr>
          <a:xfrm>
            <a:off x="2715989" y="3154336"/>
            <a:ext cx="28794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Pratyush Majumdar</a:t>
            </a: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10BE26-7B1D-1909-84B9-9AB4C817459C}"/>
              </a:ext>
            </a:extLst>
          </p:cNvPr>
          <p:cNvSpPr/>
          <p:nvPr/>
        </p:nvSpPr>
        <p:spPr>
          <a:xfrm>
            <a:off x="4988312" y="594266"/>
            <a:ext cx="3739087" cy="395496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45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4" name="Google Shape;2624;p63"/>
          <p:cNvGrpSpPr/>
          <p:nvPr/>
        </p:nvGrpSpPr>
        <p:grpSpPr>
          <a:xfrm>
            <a:off x="4186338" y="1869700"/>
            <a:ext cx="370950" cy="440925"/>
            <a:chOff x="5536663" y="3408675"/>
            <a:chExt cx="370950" cy="440925"/>
          </a:xfrm>
        </p:grpSpPr>
        <p:sp>
          <p:nvSpPr>
            <p:cNvPr id="2625" name="Google Shape;2625;p63"/>
            <p:cNvSpPr/>
            <p:nvPr/>
          </p:nvSpPr>
          <p:spPr>
            <a:xfrm>
              <a:off x="5622963" y="3408675"/>
              <a:ext cx="231300" cy="198100"/>
            </a:xfrm>
            <a:custGeom>
              <a:avLst/>
              <a:gdLst/>
              <a:ahLst/>
              <a:cxnLst/>
              <a:rect l="l" t="t" r="r" b="b"/>
              <a:pathLst>
                <a:path w="9252" h="7924" extrusionOk="0">
                  <a:moveTo>
                    <a:pt x="3999" y="1"/>
                  </a:moveTo>
                  <a:cubicBezTo>
                    <a:pt x="1960" y="1"/>
                    <a:pt x="0" y="1587"/>
                    <a:pt x="0" y="3974"/>
                  </a:cubicBezTo>
                  <a:cubicBezTo>
                    <a:pt x="0" y="6144"/>
                    <a:pt x="1779" y="7923"/>
                    <a:pt x="3949" y="7923"/>
                  </a:cubicBezTo>
                  <a:cubicBezTo>
                    <a:pt x="7508" y="7923"/>
                    <a:pt x="9251" y="3653"/>
                    <a:pt x="6760" y="1163"/>
                  </a:cubicBezTo>
                  <a:cubicBezTo>
                    <a:pt x="5957" y="360"/>
                    <a:pt x="4969" y="1"/>
                    <a:pt x="39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6" name="Google Shape;2626;p63"/>
            <p:cNvSpPr/>
            <p:nvPr/>
          </p:nvSpPr>
          <p:spPr>
            <a:xfrm>
              <a:off x="5536663" y="3606750"/>
              <a:ext cx="370950" cy="242850"/>
            </a:xfrm>
            <a:custGeom>
              <a:avLst/>
              <a:gdLst/>
              <a:ahLst/>
              <a:cxnLst/>
              <a:rect l="l" t="t" r="r" b="b"/>
              <a:pathLst>
                <a:path w="14838" h="9714" extrusionOk="0">
                  <a:moveTo>
                    <a:pt x="5551" y="0"/>
                  </a:moveTo>
                  <a:cubicBezTo>
                    <a:pt x="2491" y="0"/>
                    <a:pt x="1" y="2704"/>
                    <a:pt x="1" y="6049"/>
                  </a:cubicBezTo>
                  <a:lnTo>
                    <a:pt x="1" y="9215"/>
                  </a:lnTo>
                  <a:cubicBezTo>
                    <a:pt x="1" y="9500"/>
                    <a:pt x="250" y="9714"/>
                    <a:pt x="534" y="9714"/>
                  </a:cubicBezTo>
                  <a:lnTo>
                    <a:pt x="14304" y="9714"/>
                  </a:lnTo>
                  <a:cubicBezTo>
                    <a:pt x="14589" y="9714"/>
                    <a:pt x="14838" y="9500"/>
                    <a:pt x="14838" y="9215"/>
                  </a:cubicBezTo>
                  <a:lnTo>
                    <a:pt x="14838" y="6049"/>
                  </a:lnTo>
                  <a:cubicBezTo>
                    <a:pt x="14838" y="2704"/>
                    <a:pt x="12347" y="0"/>
                    <a:pt x="9287" y="0"/>
                  </a:cubicBezTo>
                  <a:lnTo>
                    <a:pt x="8967" y="0"/>
                  </a:lnTo>
                  <a:lnTo>
                    <a:pt x="8967" y="2526"/>
                  </a:lnTo>
                  <a:lnTo>
                    <a:pt x="9643" y="5942"/>
                  </a:lnTo>
                  <a:cubicBezTo>
                    <a:pt x="9679" y="6120"/>
                    <a:pt x="9607" y="6298"/>
                    <a:pt x="9465" y="6440"/>
                  </a:cubicBezTo>
                  <a:lnTo>
                    <a:pt x="7757" y="7863"/>
                  </a:lnTo>
                  <a:cubicBezTo>
                    <a:pt x="7651" y="7970"/>
                    <a:pt x="7544" y="8006"/>
                    <a:pt x="7401" y="8006"/>
                  </a:cubicBezTo>
                  <a:cubicBezTo>
                    <a:pt x="7295" y="8006"/>
                    <a:pt x="7188" y="7970"/>
                    <a:pt x="7081" y="7863"/>
                  </a:cubicBezTo>
                  <a:lnTo>
                    <a:pt x="5373" y="6440"/>
                  </a:lnTo>
                  <a:cubicBezTo>
                    <a:pt x="5231" y="6298"/>
                    <a:pt x="5160" y="6120"/>
                    <a:pt x="5195" y="5942"/>
                  </a:cubicBezTo>
                  <a:lnTo>
                    <a:pt x="5872" y="2526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7" name="Google Shape;2627;p63"/>
            <p:cNvSpPr/>
            <p:nvPr/>
          </p:nvSpPr>
          <p:spPr>
            <a:xfrm>
              <a:off x="5693213" y="3684125"/>
              <a:ext cx="57850" cy="92525"/>
            </a:xfrm>
            <a:custGeom>
              <a:avLst/>
              <a:gdLst/>
              <a:ahLst/>
              <a:cxnLst/>
              <a:rect l="l" t="t" r="r" b="b"/>
              <a:pathLst>
                <a:path w="2314" h="3701" extrusionOk="0">
                  <a:moveTo>
                    <a:pt x="535" y="1"/>
                  </a:moveTo>
                  <a:lnTo>
                    <a:pt x="1" y="2740"/>
                  </a:lnTo>
                  <a:lnTo>
                    <a:pt x="1139" y="3701"/>
                  </a:lnTo>
                  <a:lnTo>
                    <a:pt x="2314" y="2740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8" name="Google Shape;2628;p63"/>
            <p:cNvSpPr/>
            <p:nvPr/>
          </p:nvSpPr>
          <p:spPr>
            <a:xfrm>
              <a:off x="5709238" y="3632525"/>
              <a:ext cx="25825" cy="25825"/>
            </a:xfrm>
            <a:custGeom>
              <a:avLst/>
              <a:gdLst/>
              <a:ahLst/>
              <a:cxnLst/>
              <a:rect l="l" t="t" r="r" b="b"/>
              <a:pathLst>
                <a:path w="1033" h="1033" extrusionOk="0">
                  <a:moveTo>
                    <a:pt x="0" y="1"/>
                  </a:moveTo>
                  <a:lnTo>
                    <a:pt x="0" y="1033"/>
                  </a:lnTo>
                  <a:lnTo>
                    <a:pt x="1032" y="1033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635" name="Google Shape;2635;p63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B63B74-23EA-11A0-FBE8-FB2E24B8CF5D}"/>
              </a:ext>
            </a:extLst>
          </p:cNvPr>
          <p:cNvSpPr txBox="1"/>
          <p:nvPr/>
        </p:nvSpPr>
        <p:spPr>
          <a:xfrm>
            <a:off x="608488" y="302856"/>
            <a:ext cx="6468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Poppins" panose="00000500000000000000" pitchFamily="2" charset="0"/>
                <a:cs typeface="Poppins" panose="00000500000000000000" pitchFamily="2" charset="0"/>
              </a:rPr>
              <a:t>WoW Change: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56713-884D-06EC-8F59-B0FCEB34A9F6}"/>
              </a:ext>
            </a:extLst>
          </p:cNvPr>
          <p:cNvSpPr txBox="1"/>
          <p:nvPr/>
        </p:nvSpPr>
        <p:spPr>
          <a:xfrm>
            <a:off x="608488" y="833138"/>
            <a:ext cx="64688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Revenue Increased by 28.8%.</a:t>
            </a:r>
            <a:br>
              <a:rPr lang="en-US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Transaction Amount Increased by 35%.</a:t>
            </a:r>
            <a:br>
              <a:rPr lang="en-US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Interest Increased by 1%.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03DFA-DED2-8DC6-577A-678C9BB9DECE}"/>
              </a:ext>
            </a:extLst>
          </p:cNvPr>
          <p:cNvSpPr txBox="1"/>
          <p:nvPr/>
        </p:nvSpPr>
        <p:spPr>
          <a:xfrm>
            <a:off x="608488" y="2145150"/>
            <a:ext cx="6468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Poppins" panose="00000500000000000000" pitchFamily="2" charset="0"/>
                <a:cs typeface="Poppins" panose="00000500000000000000" pitchFamily="2" charset="0"/>
              </a:rPr>
              <a:t>Overall: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2D571-572E-C9E0-552B-D781D052BBAC}"/>
              </a:ext>
            </a:extLst>
          </p:cNvPr>
          <p:cNvSpPr txBox="1"/>
          <p:nvPr/>
        </p:nvSpPr>
        <p:spPr>
          <a:xfrm>
            <a:off x="608488" y="2675432"/>
            <a:ext cx="64688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Revenue Generated is 57M.</a:t>
            </a:r>
            <a:br>
              <a:rPr lang="en-US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Interest Earned is 8M.</a:t>
            </a:r>
            <a:br>
              <a:rPr lang="en-US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Transaction Amount is 46M.</a:t>
            </a:r>
            <a:br>
              <a:rPr lang="en-US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Transaction Count is 667K.</a:t>
            </a:r>
            <a:br>
              <a:rPr lang="en-US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Income is 588M.</a:t>
            </a:r>
            <a:br>
              <a:rPr lang="en-US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9446DF-B81B-E8AC-DA86-24191F2C02FF}"/>
              </a:ext>
            </a:extLst>
          </p:cNvPr>
          <p:cNvSpPr txBox="1"/>
          <p:nvPr/>
        </p:nvSpPr>
        <p:spPr>
          <a:xfrm>
            <a:off x="8724900" y="4845089"/>
            <a:ext cx="327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</a:t>
            </a:r>
            <a:endParaRPr lang="en-IN" sz="1000" b="1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0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4" name="Google Shape;2624;p63"/>
          <p:cNvGrpSpPr/>
          <p:nvPr/>
        </p:nvGrpSpPr>
        <p:grpSpPr>
          <a:xfrm>
            <a:off x="4186338" y="1869700"/>
            <a:ext cx="370950" cy="440925"/>
            <a:chOff x="5536663" y="3408675"/>
            <a:chExt cx="370950" cy="440925"/>
          </a:xfrm>
        </p:grpSpPr>
        <p:sp>
          <p:nvSpPr>
            <p:cNvPr id="2625" name="Google Shape;2625;p63"/>
            <p:cNvSpPr/>
            <p:nvPr/>
          </p:nvSpPr>
          <p:spPr>
            <a:xfrm>
              <a:off x="5622963" y="3408675"/>
              <a:ext cx="231300" cy="198100"/>
            </a:xfrm>
            <a:custGeom>
              <a:avLst/>
              <a:gdLst/>
              <a:ahLst/>
              <a:cxnLst/>
              <a:rect l="l" t="t" r="r" b="b"/>
              <a:pathLst>
                <a:path w="9252" h="7924" extrusionOk="0">
                  <a:moveTo>
                    <a:pt x="3999" y="1"/>
                  </a:moveTo>
                  <a:cubicBezTo>
                    <a:pt x="1960" y="1"/>
                    <a:pt x="0" y="1587"/>
                    <a:pt x="0" y="3974"/>
                  </a:cubicBezTo>
                  <a:cubicBezTo>
                    <a:pt x="0" y="6144"/>
                    <a:pt x="1779" y="7923"/>
                    <a:pt x="3949" y="7923"/>
                  </a:cubicBezTo>
                  <a:cubicBezTo>
                    <a:pt x="7508" y="7923"/>
                    <a:pt x="9251" y="3653"/>
                    <a:pt x="6760" y="1163"/>
                  </a:cubicBezTo>
                  <a:cubicBezTo>
                    <a:pt x="5957" y="360"/>
                    <a:pt x="4969" y="1"/>
                    <a:pt x="39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6" name="Google Shape;2626;p63"/>
            <p:cNvSpPr/>
            <p:nvPr/>
          </p:nvSpPr>
          <p:spPr>
            <a:xfrm>
              <a:off x="5536663" y="3606750"/>
              <a:ext cx="370950" cy="242850"/>
            </a:xfrm>
            <a:custGeom>
              <a:avLst/>
              <a:gdLst/>
              <a:ahLst/>
              <a:cxnLst/>
              <a:rect l="l" t="t" r="r" b="b"/>
              <a:pathLst>
                <a:path w="14838" h="9714" extrusionOk="0">
                  <a:moveTo>
                    <a:pt x="5551" y="0"/>
                  </a:moveTo>
                  <a:cubicBezTo>
                    <a:pt x="2491" y="0"/>
                    <a:pt x="1" y="2704"/>
                    <a:pt x="1" y="6049"/>
                  </a:cubicBezTo>
                  <a:lnTo>
                    <a:pt x="1" y="9215"/>
                  </a:lnTo>
                  <a:cubicBezTo>
                    <a:pt x="1" y="9500"/>
                    <a:pt x="250" y="9714"/>
                    <a:pt x="534" y="9714"/>
                  </a:cubicBezTo>
                  <a:lnTo>
                    <a:pt x="14304" y="9714"/>
                  </a:lnTo>
                  <a:cubicBezTo>
                    <a:pt x="14589" y="9714"/>
                    <a:pt x="14838" y="9500"/>
                    <a:pt x="14838" y="9215"/>
                  </a:cubicBezTo>
                  <a:lnTo>
                    <a:pt x="14838" y="6049"/>
                  </a:lnTo>
                  <a:cubicBezTo>
                    <a:pt x="14838" y="2704"/>
                    <a:pt x="12347" y="0"/>
                    <a:pt x="9287" y="0"/>
                  </a:cubicBezTo>
                  <a:lnTo>
                    <a:pt x="8967" y="0"/>
                  </a:lnTo>
                  <a:lnTo>
                    <a:pt x="8967" y="2526"/>
                  </a:lnTo>
                  <a:lnTo>
                    <a:pt x="9643" y="5942"/>
                  </a:lnTo>
                  <a:cubicBezTo>
                    <a:pt x="9679" y="6120"/>
                    <a:pt x="9607" y="6298"/>
                    <a:pt x="9465" y="6440"/>
                  </a:cubicBezTo>
                  <a:lnTo>
                    <a:pt x="7757" y="7863"/>
                  </a:lnTo>
                  <a:cubicBezTo>
                    <a:pt x="7651" y="7970"/>
                    <a:pt x="7544" y="8006"/>
                    <a:pt x="7401" y="8006"/>
                  </a:cubicBezTo>
                  <a:cubicBezTo>
                    <a:pt x="7295" y="8006"/>
                    <a:pt x="7188" y="7970"/>
                    <a:pt x="7081" y="7863"/>
                  </a:cubicBezTo>
                  <a:lnTo>
                    <a:pt x="5373" y="6440"/>
                  </a:lnTo>
                  <a:cubicBezTo>
                    <a:pt x="5231" y="6298"/>
                    <a:pt x="5160" y="6120"/>
                    <a:pt x="5195" y="5942"/>
                  </a:cubicBezTo>
                  <a:lnTo>
                    <a:pt x="5872" y="2526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7" name="Google Shape;2627;p63"/>
            <p:cNvSpPr/>
            <p:nvPr/>
          </p:nvSpPr>
          <p:spPr>
            <a:xfrm>
              <a:off x="5693213" y="3684125"/>
              <a:ext cx="57850" cy="92525"/>
            </a:xfrm>
            <a:custGeom>
              <a:avLst/>
              <a:gdLst/>
              <a:ahLst/>
              <a:cxnLst/>
              <a:rect l="l" t="t" r="r" b="b"/>
              <a:pathLst>
                <a:path w="2314" h="3701" extrusionOk="0">
                  <a:moveTo>
                    <a:pt x="535" y="1"/>
                  </a:moveTo>
                  <a:lnTo>
                    <a:pt x="1" y="2740"/>
                  </a:lnTo>
                  <a:lnTo>
                    <a:pt x="1139" y="3701"/>
                  </a:lnTo>
                  <a:lnTo>
                    <a:pt x="2314" y="2740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8" name="Google Shape;2628;p63"/>
            <p:cNvSpPr/>
            <p:nvPr/>
          </p:nvSpPr>
          <p:spPr>
            <a:xfrm>
              <a:off x="5709238" y="3632525"/>
              <a:ext cx="25825" cy="25825"/>
            </a:xfrm>
            <a:custGeom>
              <a:avLst/>
              <a:gdLst/>
              <a:ahLst/>
              <a:cxnLst/>
              <a:rect l="l" t="t" r="r" b="b"/>
              <a:pathLst>
                <a:path w="1033" h="1033" extrusionOk="0">
                  <a:moveTo>
                    <a:pt x="0" y="1"/>
                  </a:moveTo>
                  <a:lnTo>
                    <a:pt x="0" y="1033"/>
                  </a:lnTo>
                  <a:lnTo>
                    <a:pt x="1032" y="1033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635" name="Google Shape;2635;p63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B63B74-23EA-11A0-FBE8-FB2E24B8CF5D}"/>
              </a:ext>
            </a:extLst>
          </p:cNvPr>
          <p:cNvSpPr txBox="1"/>
          <p:nvPr/>
        </p:nvSpPr>
        <p:spPr>
          <a:xfrm>
            <a:off x="608488" y="290835"/>
            <a:ext cx="6468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Poppins" panose="00000500000000000000" pitchFamily="2" charset="0"/>
                <a:cs typeface="Poppins" panose="00000500000000000000" pitchFamily="2" charset="0"/>
              </a:rPr>
              <a:t>Other Insights: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56713-884D-06EC-8F59-B0FCEB34A9F6}"/>
              </a:ext>
            </a:extLst>
          </p:cNvPr>
          <p:cNvSpPr txBox="1"/>
          <p:nvPr/>
        </p:nvSpPr>
        <p:spPr>
          <a:xfrm>
            <a:off x="608488" y="789982"/>
            <a:ext cx="64688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Average CSS is 3.19.</a:t>
            </a:r>
            <a:br>
              <a:rPr lang="en-US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Delinquent rate is 6.06%.</a:t>
            </a:r>
            <a:br>
              <a:rPr lang="en-US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Activation rate is 57.46%.</a:t>
            </a:r>
            <a:br>
              <a:rPr lang="en-US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House Owner rate is 46.62%.</a:t>
            </a:r>
            <a:br>
              <a:rPr lang="en-US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Car owner rate is 40.2%.</a:t>
            </a:r>
            <a:br>
              <a:rPr lang="en-US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Personal Loan rate is 12.73%.</a:t>
            </a:r>
            <a:br>
              <a:rPr lang="en-US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Male customers are contributing more in revenue [31M] than female customers [26M].</a:t>
            </a:r>
            <a:br>
              <a:rPr lang="en-US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Highest Revenue is earned in Quarter-4 [14.5M].</a:t>
            </a:r>
            <a:br>
              <a:rPr lang="en-US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Highest Revenue is generated from Texas, New York and California.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4EF50-0A43-A2E8-BA90-E349C6701FF7}"/>
              </a:ext>
            </a:extLst>
          </p:cNvPr>
          <p:cNvSpPr txBox="1"/>
          <p:nvPr/>
        </p:nvSpPr>
        <p:spPr>
          <a:xfrm>
            <a:off x="8724900" y="4845089"/>
            <a:ext cx="327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10</a:t>
            </a:r>
            <a:endParaRPr lang="en-IN" sz="1000" b="1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25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>
            <a:spLocks noGrp="1"/>
          </p:cNvSpPr>
          <p:nvPr>
            <p:ph type="ctrTitle"/>
          </p:nvPr>
        </p:nvSpPr>
        <p:spPr>
          <a:xfrm>
            <a:off x="172179" y="1769326"/>
            <a:ext cx="4899102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38" name="Google Shape;338;p52"/>
          <p:cNvSpPr txBox="1">
            <a:spLocks noGrp="1"/>
          </p:cNvSpPr>
          <p:nvPr>
            <p:ph type="subTitle" idx="1"/>
          </p:nvPr>
        </p:nvSpPr>
        <p:spPr>
          <a:xfrm>
            <a:off x="172180" y="2674064"/>
            <a:ext cx="4899101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Link: </a:t>
            </a:r>
            <a:r>
              <a:rPr lang="en-IN" u="dbl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Credit Card Weekly Analysis</a:t>
            </a:r>
            <a:endParaRPr u="dbl">
              <a:solidFill>
                <a:schemeClr val="bg1"/>
              </a:solidFill>
              <a:uFill>
                <a:solidFill>
                  <a:schemeClr val="bg1"/>
                </a:solidFill>
              </a:u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D60596-B442-A610-5AB7-D26F25645FF9}"/>
              </a:ext>
            </a:extLst>
          </p:cNvPr>
          <p:cNvSpPr/>
          <p:nvPr/>
        </p:nvSpPr>
        <p:spPr>
          <a:xfrm>
            <a:off x="4460488" y="586833"/>
            <a:ext cx="4125951" cy="3969834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</p:spTree>
    <p:extLst>
      <p:ext uri="{BB962C8B-B14F-4D97-AF65-F5344CB8AC3E}">
        <p14:creationId xmlns:p14="http://schemas.microsoft.com/office/powerpoint/2010/main" val="289810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6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800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2624" name="Google Shape;2624;p63"/>
          <p:cNvGrpSpPr/>
          <p:nvPr/>
        </p:nvGrpSpPr>
        <p:grpSpPr>
          <a:xfrm>
            <a:off x="4186338" y="1869700"/>
            <a:ext cx="370950" cy="440925"/>
            <a:chOff x="5536663" y="3408675"/>
            <a:chExt cx="370950" cy="440925"/>
          </a:xfrm>
        </p:grpSpPr>
        <p:sp>
          <p:nvSpPr>
            <p:cNvPr id="2625" name="Google Shape;2625;p63"/>
            <p:cNvSpPr/>
            <p:nvPr/>
          </p:nvSpPr>
          <p:spPr>
            <a:xfrm>
              <a:off x="5622963" y="3408675"/>
              <a:ext cx="231300" cy="198100"/>
            </a:xfrm>
            <a:custGeom>
              <a:avLst/>
              <a:gdLst/>
              <a:ahLst/>
              <a:cxnLst/>
              <a:rect l="l" t="t" r="r" b="b"/>
              <a:pathLst>
                <a:path w="9252" h="7924" extrusionOk="0">
                  <a:moveTo>
                    <a:pt x="3999" y="1"/>
                  </a:moveTo>
                  <a:cubicBezTo>
                    <a:pt x="1960" y="1"/>
                    <a:pt x="0" y="1587"/>
                    <a:pt x="0" y="3974"/>
                  </a:cubicBezTo>
                  <a:cubicBezTo>
                    <a:pt x="0" y="6144"/>
                    <a:pt x="1779" y="7923"/>
                    <a:pt x="3949" y="7923"/>
                  </a:cubicBezTo>
                  <a:cubicBezTo>
                    <a:pt x="7508" y="7923"/>
                    <a:pt x="9251" y="3653"/>
                    <a:pt x="6760" y="1163"/>
                  </a:cubicBezTo>
                  <a:cubicBezTo>
                    <a:pt x="5957" y="360"/>
                    <a:pt x="4969" y="1"/>
                    <a:pt x="39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6" name="Google Shape;2626;p63"/>
            <p:cNvSpPr/>
            <p:nvPr/>
          </p:nvSpPr>
          <p:spPr>
            <a:xfrm>
              <a:off x="5536663" y="3606750"/>
              <a:ext cx="370950" cy="242850"/>
            </a:xfrm>
            <a:custGeom>
              <a:avLst/>
              <a:gdLst/>
              <a:ahLst/>
              <a:cxnLst/>
              <a:rect l="l" t="t" r="r" b="b"/>
              <a:pathLst>
                <a:path w="14838" h="9714" extrusionOk="0">
                  <a:moveTo>
                    <a:pt x="5551" y="0"/>
                  </a:moveTo>
                  <a:cubicBezTo>
                    <a:pt x="2491" y="0"/>
                    <a:pt x="1" y="2704"/>
                    <a:pt x="1" y="6049"/>
                  </a:cubicBezTo>
                  <a:lnTo>
                    <a:pt x="1" y="9215"/>
                  </a:lnTo>
                  <a:cubicBezTo>
                    <a:pt x="1" y="9500"/>
                    <a:pt x="250" y="9714"/>
                    <a:pt x="534" y="9714"/>
                  </a:cubicBezTo>
                  <a:lnTo>
                    <a:pt x="14304" y="9714"/>
                  </a:lnTo>
                  <a:cubicBezTo>
                    <a:pt x="14589" y="9714"/>
                    <a:pt x="14838" y="9500"/>
                    <a:pt x="14838" y="9215"/>
                  </a:cubicBezTo>
                  <a:lnTo>
                    <a:pt x="14838" y="6049"/>
                  </a:lnTo>
                  <a:cubicBezTo>
                    <a:pt x="14838" y="2704"/>
                    <a:pt x="12347" y="0"/>
                    <a:pt x="9287" y="0"/>
                  </a:cubicBezTo>
                  <a:lnTo>
                    <a:pt x="8967" y="0"/>
                  </a:lnTo>
                  <a:lnTo>
                    <a:pt x="8967" y="2526"/>
                  </a:lnTo>
                  <a:lnTo>
                    <a:pt x="9643" y="5942"/>
                  </a:lnTo>
                  <a:cubicBezTo>
                    <a:pt x="9679" y="6120"/>
                    <a:pt x="9607" y="6298"/>
                    <a:pt x="9465" y="6440"/>
                  </a:cubicBezTo>
                  <a:lnTo>
                    <a:pt x="7757" y="7863"/>
                  </a:lnTo>
                  <a:cubicBezTo>
                    <a:pt x="7651" y="7970"/>
                    <a:pt x="7544" y="8006"/>
                    <a:pt x="7401" y="8006"/>
                  </a:cubicBezTo>
                  <a:cubicBezTo>
                    <a:pt x="7295" y="8006"/>
                    <a:pt x="7188" y="7970"/>
                    <a:pt x="7081" y="7863"/>
                  </a:cubicBezTo>
                  <a:lnTo>
                    <a:pt x="5373" y="6440"/>
                  </a:lnTo>
                  <a:cubicBezTo>
                    <a:pt x="5231" y="6298"/>
                    <a:pt x="5160" y="6120"/>
                    <a:pt x="5195" y="5942"/>
                  </a:cubicBezTo>
                  <a:lnTo>
                    <a:pt x="5872" y="2526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7" name="Google Shape;2627;p63"/>
            <p:cNvSpPr/>
            <p:nvPr/>
          </p:nvSpPr>
          <p:spPr>
            <a:xfrm>
              <a:off x="5693213" y="3684125"/>
              <a:ext cx="57850" cy="92525"/>
            </a:xfrm>
            <a:custGeom>
              <a:avLst/>
              <a:gdLst/>
              <a:ahLst/>
              <a:cxnLst/>
              <a:rect l="l" t="t" r="r" b="b"/>
              <a:pathLst>
                <a:path w="2314" h="3701" extrusionOk="0">
                  <a:moveTo>
                    <a:pt x="535" y="1"/>
                  </a:moveTo>
                  <a:lnTo>
                    <a:pt x="1" y="2740"/>
                  </a:lnTo>
                  <a:lnTo>
                    <a:pt x="1139" y="3701"/>
                  </a:lnTo>
                  <a:lnTo>
                    <a:pt x="2314" y="2740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8" name="Google Shape;2628;p63"/>
            <p:cNvSpPr/>
            <p:nvPr/>
          </p:nvSpPr>
          <p:spPr>
            <a:xfrm>
              <a:off x="5709238" y="3632525"/>
              <a:ext cx="25825" cy="25825"/>
            </a:xfrm>
            <a:custGeom>
              <a:avLst/>
              <a:gdLst/>
              <a:ahLst/>
              <a:cxnLst/>
              <a:rect l="l" t="t" r="r" b="b"/>
              <a:pathLst>
                <a:path w="1033" h="1033" extrusionOk="0">
                  <a:moveTo>
                    <a:pt x="0" y="1"/>
                  </a:moveTo>
                  <a:lnTo>
                    <a:pt x="0" y="1033"/>
                  </a:lnTo>
                  <a:lnTo>
                    <a:pt x="1032" y="1033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635" name="Google Shape;2635;p63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664;p58">
            <a:extLst>
              <a:ext uri="{FF2B5EF4-FFF2-40B4-BE49-F238E27FC236}">
                <a16:creationId xmlns:a16="http://schemas.microsoft.com/office/drawing/2014/main" id="{D608DC70-BA3A-A317-87E4-7D204681061A}"/>
              </a:ext>
            </a:extLst>
          </p:cNvPr>
          <p:cNvSpPr/>
          <p:nvPr/>
        </p:nvSpPr>
        <p:spPr>
          <a:xfrm>
            <a:off x="752925" y="1663048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65;p58">
            <a:extLst>
              <a:ext uri="{FF2B5EF4-FFF2-40B4-BE49-F238E27FC236}">
                <a16:creationId xmlns:a16="http://schemas.microsoft.com/office/drawing/2014/main" id="{86CC1790-7061-5E06-4B5F-90B3A6753023}"/>
              </a:ext>
            </a:extLst>
          </p:cNvPr>
          <p:cNvSpPr txBox="1">
            <a:spLocks/>
          </p:cNvSpPr>
          <p:nvPr/>
        </p:nvSpPr>
        <p:spPr>
          <a:xfrm>
            <a:off x="739425" y="1742775"/>
            <a:ext cx="747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7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en">
                <a:uFill>
                  <a:noFill/>
                </a:uFill>
                <a:hlinkClick r:id="rId3" action="ppaction://hlinksldjump"/>
              </a:rPr>
              <a:t>01</a:t>
            </a:r>
            <a:endParaRPr lang="en"/>
          </a:p>
        </p:txBody>
      </p:sp>
      <p:sp>
        <p:nvSpPr>
          <p:cNvPr id="8" name="Google Shape;1652;p58">
            <a:extLst>
              <a:ext uri="{FF2B5EF4-FFF2-40B4-BE49-F238E27FC236}">
                <a16:creationId xmlns:a16="http://schemas.microsoft.com/office/drawing/2014/main" id="{F5D39B5E-7954-F38A-D38D-05E0EEBE21EC}"/>
              </a:ext>
            </a:extLst>
          </p:cNvPr>
          <p:cNvSpPr txBox="1">
            <a:spLocks/>
          </p:cNvSpPr>
          <p:nvPr/>
        </p:nvSpPr>
        <p:spPr>
          <a:xfrm>
            <a:off x="1551288" y="1766077"/>
            <a:ext cx="2690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6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 sz="2700" b="1">
                <a:solidFill>
                  <a:schemeClr val="tx1"/>
                </a:solidFill>
                <a:uFill>
                  <a:noFill/>
                </a:uFill>
                <a:latin typeface="Poppins" panose="00000500000000000000" pitchFamily="2" charset="0"/>
                <a:cs typeface="Poppins" panose="00000500000000000000" pitchFamily="2" charset="0"/>
              </a:rPr>
              <a:t>Objective</a:t>
            </a:r>
            <a:endParaRPr lang="en-IN" sz="2700" b="1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Google Shape;1650;p58">
            <a:extLst>
              <a:ext uri="{FF2B5EF4-FFF2-40B4-BE49-F238E27FC236}">
                <a16:creationId xmlns:a16="http://schemas.microsoft.com/office/drawing/2014/main" id="{DCB63A5E-F031-AA58-B52F-331CDA78C6B4}"/>
              </a:ext>
            </a:extLst>
          </p:cNvPr>
          <p:cNvSpPr/>
          <p:nvPr/>
        </p:nvSpPr>
        <p:spPr>
          <a:xfrm>
            <a:off x="4393925" y="166477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655;p58">
            <a:extLst>
              <a:ext uri="{FF2B5EF4-FFF2-40B4-BE49-F238E27FC236}">
                <a16:creationId xmlns:a16="http://schemas.microsoft.com/office/drawing/2014/main" id="{A8399F47-BC32-D2DC-217D-B86BE20DB5DB}"/>
              </a:ext>
            </a:extLst>
          </p:cNvPr>
          <p:cNvSpPr txBox="1">
            <a:spLocks/>
          </p:cNvSpPr>
          <p:nvPr/>
        </p:nvSpPr>
        <p:spPr>
          <a:xfrm>
            <a:off x="4380425" y="1742775"/>
            <a:ext cx="747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/>
            <a:r>
              <a:rPr lang="en" sz="2700" b="1">
                <a:uFill>
                  <a:noFill/>
                </a:uFill>
                <a:hlinkClick r:id="" action="ppaction://noaction"/>
              </a:rPr>
              <a:t>02</a:t>
            </a:r>
            <a:endParaRPr lang="en" sz="2700" b="1"/>
          </a:p>
        </p:txBody>
      </p:sp>
      <p:sp>
        <p:nvSpPr>
          <p:cNvPr id="13" name="Google Shape;1654;p58">
            <a:extLst>
              <a:ext uri="{FF2B5EF4-FFF2-40B4-BE49-F238E27FC236}">
                <a16:creationId xmlns:a16="http://schemas.microsoft.com/office/drawing/2014/main" id="{5373C0B9-5C7A-145B-6A78-93BDFA325E85}"/>
              </a:ext>
            </a:extLst>
          </p:cNvPr>
          <p:cNvSpPr txBox="1">
            <a:spLocks/>
          </p:cNvSpPr>
          <p:nvPr/>
        </p:nvSpPr>
        <p:spPr>
          <a:xfrm>
            <a:off x="5175450" y="1865995"/>
            <a:ext cx="2690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IN" sz="2700" b="1">
                <a:solidFill>
                  <a:schemeClr val="tx1"/>
                </a:solidFill>
                <a:uFill>
                  <a:noFill/>
                </a:uFill>
              </a:rPr>
              <a:t>Data from MySQL</a:t>
            </a:r>
            <a:endParaRPr lang="en-IN" sz="2700" b="1">
              <a:solidFill>
                <a:schemeClr val="tx1"/>
              </a:solidFill>
            </a:endParaRPr>
          </a:p>
        </p:txBody>
      </p:sp>
      <p:sp>
        <p:nvSpPr>
          <p:cNvPr id="14" name="Google Shape;1651;p58">
            <a:extLst>
              <a:ext uri="{FF2B5EF4-FFF2-40B4-BE49-F238E27FC236}">
                <a16:creationId xmlns:a16="http://schemas.microsoft.com/office/drawing/2014/main" id="{60A571A6-589E-C9E5-8F07-A036078CDCCF}"/>
              </a:ext>
            </a:extLst>
          </p:cNvPr>
          <p:cNvSpPr/>
          <p:nvPr/>
        </p:nvSpPr>
        <p:spPr>
          <a:xfrm>
            <a:off x="752925" y="345417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661;p58">
            <a:extLst>
              <a:ext uri="{FF2B5EF4-FFF2-40B4-BE49-F238E27FC236}">
                <a16:creationId xmlns:a16="http://schemas.microsoft.com/office/drawing/2014/main" id="{36072809-23B3-C63A-9ACA-A611B747219A}"/>
              </a:ext>
            </a:extLst>
          </p:cNvPr>
          <p:cNvSpPr txBox="1">
            <a:spLocks/>
          </p:cNvSpPr>
          <p:nvPr/>
        </p:nvSpPr>
        <p:spPr>
          <a:xfrm>
            <a:off x="739674" y="3532175"/>
            <a:ext cx="7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700" b="1">
                <a:uFill>
                  <a:noFill/>
                </a:uFill>
                <a:latin typeface="Poppins" panose="00000500000000000000" pitchFamily="2" charset="0"/>
                <a:cs typeface="Poppins" panose="00000500000000000000" pitchFamily="2" charset="0"/>
                <a:hlinkClick r:id="rId4" action="ppaction://hlinksldjump"/>
              </a:rPr>
              <a:t>03</a:t>
            </a:r>
            <a:endParaRPr lang="en" sz="2700" b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Google Shape;1660;p58">
            <a:extLst>
              <a:ext uri="{FF2B5EF4-FFF2-40B4-BE49-F238E27FC236}">
                <a16:creationId xmlns:a16="http://schemas.microsoft.com/office/drawing/2014/main" id="{6E5561F7-21A7-DA5A-D88B-8916F3F7E0D3}"/>
              </a:ext>
            </a:extLst>
          </p:cNvPr>
          <p:cNvSpPr txBox="1">
            <a:spLocks/>
          </p:cNvSpPr>
          <p:nvPr/>
        </p:nvSpPr>
        <p:spPr>
          <a:xfrm>
            <a:off x="1531093" y="3532173"/>
            <a:ext cx="2849332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700" b="1">
                <a:uFill>
                  <a:noFill/>
                </a:uFill>
                <a:latin typeface="Poppins" panose="00000500000000000000" pitchFamily="2" charset="0"/>
                <a:cs typeface="Poppins" panose="00000500000000000000" pitchFamily="2" charset="0"/>
              </a:rPr>
              <a:t>DAX Queries</a:t>
            </a:r>
            <a:endParaRPr lang="en-IN" sz="2700" b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Google Shape;1649;p58">
            <a:extLst>
              <a:ext uri="{FF2B5EF4-FFF2-40B4-BE49-F238E27FC236}">
                <a16:creationId xmlns:a16="http://schemas.microsoft.com/office/drawing/2014/main" id="{02C86BC0-9B3A-9F0D-4610-735A36749FBD}"/>
              </a:ext>
            </a:extLst>
          </p:cNvPr>
          <p:cNvSpPr/>
          <p:nvPr/>
        </p:nvSpPr>
        <p:spPr>
          <a:xfrm>
            <a:off x="4393925" y="345417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658;p58">
            <a:extLst>
              <a:ext uri="{FF2B5EF4-FFF2-40B4-BE49-F238E27FC236}">
                <a16:creationId xmlns:a16="http://schemas.microsoft.com/office/drawing/2014/main" id="{D702A5E2-2C43-3C9A-35AC-30F78F4D02A7}"/>
              </a:ext>
            </a:extLst>
          </p:cNvPr>
          <p:cNvSpPr txBox="1">
            <a:spLocks/>
          </p:cNvSpPr>
          <p:nvPr/>
        </p:nvSpPr>
        <p:spPr>
          <a:xfrm>
            <a:off x="4380425" y="35321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700" b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04</a:t>
            </a:r>
          </a:p>
        </p:txBody>
      </p:sp>
      <p:sp>
        <p:nvSpPr>
          <p:cNvPr id="19" name="Google Shape;1657;p58">
            <a:extLst>
              <a:ext uri="{FF2B5EF4-FFF2-40B4-BE49-F238E27FC236}">
                <a16:creationId xmlns:a16="http://schemas.microsoft.com/office/drawing/2014/main" id="{0356A360-9C65-91F2-49F0-D8958A99F8B6}"/>
              </a:ext>
            </a:extLst>
          </p:cNvPr>
          <p:cNvSpPr txBox="1">
            <a:spLocks/>
          </p:cNvSpPr>
          <p:nvPr/>
        </p:nvSpPr>
        <p:spPr>
          <a:xfrm>
            <a:off x="5232600" y="3688292"/>
            <a:ext cx="2981076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700" b="1">
                <a:latin typeface="Poppins" panose="00000500000000000000" pitchFamily="2" charset="0"/>
                <a:cs typeface="Poppins" panose="00000500000000000000" pitchFamily="2" charset="0"/>
              </a:rPr>
              <a:t>Dashboard </a:t>
            </a:r>
            <a:br>
              <a:rPr lang="en-IN" sz="2700" b="1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IN" sz="2700" b="1">
                <a:latin typeface="Poppins" panose="00000500000000000000" pitchFamily="2" charset="0"/>
                <a:cs typeface="Poppins" panose="00000500000000000000" pitchFamily="2" charset="0"/>
              </a:rPr>
              <a:t>and Insights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3A27A5-422A-B8A2-5CEB-DB8FAE2C71EB}"/>
              </a:ext>
            </a:extLst>
          </p:cNvPr>
          <p:cNvSpPr txBox="1"/>
          <p:nvPr/>
        </p:nvSpPr>
        <p:spPr>
          <a:xfrm>
            <a:off x="8724900" y="4845089"/>
            <a:ext cx="327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  <a:endParaRPr lang="en-IN" sz="1000" b="1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6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800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grpSp>
        <p:nvGrpSpPr>
          <p:cNvPr id="2624" name="Google Shape;2624;p63"/>
          <p:cNvGrpSpPr/>
          <p:nvPr/>
        </p:nvGrpSpPr>
        <p:grpSpPr>
          <a:xfrm>
            <a:off x="4186338" y="1869700"/>
            <a:ext cx="370950" cy="440925"/>
            <a:chOff x="5536663" y="3408675"/>
            <a:chExt cx="370950" cy="440925"/>
          </a:xfrm>
        </p:grpSpPr>
        <p:sp>
          <p:nvSpPr>
            <p:cNvPr id="2625" name="Google Shape;2625;p63"/>
            <p:cNvSpPr/>
            <p:nvPr/>
          </p:nvSpPr>
          <p:spPr>
            <a:xfrm>
              <a:off x="5622963" y="3408675"/>
              <a:ext cx="231300" cy="198100"/>
            </a:xfrm>
            <a:custGeom>
              <a:avLst/>
              <a:gdLst/>
              <a:ahLst/>
              <a:cxnLst/>
              <a:rect l="l" t="t" r="r" b="b"/>
              <a:pathLst>
                <a:path w="9252" h="7924" extrusionOk="0">
                  <a:moveTo>
                    <a:pt x="3999" y="1"/>
                  </a:moveTo>
                  <a:cubicBezTo>
                    <a:pt x="1960" y="1"/>
                    <a:pt x="0" y="1587"/>
                    <a:pt x="0" y="3974"/>
                  </a:cubicBezTo>
                  <a:cubicBezTo>
                    <a:pt x="0" y="6144"/>
                    <a:pt x="1779" y="7923"/>
                    <a:pt x="3949" y="7923"/>
                  </a:cubicBezTo>
                  <a:cubicBezTo>
                    <a:pt x="7508" y="7923"/>
                    <a:pt x="9251" y="3653"/>
                    <a:pt x="6760" y="1163"/>
                  </a:cubicBezTo>
                  <a:cubicBezTo>
                    <a:pt x="5957" y="360"/>
                    <a:pt x="4969" y="1"/>
                    <a:pt x="39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6" name="Google Shape;2626;p63"/>
            <p:cNvSpPr/>
            <p:nvPr/>
          </p:nvSpPr>
          <p:spPr>
            <a:xfrm>
              <a:off x="5536663" y="3606750"/>
              <a:ext cx="370950" cy="242850"/>
            </a:xfrm>
            <a:custGeom>
              <a:avLst/>
              <a:gdLst/>
              <a:ahLst/>
              <a:cxnLst/>
              <a:rect l="l" t="t" r="r" b="b"/>
              <a:pathLst>
                <a:path w="14838" h="9714" extrusionOk="0">
                  <a:moveTo>
                    <a:pt x="5551" y="0"/>
                  </a:moveTo>
                  <a:cubicBezTo>
                    <a:pt x="2491" y="0"/>
                    <a:pt x="1" y="2704"/>
                    <a:pt x="1" y="6049"/>
                  </a:cubicBezTo>
                  <a:lnTo>
                    <a:pt x="1" y="9215"/>
                  </a:lnTo>
                  <a:cubicBezTo>
                    <a:pt x="1" y="9500"/>
                    <a:pt x="250" y="9714"/>
                    <a:pt x="534" y="9714"/>
                  </a:cubicBezTo>
                  <a:lnTo>
                    <a:pt x="14304" y="9714"/>
                  </a:lnTo>
                  <a:cubicBezTo>
                    <a:pt x="14589" y="9714"/>
                    <a:pt x="14838" y="9500"/>
                    <a:pt x="14838" y="9215"/>
                  </a:cubicBezTo>
                  <a:lnTo>
                    <a:pt x="14838" y="6049"/>
                  </a:lnTo>
                  <a:cubicBezTo>
                    <a:pt x="14838" y="2704"/>
                    <a:pt x="12347" y="0"/>
                    <a:pt x="9287" y="0"/>
                  </a:cubicBezTo>
                  <a:lnTo>
                    <a:pt x="8967" y="0"/>
                  </a:lnTo>
                  <a:lnTo>
                    <a:pt x="8967" y="2526"/>
                  </a:lnTo>
                  <a:lnTo>
                    <a:pt x="9643" y="5942"/>
                  </a:lnTo>
                  <a:cubicBezTo>
                    <a:pt x="9679" y="6120"/>
                    <a:pt x="9607" y="6298"/>
                    <a:pt x="9465" y="6440"/>
                  </a:cubicBezTo>
                  <a:lnTo>
                    <a:pt x="7757" y="7863"/>
                  </a:lnTo>
                  <a:cubicBezTo>
                    <a:pt x="7651" y="7970"/>
                    <a:pt x="7544" y="8006"/>
                    <a:pt x="7401" y="8006"/>
                  </a:cubicBezTo>
                  <a:cubicBezTo>
                    <a:pt x="7295" y="8006"/>
                    <a:pt x="7188" y="7970"/>
                    <a:pt x="7081" y="7863"/>
                  </a:cubicBezTo>
                  <a:lnTo>
                    <a:pt x="5373" y="6440"/>
                  </a:lnTo>
                  <a:cubicBezTo>
                    <a:pt x="5231" y="6298"/>
                    <a:pt x="5160" y="6120"/>
                    <a:pt x="5195" y="5942"/>
                  </a:cubicBezTo>
                  <a:lnTo>
                    <a:pt x="5872" y="2526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7" name="Google Shape;2627;p63"/>
            <p:cNvSpPr/>
            <p:nvPr/>
          </p:nvSpPr>
          <p:spPr>
            <a:xfrm>
              <a:off x="5693213" y="3684125"/>
              <a:ext cx="57850" cy="92525"/>
            </a:xfrm>
            <a:custGeom>
              <a:avLst/>
              <a:gdLst/>
              <a:ahLst/>
              <a:cxnLst/>
              <a:rect l="l" t="t" r="r" b="b"/>
              <a:pathLst>
                <a:path w="2314" h="3701" extrusionOk="0">
                  <a:moveTo>
                    <a:pt x="535" y="1"/>
                  </a:moveTo>
                  <a:lnTo>
                    <a:pt x="1" y="2740"/>
                  </a:lnTo>
                  <a:lnTo>
                    <a:pt x="1139" y="3701"/>
                  </a:lnTo>
                  <a:lnTo>
                    <a:pt x="2314" y="2740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8" name="Google Shape;2628;p63"/>
            <p:cNvSpPr/>
            <p:nvPr/>
          </p:nvSpPr>
          <p:spPr>
            <a:xfrm>
              <a:off x="5709238" y="3632525"/>
              <a:ext cx="25825" cy="25825"/>
            </a:xfrm>
            <a:custGeom>
              <a:avLst/>
              <a:gdLst/>
              <a:ahLst/>
              <a:cxnLst/>
              <a:rect l="l" t="t" r="r" b="b"/>
              <a:pathLst>
                <a:path w="1033" h="1033" extrusionOk="0">
                  <a:moveTo>
                    <a:pt x="0" y="1"/>
                  </a:moveTo>
                  <a:lnTo>
                    <a:pt x="0" y="1033"/>
                  </a:lnTo>
                  <a:lnTo>
                    <a:pt x="1032" y="1033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635" name="Google Shape;2635;p63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B63B74-23EA-11A0-FBE8-FB2E24B8CF5D}"/>
              </a:ext>
            </a:extLst>
          </p:cNvPr>
          <p:cNvSpPr txBox="1"/>
          <p:nvPr/>
        </p:nvSpPr>
        <p:spPr>
          <a:xfrm>
            <a:off x="720000" y="1329542"/>
            <a:ext cx="58005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>
                <a:latin typeface="Poppins" panose="00000500000000000000" pitchFamily="2" charset="0"/>
                <a:cs typeface="Poppins" panose="00000500000000000000" pitchFamily="2" charset="0"/>
              </a:rPr>
              <a:t>The objective of this project is to develop a comprehensive weekly dashboard for credit card metrics that provides key insights to stakeholders, enabling them to make informed decisions.</a:t>
            </a:r>
            <a:br>
              <a:rPr lang="en-US" sz="200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 sz="20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>
                <a:latin typeface="Poppins" panose="00000500000000000000" pitchFamily="2" charset="0"/>
                <a:cs typeface="Poppins" panose="00000500000000000000" pitchFamily="2" charset="0"/>
              </a:rPr>
              <a:t>This dashboard will serve as a vital tool for enhancing the performance, risk management, and customer experience of the credit card business.</a:t>
            </a:r>
            <a:endParaRPr lang="en-IN" sz="20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9F5698-E026-14A2-5A44-C86238764179}"/>
              </a:ext>
            </a:extLst>
          </p:cNvPr>
          <p:cNvSpPr txBox="1"/>
          <p:nvPr/>
        </p:nvSpPr>
        <p:spPr>
          <a:xfrm>
            <a:off x="8724900" y="4845089"/>
            <a:ext cx="327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  <a:endParaRPr lang="en-IN" sz="1000" b="1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05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6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800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data to MySQL</a:t>
            </a:r>
            <a:endParaRPr/>
          </a:p>
        </p:txBody>
      </p:sp>
      <p:grpSp>
        <p:nvGrpSpPr>
          <p:cNvPr id="2624" name="Google Shape;2624;p63"/>
          <p:cNvGrpSpPr/>
          <p:nvPr/>
        </p:nvGrpSpPr>
        <p:grpSpPr>
          <a:xfrm>
            <a:off x="4186338" y="1869700"/>
            <a:ext cx="370950" cy="440925"/>
            <a:chOff x="5536663" y="3408675"/>
            <a:chExt cx="370950" cy="440925"/>
          </a:xfrm>
        </p:grpSpPr>
        <p:sp>
          <p:nvSpPr>
            <p:cNvPr id="2625" name="Google Shape;2625;p63"/>
            <p:cNvSpPr/>
            <p:nvPr/>
          </p:nvSpPr>
          <p:spPr>
            <a:xfrm>
              <a:off x="5622963" y="3408675"/>
              <a:ext cx="231300" cy="198100"/>
            </a:xfrm>
            <a:custGeom>
              <a:avLst/>
              <a:gdLst/>
              <a:ahLst/>
              <a:cxnLst/>
              <a:rect l="l" t="t" r="r" b="b"/>
              <a:pathLst>
                <a:path w="9252" h="7924" extrusionOk="0">
                  <a:moveTo>
                    <a:pt x="3999" y="1"/>
                  </a:moveTo>
                  <a:cubicBezTo>
                    <a:pt x="1960" y="1"/>
                    <a:pt x="0" y="1587"/>
                    <a:pt x="0" y="3974"/>
                  </a:cubicBezTo>
                  <a:cubicBezTo>
                    <a:pt x="0" y="6144"/>
                    <a:pt x="1779" y="7923"/>
                    <a:pt x="3949" y="7923"/>
                  </a:cubicBezTo>
                  <a:cubicBezTo>
                    <a:pt x="7508" y="7923"/>
                    <a:pt x="9251" y="3653"/>
                    <a:pt x="6760" y="1163"/>
                  </a:cubicBezTo>
                  <a:cubicBezTo>
                    <a:pt x="5957" y="360"/>
                    <a:pt x="4969" y="1"/>
                    <a:pt x="39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6" name="Google Shape;2626;p63"/>
            <p:cNvSpPr/>
            <p:nvPr/>
          </p:nvSpPr>
          <p:spPr>
            <a:xfrm>
              <a:off x="5536663" y="3606750"/>
              <a:ext cx="370950" cy="242850"/>
            </a:xfrm>
            <a:custGeom>
              <a:avLst/>
              <a:gdLst/>
              <a:ahLst/>
              <a:cxnLst/>
              <a:rect l="l" t="t" r="r" b="b"/>
              <a:pathLst>
                <a:path w="14838" h="9714" extrusionOk="0">
                  <a:moveTo>
                    <a:pt x="5551" y="0"/>
                  </a:moveTo>
                  <a:cubicBezTo>
                    <a:pt x="2491" y="0"/>
                    <a:pt x="1" y="2704"/>
                    <a:pt x="1" y="6049"/>
                  </a:cubicBezTo>
                  <a:lnTo>
                    <a:pt x="1" y="9215"/>
                  </a:lnTo>
                  <a:cubicBezTo>
                    <a:pt x="1" y="9500"/>
                    <a:pt x="250" y="9714"/>
                    <a:pt x="534" y="9714"/>
                  </a:cubicBezTo>
                  <a:lnTo>
                    <a:pt x="14304" y="9714"/>
                  </a:lnTo>
                  <a:cubicBezTo>
                    <a:pt x="14589" y="9714"/>
                    <a:pt x="14838" y="9500"/>
                    <a:pt x="14838" y="9215"/>
                  </a:cubicBezTo>
                  <a:lnTo>
                    <a:pt x="14838" y="6049"/>
                  </a:lnTo>
                  <a:cubicBezTo>
                    <a:pt x="14838" y="2704"/>
                    <a:pt x="12347" y="0"/>
                    <a:pt x="9287" y="0"/>
                  </a:cubicBezTo>
                  <a:lnTo>
                    <a:pt x="8967" y="0"/>
                  </a:lnTo>
                  <a:lnTo>
                    <a:pt x="8967" y="2526"/>
                  </a:lnTo>
                  <a:lnTo>
                    <a:pt x="9643" y="5942"/>
                  </a:lnTo>
                  <a:cubicBezTo>
                    <a:pt x="9679" y="6120"/>
                    <a:pt x="9607" y="6298"/>
                    <a:pt x="9465" y="6440"/>
                  </a:cubicBezTo>
                  <a:lnTo>
                    <a:pt x="7757" y="7863"/>
                  </a:lnTo>
                  <a:cubicBezTo>
                    <a:pt x="7651" y="7970"/>
                    <a:pt x="7544" y="8006"/>
                    <a:pt x="7401" y="8006"/>
                  </a:cubicBezTo>
                  <a:cubicBezTo>
                    <a:pt x="7295" y="8006"/>
                    <a:pt x="7188" y="7970"/>
                    <a:pt x="7081" y="7863"/>
                  </a:cubicBezTo>
                  <a:lnTo>
                    <a:pt x="5373" y="6440"/>
                  </a:lnTo>
                  <a:cubicBezTo>
                    <a:pt x="5231" y="6298"/>
                    <a:pt x="5160" y="6120"/>
                    <a:pt x="5195" y="5942"/>
                  </a:cubicBezTo>
                  <a:lnTo>
                    <a:pt x="5872" y="2526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7" name="Google Shape;2627;p63"/>
            <p:cNvSpPr/>
            <p:nvPr/>
          </p:nvSpPr>
          <p:spPr>
            <a:xfrm>
              <a:off x="5693213" y="3684125"/>
              <a:ext cx="57850" cy="92525"/>
            </a:xfrm>
            <a:custGeom>
              <a:avLst/>
              <a:gdLst/>
              <a:ahLst/>
              <a:cxnLst/>
              <a:rect l="l" t="t" r="r" b="b"/>
              <a:pathLst>
                <a:path w="2314" h="3701" extrusionOk="0">
                  <a:moveTo>
                    <a:pt x="535" y="1"/>
                  </a:moveTo>
                  <a:lnTo>
                    <a:pt x="1" y="2740"/>
                  </a:lnTo>
                  <a:lnTo>
                    <a:pt x="1139" y="3701"/>
                  </a:lnTo>
                  <a:lnTo>
                    <a:pt x="2314" y="2740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8" name="Google Shape;2628;p63"/>
            <p:cNvSpPr/>
            <p:nvPr/>
          </p:nvSpPr>
          <p:spPr>
            <a:xfrm>
              <a:off x="5709238" y="3632525"/>
              <a:ext cx="25825" cy="25825"/>
            </a:xfrm>
            <a:custGeom>
              <a:avLst/>
              <a:gdLst/>
              <a:ahLst/>
              <a:cxnLst/>
              <a:rect l="l" t="t" r="r" b="b"/>
              <a:pathLst>
                <a:path w="1033" h="1033" extrusionOk="0">
                  <a:moveTo>
                    <a:pt x="0" y="1"/>
                  </a:moveTo>
                  <a:lnTo>
                    <a:pt x="0" y="1033"/>
                  </a:lnTo>
                  <a:lnTo>
                    <a:pt x="1032" y="1033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635" name="Google Shape;2635;p63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B63B74-23EA-11A0-FBE8-FB2E24B8CF5D}"/>
              </a:ext>
            </a:extLst>
          </p:cNvPr>
          <p:cNvSpPr txBox="1"/>
          <p:nvPr/>
        </p:nvSpPr>
        <p:spPr>
          <a:xfrm>
            <a:off x="720000" y="1329542"/>
            <a:ext cx="58005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>
                <a:latin typeface="Poppins" panose="00000500000000000000" pitchFamily="2" charset="0"/>
                <a:cs typeface="Poppins" panose="00000500000000000000" pitchFamily="2" charset="0"/>
              </a:rPr>
              <a:t>Prepare CSV files</a:t>
            </a:r>
            <a:br>
              <a:rPr lang="en-US" sz="200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 sz="20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>
                <a:latin typeface="Poppins" panose="00000500000000000000" pitchFamily="2" charset="0"/>
                <a:cs typeface="Poppins" panose="00000500000000000000" pitchFamily="2" charset="0"/>
              </a:rPr>
              <a:t>Create database and tables in MySQL</a:t>
            </a:r>
            <a:br>
              <a:rPr lang="en-US" sz="200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 sz="20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>
                <a:latin typeface="Poppins" panose="00000500000000000000" pitchFamily="2" charset="0"/>
                <a:cs typeface="Poppins" panose="00000500000000000000" pitchFamily="2" charset="0"/>
              </a:rPr>
              <a:t>Load the data into MySQL</a:t>
            </a:r>
            <a:endParaRPr lang="en-IN" sz="20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23B834-3E83-BA32-FB4D-A1E10608B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096" y="3229758"/>
            <a:ext cx="1815813" cy="17384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A6DB62-8E69-86C1-7D1B-1E9DACDB0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93" y="3437957"/>
            <a:ext cx="1734489" cy="113675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E0CB69-F9F2-9BF1-CC74-75DAFF84423E}"/>
              </a:ext>
            </a:extLst>
          </p:cNvPr>
          <p:cNvCxnSpPr>
            <a:cxnSpLocks/>
          </p:cNvCxnSpPr>
          <p:nvPr/>
        </p:nvCxnSpPr>
        <p:spPr>
          <a:xfrm>
            <a:off x="3986584" y="4006332"/>
            <a:ext cx="8653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6502433-D746-21F2-22D0-2FA07E9F973E}"/>
              </a:ext>
            </a:extLst>
          </p:cNvPr>
          <p:cNvSpPr txBox="1"/>
          <p:nvPr/>
        </p:nvSpPr>
        <p:spPr>
          <a:xfrm>
            <a:off x="8724900" y="4845089"/>
            <a:ext cx="327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  <a:endParaRPr lang="en-IN" sz="1000" b="1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98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6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800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DAX Queries</a:t>
            </a:r>
            <a:endParaRPr/>
          </a:p>
        </p:txBody>
      </p:sp>
      <p:grpSp>
        <p:nvGrpSpPr>
          <p:cNvPr id="2624" name="Google Shape;2624;p63"/>
          <p:cNvGrpSpPr/>
          <p:nvPr/>
        </p:nvGrpSpPr>
        <p:grpSpPr>
          <a:xfrm>
            <a:off x="4186338" y="1869700"/>
            <a:ext cx="370950" cy="440925"/>
            <a:chOff x="5536663" y="3408675"/>
            <a:chExt cx="370950" cy="440925"/>
          </a:xfrm>
        </p:grpSpPr>
        <p:sp>
          <p:nvSpPr>
            <p:cNvPr id="2625" name="Google Shape;2625;p63"/>
            <p:cNvSpPr/>
            <p:nvPr/>
          </p:nvSpPr>
          <p:spPr>
            <a:xfrm>
              <a:off x="5622963" y="3408675"/>
              <a:ext cx="231300" cy="198100"/>
            </a:xfrm>
            <a:custGeom>
              <a:avLst/>
              <a:gdLst/>
              <a:ahLst/>
              <a:cxnLst/>
              <a:rect l="l" t="t" r="r" b="b"/>
              <a:pathLst>
                <a:path w="9252" h="7924" extrusionOk="0">
                  <a:moveTo>
                    <a:pt x="3999" y="1"/>
                  </a:moveTo>
                  <a:cubicBezTo>
                    <a:pt x="1960" y="1"/>
                    <a:pt x="0" y="1587"/>
                    <a:pt x="0" y="3974"/>
                  </a:cubicBezTo>
                  <a:cubicBezTo>
                    <a:pt x="0" y="6144"/>
                    <a:pt x="1779" y="7923"/>
                    <a:pt x="3949" y="7923"/>
                  </a:cubicBezTo>
                  <a:cubicBezTo>
                    <a:pt x="7508" y="7923"/>
                    <a:pt x="9251" y="3653"/>
                    <a:pt x="6760" y="1163"/>
                  </a:cubicBezTo>
                  <a:cubicBezTo>
                    <a:pt x="5957" y="360"/>
                    <a:pt x="4969" y="1"/>
                    <a:pt x="39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6" name="Google Shape;2626;p63"/>
            <p:cNvSpPr/>
            <p:nvPr/>
          </p:nvSpPr>
          <p:spPr>
            <a:xfrm>
              <a:off x="5536663" y="3606750"/>
              <a:ext cx="370950" cy="242850"/>
            </a:xfrm>
            <a:custGeom>
              <a:avLst/>
              <a:gdLst/>
              <a:ahLst/>
              <a:cxnLst/>
              <a:rect l="l" t="t" r="r" b="b"/>
              <a:pathLst>
                <a:path w="14838" h="9714" extrusionOk="0">
                  <a:moveTo>
                    <a:pt x="5551" y="0"/>
                  </a:moveTo>
                  <a:cubicBezTo>
                    <a:pt x="2491" y="0"/>
                    <a:pt x="1" y="2704"/>
                    <a:pt x="1" y="6049"/>
                  </a:cubicBezTo>
                  <a:lnTo>
                    <a:pt x="1" y="9215"/>
                  </a:lnTo>
                  <a:cubicBezTo>
                    <a:pt x="1" y="9500"/>
                    <a:pt x="250" y="9714"/>
                    <a:pt x="534" y="9714"/>
                  </a:cubicBezTo>
                  <a:lnTo>
                    <a:pt x="14304" y="9714"/>
                  </a:lnTo>
                  <a:cubicBezTo>
                    <a:pt x="14589" y="9714"/>
                    <a:pt x="14838" y="9500"/>
                    <a:pt x="14838" y="9215"/>
                  </a:cubicBezTo>
                  <a:lnTo>
                    <a:pt x="14838" y="6049"/>
                  </a:lnTo>
                  <a:cubicBezTo>
                    <a:pt x="14838" y="2704"/>
                    <a:pt x="12347" y="0"/>
                    <a:pt x="9287" y="0"/>
                  </a:cubicBezTo>
                  <a:lnTo>
                    <a:pt x="8967" y="0"/>
                  </a:lnTo>
                  <a:lnTo>
                    <a:pt x="8967" y="2526"/>
                  </a:lnTo>
                  <a:lnTo>
                    <a:pt x="9643" y="5942"/>
                  </a:lnTo>
                  <a:cubicBezTo>
                    <a:pt x="9679" y="6120"/>
                    <a:pt x="9607" y="6298"/>
                    <a:pt x="9465" y="6440"/>
                  </a:cubicBezTo>
                  <a:lnTo>
                    <a:pt x="7757" y="7863"/>
                  </a:lnTo>
                  <a:cubicBezTo>
                    <a:pt x="7651" y="7970"/>
                    <a:pt x="7544" y="8006"/>
                    <a:pt x="7401" y="8006"/>
                  </a:cubicBezTo>
                  <a:cubicBezTo>
                    <a:pt x="7295" y="8006"/>
                    <a:pt x="7188" y="7970"/>
                    <a:pt x="7081" y="7863"/>
                  </a:cubicBezTo>
                  <a:lnTo>
                    <a:pt x="5373" y="6440"/>
                  </a:lnTo>
                  <a:cubicBezTo>
                    <a:pt x="5231" y="6298"/>
                    <a:pt x="5160" y="6120"/>
                    <a:pt x="5195" y="5942"/>
                  </a:cubicBezTo>
                  <a:lnTo>
                    <a:pt x="5872" y="2526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7" name="Google Shape;2627;p63"/>
            <p:cNvSpPr/>
            <p:nvPr/>
          </p:nvSpPr>
          <p:spPr>
            <a:xfrm>
              <a:off x="5693213" y="3684125"/>
              <a:ext cx="57850" cy="92525"/>
            </a:xfrm>
            <a:custGeom>
              <a:avLst/>
              <a:gdLst/>
              <a:ahLst/>
              <a:cxnLst/>
              <a:rect l="l" t="t" r="r" b="b"/>
              <a:pathLst>
                <a:path w="2314" h="3701" extrusionOk="0">
                  <a:moveTo>
                    <a:pt x="535" y="1"/>
                  </a:moveTo>
                  <a:lnTo>
                    <a:pt x="1" y="2740"/>
                  </a:lnTo>
                  <a:lnTo>
                    <a:pt x="1139" y="3701"/>
                  </a:lnTo>
                  <a:lnTo>
                    <a:pt x="2314" y="2740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8" name="Google Shape;2628;p63"/>
            <p:cNvSpPr/>
            <p:nvPr/>
          </p:nvSpPr>
          <p:spPr>
            <a:xfrm>
              <a:off x="5709238" y="3632525"/>
              <a:ext cx="25825" cy="25825"/>
            </a:xfrm>
            <a:custGeom>
              <a:avLst/>
              <a:gdLst/>
              <a:ahLst/>
              <a:cxnLst/>
              <a:rect l="l" t="t" r="r" b="b"/>
              <a:pathLst>
                <a:path w="1033" h="1033" extrusionOk="0">
                  <a:moveTo>
                    <a:pt x="0" y="1"/>
                  </a:moveTo>
                  <a:lnTo>
                    <a:pt x="0" y="1033"/>
                  </a:lnTo>
                  <a:lnTo>
                    <a:pt x="1032" y="1033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635" name="Google Shape;2635;p63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B63B74-23EA-11A0-FBE8-FB2E24B8CF5D}"/>
              </a:ext>
            </a:extLst>
          </p:cNvPr>
          <p:cNvSpPr txBox="1"/>
          <p:nvPr/>
        </p:nvSpPr>
        <p:spPr>
          <a:xfrm>
            <a:off x="720000" y="1329542"/>
            <a:ext cx="64688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AgeGroup = AgeGroup = SWITCH(</a:t>
            </a:r>
          </a:p>
          <a:p>
            <a:pPr lvl="2"/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TRUE(),</a:t>
            </a:r>
          </a:p>
          <a:p>
            <a:pPr lvl="2"/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'ccdb cust_detail'[Customer_Age]&lt;=30, "20-30",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'ccdb cust_detail'[Customer_Age]&gt;30 &amp;&amp; 'ccdb cust_detail'[Customer_Age]&lt;=40, "30-40",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'ccdb cust_detail'[Customer_Age]&gt;40 &amp;&amp; 'ccdb cust_detail'[Customer_Age]&lt;=50, "40-50",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'ccdb cust_detail'[Customer_Age]&gt;50 &amp;&amp; 'ccdb cust_detail'[Customer_Age]&lt;=60, "50-60",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'ccdb cust_detail'[Customer_Age]&gt;60 &amp;&amp; 'ccdb cust_detail'[Customer_Age]&lt;=70, "60-70",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'ccdb cust_detail'[Customer_Age]&gt;70 &amp;&amp; 'ccdb cust_detail'[Customer_Age]&lt;=80, "70-80",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"Unknown")</a:t>
            </a:r>
          </a:p>
          <a:p>
            <a:endParaRPr lang="en-US" sz="10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000">
                <a:latin typeface="Poppins" panose="00000500000000000000" pitchFamily="2" charset="0"/>
                <a:cs typeface="Poppins" panose="00000500000000000000" pitchFamily="2" charset="0"/>
              </a:rPr>
              <a:t>IncomeGroup = SWITCH(</a:t>
            </a:r>
          </a:p>
          <a:p>
            <a:r>
              <a:rPr lang="en-IN" sz="1000">
                <a:latin typeface="Poppins" panose="00000500000000000000" pitchFamily="2" charset="0"/>
                <a:cs typeface="Poppins" panose="00000500000000000000" pitchFamily="2" charset="0"/>
              </a:rPr>
              <a:t>           TRUE(),</a:t>
            </a:r>
          </a:p>
          <a:p>
            <a:r>
              <a:rPr lang="en-IN" sz="1000">
                <a:latin typeface="Poppins" panose="00000500000000000000" pitchFamily="2" charset="0"/>
                <a:cs typeface="Poppins" panose="00000500000000000000" pitchFamily="2" charset="0"/>
              </a:rPr>
              <a:t>           'ccdb cust_detail'[Income]&lt;=40000, "Low",</a:t>
            </a:r>
          </a:p>
          <a:p>
            <a:r>
              <a:rPr lang="en-IN" sz="1000">
                <a:latin typeface="Poppins" panose="00000500000000000000" pitchFamily="2" charset="0"/>
                <a:cs typeface="Poppins" panose="00000500000000000000" pitchFamily="2" charset="0"/>
              </a:rPr>
              <a:t>           'ccdb cust_detail'[Income]&gt;40000 &amp;&amp; 'ccdb cust_detail'[Income]&lt;=80000, "Med",</a:t>
            </a:r>
          </a:p>
          <a:p>
            <a:r>
              <a:rPr lang="en-IN" sz="1000">
                <a:latin typeface="Poppins" panose="00000500000000000000" pitchFamily="2" charset="0"/>
                <a:cs typeface="Poppins" panose="00000500000000000000" pitchFamily="2" charset="0"/>
              </a:rPr>
              <a:t>           'ccdb cust_detail'[Income]&gt;80000, "High",</a:t>
            </a:r>
          </a:p>
          <a:p>
            <a:r>
              <a:rPr lang="en-IN" sz="1000">
                <a:latin typeface="Poppins" panose="00000500000000000000" pitchFamily="2" charset="0"/>
                <a:cs typeface="Poppins" panose="00000500000000000000" pitchFamily="2" charset="0"/>
              </a:rPr>
              <a:t>          "Unknown")</a:t>
            </a:r>
            <a:br>
              <a:rPr lang="en-IN" sz="100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N" sz="10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Week_Num_Sorted = WEEKNUM('ccdb cc_detail'[Week_Start_Date])</a:t>
            </a:r>
            <a:b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 sz="10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000">
                <a:latin typeface="Poppins" panose="00000500000000000000" pitchFamily="2" charset="0"/>
                <a:cs typeface="Poppins" panose="00000500000000000000" pitchFamily="2" charset="0"/>
              </a:rPr>
              <a:t>Revenue = 'ccdb cc_detail'[Annual_Fees] + 'ccdb cc_detail'[Total_Trans_Amt] + 'ccdb cc_detail'[Interest_Earned]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D07D77-4DA6-AD85-5474-8E35A19D02C2}"/>
              </a:ext>
            </a:extLst>
          </p:cNvPr>
          <p:cNvSpPr txBox="1"/>
          <p:nvPr/>
        </p:nvSpPr>
        <p:spPr>
          <a:xfrm>
            <a:off x="8724900" y="4845089"/>
            <a:ext cx="327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  <a:endParaRPr lang="en-IN" sz="1000" b="1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69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4" name="Google Shape;2624;p63"/>
          <p:cNvGrpSpPr/>
          <p:nvPr/>
        </p:nvGrpSpPr>
        <p:grpSpPr>
          <a:xfrm>
            <a:off x="4186338" y="1869700"/>
            <a:ext cx="370950" cy="440925"/>
            <a:chOff x="5536663" y="3408675"/>
            <a:chExt cx="370950" cy="440925"/>
          </a:xfrm>
        </p:grpSpPr>
        <p:sp>
          <p:nvSpPr>
            <p:cNvPr id="2625" name="Google Shape;2625;p63"/>
            <p:cNvSpPr/>
            <p:nvPr/>
          </p:nvSpPr>
          <p:spPr>
            <a:xfrm>
              <a:off x="5622963" y="3408675"/>
              <a:ext cx="231300" cy="198100"/>
            </a:xfrm>
            <a:custGeom>
              <a:avLst/>
              <a:gdLst/>
              <a:ahLst/>
              <a:cxnLst/>
              <a:rect l="l" t="t" r="r" b="b"/>
              <a:pathLst>
                <a:path w="9252" h="7924" extrusionOk="0">
                  <a:moveTo>
                    <a:pt x="3999" y="1"/>
                  </a:moveTo>
                  <a:cubicBezTo>
                    <a:pt x="1960" y="1"/>
                    <a:pt x="0" y="1587"/>
                    <a:pt x="0" y="3974"/>
                  </a:cubicBezTo>
                  <a:cubicBezTo>
                    <a:pt x="0" y="6144"/>
                    <a:pt x="1779" y="7923"/>
                    <a:pt x="3949" y="7923"/>
                  </a:cubicBezTo>
                  <a:cubicBezTo>
                    <a:pt x="7508" y="7923"/>
                    <a:pt x="9251" y="3653"/>
                    <a:pt x="6760" y="1163"/>
                  </a:cubicBezTo>
                  <a:cubicBezTo>
                    <a:pt x="5957" y="360"/>
                    <a:pt x="4969" y="1"/>
                    <a:pt x="39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6" name="Google Shape;2626;p63"/>
            <p:cNvSpPr/>
            <p:nvPr/>
          </p:nvSpPr>
          <p:spPr>
            <a:xfrm>
              <a:off x="5536663" y="3606750"/>
              <a:ext cx="370950" cy="242850"/>
            </a:xfrm>
            <a:custGeom>
              <a:avLst/>
              <a:gdLst/>
              <a:ahLst/>
              <a:cxnLst/>
              <a:rect l="l" t="t" r="r" b="b"/>
              <a:pathLst>
                <a:path w="14838" h="9714" extrusionOk="0">
                  <a:moveTo>
                    <a:pt x="5551" y="0"/>
                  </a:moveTo>
                  <a:cubicBezTo>
                    <a:pt x="2491" y="0"/>
                    <a:pt x="1" y="2704"/>
                    <a:pt x="1" y="6049"/>
                  </a:cubicBezTo>
                  <a:lnTo>
                    <a:pt x="1" y="9215"/>
                  </a:lnTo>
                  <a:cubicBezTo>
                    <a:pt x="1" y="9500"/>
                    <a:pt x="250" y="9714"/>
                    <a:pt x="534" y="9714"/>
                  </a:cubicBezTo>
                  <a:lnTo>
                    <a:pt x="14304" y="9714"/>
                  </a:lnTo>
                  <a:cubicBezTo>
                    <a:pt x="14589" y="9714"/>
                    <a:pt x="14838" y="9500"/>
                    <a:pt x="14838" y="9215"/>
                  </a:cubicBezTo>
                  <a:lnTo>
                    <a:pt x="14838" y="6049"/>
                  </a:lnTo>
                  <a:cubicBezTo>
                    <a:pt x="14838" y="2704"/>
                    <a:pt x="12347" y="0"/>
                    <a:pt x="9287" y="0"/>
                  </a:cubicBezTo>
                  <a:lnTo>
                    <a:pt x="8967" y="0"/>
                  </a:lnTo>
                  <a:lnTo>
                    <a:pt x="8967" y="2526"/>
                  </a:lnTo>
                  <a:lnTo>
                    <a:pt x="9643" y="5942"/>
                  </a:lnTo>
                  <a:cubicBezTo>
                    <a:pt x="9679" y="6120"/>
                    <a:pt x="9607" y="6298"/>
                    <a:pt x="9465" y="6440"/>
                  </a:cubicBezTo>
                  <a:lnTo>
                    <a:pt x="7757" y="7863"/>
                  </a:lnTo>
                  <a:cubicBezTo>
                    <a:pt x="7651" y="7970"/>
                    <a:pt x="7544" y="8006"/>
                    <a:pt x="7401" y="8006"/>
                  </a:cubicBezTo>
                  <a:cubicBezTo>
                    <a:pt x="7295" y="8006"/>
                    <a:pt x="7188" y="7970"/>
                    <a:pt x="7081" y="7863"/>
                  </a:cubicBezTo>
                  <a:lnTo>
                    <a:pt x="5373" y="6440"/>
                  </a:lnTo>
                  <a:cubicBezTo>
                    <a:pt x="5231" y="6298"/>
                    <a:pt x="5160" y="6120"/>
                    <a:pt x="5195" y="5942"/>
                  </a:cubicBezTo>
                  <a:lnTo>
                    <a:pt x="5872" y="2526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7" name="Google Shape;2627;p63"/>
            <p:cNvSpPr/>
            <p:nvPr/>
          </p:nvSpPr>
          <p:spPr>
            <a:xfrm>
              <a:off x="5693213" y="3684125"/>
              <a:ext cx="57850" cy="92525"/>
            </a:xfrm>
            <a:custGeom>
              <a:avLst/>
              <a:gdLst/>
              <a:ahLst/>
              <a:cxnLst/>
              <a:rect l="l" t="t" r="r" b="b"/>
              <a:pathLst>
                <a:path w="2314" h="3701" extrusionOk="0">
                  <a:moveTo>
                    <a:pt x="535" y="1"/>
                  </a:moveTo>
                  <a:lnTo>
                    <a:pt x="1" y="2740"/>
                  </a:lnTo>
                  <a:lnTo>
                    <a:pt x="1139" y="3701"/>
                  </a:lnTo>
                  <a:lnTo>
                    <a:pt x="2314" y="2740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8" name="Google Shape;2628;p63"/>
            <p:cNvSpPr/>
            <p:nvPr/>
          </p:nvSpPr>
          <p:spPr>
            <a:xfrm>
              <a:off x="5709238" y="3632525"/>
              <a:ext cx="25825" cy="25825"/>
            </a:xfrm>
            <a:custGeom>
              <a:avLst/>
              <a:gdLst/>
              <a:ahLst/>
              <a:cxnLst/>
              <a:rect l="l" t="t" r="r" b="b"/>
              <a:pathLst>
                <a:path w="1033" h="1033" extrusionOk="0">
                  <a:moveTo>
                    <a:pt x="0" y="1"/>
                  </a:moveTo>
                  <a:lnTo>
                    <a:pt x="0" y="1033"/>
                  </a:lnTo>
                  <a:lnTo>
                    <a:pt x="1032" y="1033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635" name="Google Shape;2635;p63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B63B74-23EA-11A0-FBE8-FB2E24B8CF5D}"/>
              </a:ext>
            </a:extLst>
          </p:cNvPr>
          <p:cNvSpPr txBox="1"/>
          <p:nvPr/>
        </p:nvSpPr>
        <p:spPr>
          <a:xfrm>
            <a:off x="288819" y="229288"/>
            <a:ext cx="646882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Previous_Week_Revenue = CALCULATE(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SUM([Revenue]), 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FILTER(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    ALL('ccdb cc_detail'), 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    'ccdb cc_detail'[Week_Num_Sorted] = MAX('ccdb cc_detail'[Week_Num_Sorted])-1))</a:t>
            </a:r>
          </a:p>
          <a:p>
            <a:endParaRPr lang="en-US" sz="10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Current_Week_Revenue = CALCULATE(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SUM([Revenue]), 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FILTER(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    ALL('ccdb cc_detail'), 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    'ccdb cc_detail'[Week_Num_Sorted] = MAX('ccdb cc_detail'[Week_Num_Sorted])))</a:t>
            </a:r>
          </a:p>
          <a:p>
            <a:endParaRPr lang="en-US" sz="10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WOW_Revenue_Change(%) = DIVIDE(([Current_Week_Revenue] - [Previous_Week_Revenue]), [Previous_Week_Revenue])</a:t>
            </a:r>
          </a:p>
          <a:p>
            <a:endParaRPr lang="en-US" sz="10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Previous_Week_Transaction_Amount = CALCULATE(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SUM('ccdb cc_detail'[Total_Trans_Amt]), 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FILTER(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    ALL('ccdb cc_detail'), 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    'ccdb cc_detail'[Week_Num_Sorted] = MAX('ccdb cc_detail'[Week_Num_Sorted])-1))</a:t>
            </a:r>
          </a:p>
          <a:p>
            <a:endParaRPr lang="en-US" sz="10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Current_Week_Transaction_Amount = CALCULATE(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SUM('ccdb cc_detail'[Total_Trans_Amt]), 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FILTER(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    ALL('ccdb cc_detail'), 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    'ccdb cc_detail'[Week_Num_Sorted] = MAX('ccdb cc_detail'[Week_Num_Sorted])))</a:t>
            </a:r>
          </a:p>
          <a:p>
            <a:endParaRPr lang="en-US" sz="10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WOW_Transaction_Amount_Change(%) = DIVIDE(([Current_Week_Transaction_Amount] - [Previous_Week_Transaction_Amount]), [Previous_Week_Transaction_Amount])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0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b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N" sz="10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9046E4-3C24-F352-8CB4-DC9DDD2A1D38}"/>
              </a:ext>
            </a:extLst>
          </p:cNvPr>
          <p:cNvSpPr txBox="1"/>
          <p:nvPr/>
        </p:nvSpPr>
        <p:spPr>
          <a:xfrm>
            <a:off x="8724900" y="4845089"/>
            <a:ext cx="327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  <a:endParaRPr lang="en-IN" sz="1000" b="1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38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4" name="Google Shape;2624;p63"/>
          <p:cNvGrpSpPr/>
          <p:nvPr/>
        </p:nvGrpSpPr>
        <p:grpSpPr>
          <a:xfrm>
            <a:off x="4186338" y="1869700"/>
            <a:ext cx="370950" cy="440925"/>
            <a:chOff x="5536663" y="3408675"/>
            <a:chExt cx="370950" cy="440925"/>
          </a:xfrm>
        </p:grpSpPr>
        <p:sp>
          <p:nvSpPr>
            <p:cNvPr id="2625" name="Google Shape;2625;p63"/>
            <p:cNvSpPr/>
            <p:nvPr/>
          </p:nvSpPr>
          <p:spPr>
            <a:xfrm>
              <a:off x="5622963" y="3408675"/>
              <a:ext cx="231300" cy="198100"/>
            </a:xfrm>
            <a:custGeom>
              <a:avLst/>
              <a:gdLst/>
              <a:ahLst/>
              <a:cxnLst/>
              <a:rect l="l" t="t" r="r" b="b"/>
              <a:pathLst>
                <a:path w="9252" h="7924" extrusionOk="0">
                  <a:moveTo>
                    <a:pt x="3999" y="1"/>
                  </a:moveTo>
                  <a:cubicBezTo>
                    <a:pt x="1960" y="1"/>
                    <a:pt x="0" y="1587"/>
                    <a:pt x="0" y="3974"/>
                  </a:cubicBezTo>
                  <a:cubicBezTo>
                    <a:pt x="0" y="6144"/>
                    <a:pt x="1779" y="7923"/>
                    <a:pt x="3949" y="7923"/>
                  </a:cubicBezTo>
                  <a:cubicBezTo>
                    <a:pt x="7508" y="7923"/>
                    <a:pt x="9251" y="3653"/>
                    <a:pt x="6760" y="1163"/>
                  </a:cubicBezTo>
                  <a:cubicBezTo>
                    <a:pt x="5957" y="360"/>
                    <a:pt x="4969" y="1"/>
                    <a:pt x="39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6" name="Google Shape;2626;p63"/>
            <p:cNvSpPr/>
            <p:nvPr/>
          </p:nvSpPr>
          <p:spPr>
            <a:xfrm>
              <a:off x="5536663" y="3606750"/>
              <a:ext cx="370950" cy="242850"/>
            </a:xfrm>
            <a:custGeom>
              <a:avLst/>
              <a:gdLst/>
              <a:ahLst/>
              <a:cxnLst/>
              <a:rect l="l" t="t" r="r" b="b"/>
              <a:pathLst>
                <a:path w="14838" h="9714" extrusionOk="0">
                  <a:moveTo>
                    <a:pt x="5551" y="0"/>
                  </a:moveTo>
                  <a:cubicBezTo>
                    <a:pt x="2491" y="0"/>
                    <a:pt x="1" y="2704"/>
                    <a:pt x="1" y="6049"/>
                  </a:cubicBezTo>
                  <a:lnTo>
                    <a:pt x="1" y="9215"/>
                  </a:lnTo>
                  <a:cubicBezTo>
                    <a:pt x="1" y="9500"/>
                    <a:pt x="250" y="9714"/>
                    <a:pt x="534" y="9714"/>
                  </a:cubicBezTo>
                  <a:lnTo>
                    <a:pt x="14304" y="9714"/>
                  </a:lnTo>
                  <a:cubicBezTo>
                    <a:pt x="14589" y="9714"/>
                    <a:pt x="14838" y="9500"/>
                    <a:pt x="14838" y="9215"/>
                  </a:cubicBezTo>
                  <a:lnTo>
                    <a:pt x="14838" y="6049"/>
                  </a:lnTo>
                  <a:cubicBezTo>
                    <a:pt x="14838" y="2704"/>
                    <a:pt x="12347" y="0"/>
                    <a:pt x="9287" y="0"/>
                  </a:cubicBezTo>
                  <a:lnTo>
                    <a:pt x="8967" y="0"/>
                  </a:lnTo>
                  <a:lnTo>
                    <a:pt x="8967" y="2526"/>
                  </a:lnTo>
                  <a:lnTo>
                    <a:pt x="9643" y="5942"/>
                  </a:lnTo>
                  <a:cubicBezTo>
                    <a:pt x="9679" y="6120"/>
                    <a:pt x="9607" y="6298"/>
                    <a:pt x="9465" y="6440"/>
                  </a:cubicBezTo>
                  <a:lnTo>
                    <a:pt x="7757" y="7863"/>
                  </a:lnTo>
                  <a:cubicBezTo>
                    <a:pt x="7651" y="7970"/>
                    <a:pt x="7544" y="8006"/>
                    <a:pt x="7401" y="8006"/>
                  </a:cubicBezTo>
                  <a:cubicBezTo>
                    <a:pt x="7295" y="8006"/>
                    <a:pt x="7188" y="7970"/>
                    <a:pt x="7081" y="7863"/>
                  </a:cubicBezTo>
                  <a:lnTo>
                    <a:pt x="5373" y="6440"/>
                  </a:lnTo>
                  <a:cubicBezTo>
                    <a:pt x="5231" y="6298"/>
                    <a:pt x="5160" y="6120"/>
                    <a:pt x="5195" y="5942"/>
                  </a:cubicBezTo>
                  <a:lnTo>
                    <a:pt x="5872" y="2526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7" name="Google Shape;2627;p63"/>
            <p:cNvSpPr/>
            <p:nvPr/>
          </p:nvSpPr>
          <p:spPr>
            <a:xfrm>
              <a:off x="5693213" y="3684125"/>
              <a:ext cx="57850" cy="92525"/>
            </a:xfrm>
            <a:custGeom>
              <a:avLst/>
              <a:gdLst/>
              <a:ahLst/>
              <a:cxnLst/>
              <a:rect l="l" t="t" r="r" b="b"/>
              <a:pathLst>
                <a:path w="2314" h="3701" extrusionOk="0">
                  <a:moveTo>
                    <a:pt x="535" y="1"/>
                  </a:moveTo>
                  <a:lnTo>
                    <a:pt x="1" y="2740"/>
                  </a:lnTo>
                  <a:lnTo>
                    <a:pt x="1139" y="3701"/>
                  </a:lnTo>
                  <a:lnTo>
                    <a:pt x="2314" y="2740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8" name="Google Shape;2628;p63"/>
            <p:cNvSpPr/>
            <p:nvPr/>
          </p:nvSpPr>
          <p:spPr>
            <a:xfrm>
              <a:off x="5709238" y="3632525"/>
              <a:ext cx="25825" cy="25825"/>
            </a:xfrm>
            <a:custGeom>
              <a:avLst/>
              <a:gdLst/>
              <a:ahLst/>
              <a:cxnLst/>
              <a:rect l="l" t="t" r="r" b="b"/>
              <a:pathLst>
                <a:path w="1033" h="1033" extrusionOk="0">
                  <a:moveTo>
                    <a:pt x="0" y="1"/>
                  </a:moveTo>
                  <a:lnTo>
                    <a:pt x="0" y="1033"/>
                  </a:lnTo>
                  <a:lnTo>
                    <a:pt x="1032" y="1033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635" name="Google Shape;2635;p63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B63B74-23EA-11A0-FBE8-FB2E24B8CF5D}"/>
              </a:ext>
            </a:extLst>
          </p:cNvPr>
          <p:cNvSpPr txBox="1"/>
          <p:nvPr/>
        </p:nvSpPr>
        <p:spPr>
          <a:xfrm>
            <a:off x="288819" y="229288"/>
            <a:ext cx="64688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Previous_Week_Interest_Earned = CALCULATE(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SUM('ccdb cc_detail'[Interest_Earned]), 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FILTER(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    ALL('ccdb cc_detail'), 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    'ccdb cc_detail'[Week_Num_Sorted] = MAX('ccdb cc_detail'[Week_Num_Sorted])-1))</a:t>
            </a:r>
          </a:p>
          <a:p>
            <a:endParaRPr lang="en-US" sz="10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Current_Week_Interest_Earned = CALCULATE(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SUM('ccdb cc_detail'[Interest_Earned]), 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FILTER(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    ALL('ccdb cc_detail'), </a:t>
            </a:r>
          </a:p>
          <a:p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               'ccdb cc_detail'[Week_Num_Sorted] = MAX('ccdb cc_detail'[Week_Num_Sorted])))</a:t>
            </a:r>
          </a:p>
          <a:p>
            <a:endParaRPr lang="en-US" sz="10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t>WOW_Interest_Earned_Change(%) = DIVIDE(([Current_Week_Interest_Earned] - [Previous_Week_Interest_Earned]), [Previous_Week_Interest_Earned])</a:t>
            </a:r>
          </a:p>
          <a:p>
            <a:br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N" sz="10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0F21D3-BAC1-9AF0-E13C-F45B12FC4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215" y="2624806"/>
            <a:ext cx="2190443" cy="21904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0F90FE-AFBC-6E04-534C-EF89BFB9BA93}"/>
              </a:ext>
            </a:extLst>
          </p:cNvPr>
          <p:cNvSpPr txBox="1"/>
          <p:nvPr/>
        </p:nvSpPr>
        <p:spPr>
          <a:xfrm>
            <a:off x="8724900" y="4845089"/>
            <a:ext cx="327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6</a:t>
            </a:r>
            <a:endParaRPr lang="en-IN" sz="1000" b="1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27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63"/>
          <p:cNvSpPr txBox="1">
            <a:spLocks noGrp="1"/>
          </p:cNvSpPr>
          <p:nvPr>
            <p:ph type="title"/>
          </p:nvPr>
        </p:nvSpPr>
        <p:spPr>
          <a:xfrm>
            <a:off x="720000" y="230772"/>
            <a:ext cx="5800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&amp; Insights</a:t>
            </a:r>
            <a:endParaRPr/>
          </a:p>
        </p:txBody>
      </p:sp>
      <p:grpSp>
        <p:nvGrpSpPr>
          <p:cNvPr id="2624" name="Google Shape;2624;p63"/>
          <p:cNvGrpSpPr/>
          <p:nvPr/>
        </p:nvGrpSpPr>
        <p:grpSpPr>
          <a:xfrm>
            <a:off x="4186338" y="1869700"/>
            <a:ext cx="370950" cy="440925"/>
            <a:chOff x="5536663" y="3408675"/>
            <a:chExt cx="370950" cy="440925"/>
          </a:xfrm>
        </p:grpSpPr>
        <p:sp>
          <p:nvSpPr>
            <p:cNvPr id="2625" name="Google Shape;2625;p63"/>
            <p:cNvSpPr/>
            <p:nvPr/>
          </p:nvSpPr>
          <p:spPr>
            <a:xfrm>
              <a:off x="5622963" y="3408675"/>
              <a:ext cx="231300" cy="198100"/>
            </a:xfrm>
            <a:custGeom>
              <a:avLst/>
              <a:gdLst/>
              <a:ahLst/>
              <a:cxnLst/>
              <a:rect l="l" t="t" r="r" b="b"/>
              <a:pathLst>
                <a:path w="9252" h="7924" extrusionOk="0">
                  <a:moveTo>
                    <a:pt x="3999" y="1"/>
                  </a:moveTo>
                  <a:cubicBezTo>
                    <a:pt x="1960" y="1"/>
                    <a:pt x="0" y="1587"/>
                    <a:pt x="0" y="3974"/>
                  </a:cubicBezTo>
                  <a:cubicBezTo>
                    <a:pt x="0" y="6144"/>
                    <a:pt x="1779" y="7923"/>
                    <a:pt x="3949" y="7923"/>
                  </a:cubicBezTo>
                  <a:cubicBezTo>
                    <a:pt x="7508" y="7923"/>
                    <a:pt x="9251" y="3653"/>
                    <a:pt x="6760" y="1163"/>
                  </a:cubicBezTo>
                  <a:cubicBezTo>
                    <a:pt x="5957" y="360"/>
                    <a:pt x="4969" y="1"/>
                    <a:pt x="39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6" name="Google Shape;2626;p63"/>
            <p:cNvSpPr/>
            <p:nvPr/>
          </p:nvSpPr>
          <p:spPr>
            <a:xfrm>
              <a:off x="5536663" y="3606750"/>
              <a:ext cx="370950" cy="242850"/>
            </a:xfrm>
            <a:custGeom>
              <a:avLst/>
              <a:gdLst/>
              <a:ahLst/>
              <a:cxnLst/>
              <a:rect l="l" t="t" r="r" b="b"/>
              <a:pathLst>
                <a:path w="14838" h="9714" extrusionOk="0">
                  <a:moveTo>
                    <a:pt x="5551" y="0"/>
                  </a:moveTo>
                  <a:cubicBezTo>
                    <a:pt x="2491" y="0"/>
                    <a:pt x="1" y="2704"/>
                    <a:pt x="1" y="6049"/>
                  </a:cubicBezTo>
                  <a:lnTo>
                    <a:pt x="1" y="9215"/>
                  </a:lnTo>
                  <a:cubicBezTo>
                    <a:pt x="1" y="9500"/>
                    <a:pt x="250" y="9714"/>
                    <a:pt x="534" y="9714"/>
                  </a:cubicBezTo>
                  <a:lnTo>
                    <a:pt x="14304" y="9714"/>
                  </a:lnTo>
                  <a:cubicBezTo>
                    <a:pt x="14589" y="9714"/>
                    <a:pt x="14838" y="9500"/>
                    <a:pt x="14838" y="9215"/>
                  </a:cubicBezTo>
                  <a:lnTo>
                    <a:pt x="14838" y="6049"/>
                  </a:lnTo>
                  <a:cubicBezTo>
                    <a:pt x="14838" y="2704"/>
                    <a:pt x="12347" y="0"/>
                    <a:pt x="9287" y="0"/>
                  </a:cubicBezTo>
                  <a:lnTo>
                    <a:pt x="8967" y="0"/>
                  </a:lnTo>
                  <a:lnTo>
                    <a:pt x="8967" y="2526"/>
                  </a:lnTo>
                  <a:lnTo>
                    <a:pt x="9643" y="5942"/>
                  </a:lnTo>
                  <a:cubicBezTo>
                    <a:pt x="9679" y="6120"/>
                    <a:pt x="9607" y="6298"/>
                    <a:pt x="9465" y="6440"/>
                  </a:cubicBezTo>
                  <a:lnTo>
                    <a:pt x="7757" y="7863"/>
                  </a:lnTo>
                  <a:cubicBezTo>
                    <a:pt x="7651" y="7970"/>
                    <a:pt x="7544" y="8006"/>
                    <a:pt x="7401" y="8006"/>
                  </a:cubicBezTo>
                  <a:cubicBezTo>
                    <a:pt x="7295" y="8006"/>
                    <a:pt x="7188" y="7970"/>
                    <a:pt x="7081" y="7863"/>
                  </a:cubicBezTo>
                  <a:lnTo>
                    <a:pt x="5373" y="6440"/>
                  </a:lnTo>
                  <a:cubicBezTo>
                    <a:pt x="5231" y="6298"/>
                    <a:pt x="5160" y="6120"/>
                    <a:pt x="5195" y="5942"/>
                  </a:cubicBezTo>
                  <a:lnTo>
                    <a:pt x="5872" y="2526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7" name="Google Shape;2627;p63"/>
            <p:cNvSpPr/>
            <p:nvPr/>
          </p:nvSpPr>
          <p:spPr>
            <a:xfrm>
              <a:off x="5693213" y="3684125"/>
              <a:ext cx="57850" cy="92525"/>
            </a:xfrm>
            <a:custGeom>
              <a:avLst/>
              <a:gdLst/>
              <a:ahLst/>
              <a:cxnLst/>
              <a:rect l="l" t="t" r="r" b="b"/>
              <a:pathLst>
                <a:path w="2314" h="3701" extrusionOk="0">
                  <a:moveTo>
                    <a:pt x="535" y="1"/>
                  </a:moveTo>
                  <a:lnTo>
                    <a:pt x="1" y="2740"/>
                  </a:lnTo>
                  <a:lnTo>
                    <a:pt x="1139" y="3701"/>
                  </a:lnTo>
                  <a:lnTo>
                    <a:pt x="2314" y="2740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8" name="Google Shape;2628;p63"/>
            <p:cNvSpPr/>
            <p:nvPr/>
          </p:nvSpPr>
          <p:spPr>
            <a:xfrm>
              <a:off x="5709238" y="3632525"/>
              <a:ext cx="25825" cy="25825"/>
            </a:xfrm>
            <a:custGeom>
              <a:avLst/>
              <a:gdLst/>
              <a:ahLst/>
              <a:cxnLst/>
              <a:rect l="l" t="t" r="r" b="b"/>
              <a:pathLst>
                <a:path w="1033" h="1033" extrusionOk="0">
                  <a:moveTo>
                    <a:pt x="0" y="1"/>
                  </a:moveTo>
                  <a:lnTo>
                    <a:pt x="0" y="1033"/>
                  </a:lnTo>
                  <a:lnTo>
                    <a:pt x="1032" y="1033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635" name="Google Shape;2635;p63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B63B74-23EA-11A0-FBE8-FB2E24B8CF5D}"/>
              </a:ext>
            </a:extLst>
          </p:cNvPr>
          <p:cNvSpPr txBox="1"/>
          <p:nvPr/>
        </p:nvSpPr>
        <p:spPr>
          <a:xfrm>
            <a:off x="720000" y="821495"/>
            <a:ext cx="6468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Credit Card Transacation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F0F8D0-7E1C-54B6-0147-A5C9EED9C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49" y="1237295"/>
            <a:ext cx="5815412" cy="35230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3AD12C-EAB8-4D1C-2B4D-C861EEAC3827}"/>
              </a:ext>
            </a:extLst>
          </p:cNvPr>
          <p:cNvSpPr txBox="1"/>
          <p:nvPr/>
        </p:nvSpPr>
        <p:spPr>
          <a:xfrm>
            <a:off x="8724900" y="4845089"/>
            <a:ext cx="327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7</a:t>
            </a:r>
            <a:endParaRPr lang="en-IN" sz="1000" b="1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42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4" name="Google Shape;2624;p63"/>
          <p:cNvGrpSpPr/>
          <p:nvPr/>
        </p:nvGrpSpPr>
        <p:grpSpPr>
          <a:xfrm>
            <a:off x="4186338" y="1869700"/>
            <a:ext cx="370950" cy="440925"/>
            <a:chOff x="5536663" y="3408675"/>
            <a:chExt cx="370950" cy="440925"/>
          </a:xfrm>
        </p:grpSpPr>
        <p:sp>
          <p:nvSpPr>
            <p:cNvPr id="2625" name="Google Shape;2625;p63"/>
            <p:cNvSpPr/>
            <p:nvPr/>
          </p:nvSpPr>
          <p:spPr>
            <a:xfrm>
              <a:off x="5622963" y="3408675"/>
              <a:ext cx="231300" cy="198100"/>
            </a:xfrm>
            <a:custGeom>
              <a:avLst/>
              <a:gdLst/>
              <a:ahLst/>
              <a:cxnLst/>
              <a:rect l="l" t="t" r="r" b="b"/>
              <a:pathLst>
                <a:path w="9252" h="7924" extrusionOk="0">
                  <a:moveTo>
                    <a:pt x="3999" y="1"/>
                  </a:moveTo>
                  <a:cubicBezTo>
                    <a:pt x="1960" y="1"/>
                    <a:pt x="0" y="1587"/>
                    <a:pt x="0" y="3974"/>
                  </a:cubicBezTo>
                  <a:cubicBezTo>
                    <a:pt x="0" y="6144"/>
                    <a:pt x="1779" y="7923"/>
                    <a:pt x="3949" y="7923"/>
                  </a:cubicBezTo>
                  <a:cubicBezTo>
                    <a:pt x="7508" y="7923"/>
                    <a:pt x="9251" y="3653"/>
                    <a:pt x="6760" y="1163"/>
                  </a:cubicBezTo>
                  <a:cubicBezTo>
                    <a:pt x="5957" y="360"/>
                    <a:pt x="4969" y="1"/>
                    <a:pt x="39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6" name="Google Shape;2626;p63"/>
            <p:cNvSpPr/>
            <p:nvPr/>
          </p:nvSpPr>
          <p:spPr>
            <a:xfrm>
              <a:off x="5536663" y="3606750"/>
              <a:ext cx="370950" cy="242850"/>
            </a:xfrm>
            <a:custGeom>
              <a:avLst/>
              <a:gdLst/>
              <a:ahLst/>
              <a:cxnLst/>
              <a:rect l="l" t="t" r="r" b="b"/>
              <a:pathLst>
                <a:path w="14838" h="9714" extrusionOk="0">
                  <a:moveTo>
                    <a:pt x="5551" y="0"/>
                  </a:moveTo>
                  <a:cubicBezTo>
                    <a:pt x="2491" y="0"/>
                    <a:pt x="1" y="2704"/>
                    <a:pt x="1" y="6049"/>
                  </a:cubicBezTo>
                  <a:lnTo>
                    <a:pt x="1" y="9215"/>
                  </a:lnTo>
                  <a:cubicBezTo>
                    <a:pt x="1" y="9500"/>
                    <a:pt x="250" y="9714"/>
                    <a:pt x="534" y="9714"/>
                  </a:cubicBezTo>
                  <a:lnTo>
                    <a:pt x="14304" y="9714"/>
                  </a:lnTo>
                  <a:cubicBezTo>
                    <a:pt x="14589" y="9714"/>
                    <a:pt x="14838" y="9500"/>
                    <a:pt x="14838" y="9215"/>
                  </a:cubicBezTo>
                  <a:lnTo>
                    <a:pt x="14838" y="6049"/>
                  </a:lnTo>
                  <a:cubicBezTo>
                    <a:pt x="14838" y="2704"/>
                    <a:pt x="12347" y="0"/>
                    <a:pt x="9287" y="0"/>
                  </a:cubicBezTo>
                  <a:lnTo>
                    <a:pt x="8967" y="0"/>
                  </a:lnTo>
                  <a:lnTo>
                    <a:pt x="8967" y="2526"/>
                  </a:lnTo>
                  <a:lnTo>
                    <a:pt x="9643" y="5942"/>
                  </a:lnTo>
                  <a:cubicBezTo>
                    <a:pt x="9679" y="6120"/>
                    <a:pt x="9607" y="6298"/>
                    <a:pt x="9465" y="6440"/>
                  </a:cubicBezTo>
                  <a:lnTo>
                    <a:pt x="7757" y="7863"/>
                  </a:lnTo>
                  <a:cubicBezTo>
                    <a:pt x="7651" y="7970"/>
                    <a:pt x="7544" y="8006"/>
                    <a:pt x="7401" y="8006"/>
                  </a:cubicBezTo>
                  <a:cubicBezTo>
                    <a:pt x="7295" y="8006"/>
                    <a:pt x="7188" y="7970"/>
                    <a:pt x="7081" y="7863"/>
                  </a:cubicBezTo>
                  <a:lnTo>
                    <a:pt x="5373" y="6440"/>
                  </a:lnTo>
                  <a:cubicBezTo>
                    <a:pt x="5231" y="6298"/>
                    <a:pt x="5160" y="6120"/>
                    <a:pt x="5195" y="5942"/>
                  </a:cubicBezTo>
                  <a:lnTo>
                    <a:pt x="5872" y="2526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7" name="Google Shape;2627;p63"/>
            <p:cNvSpPr/>
            <p:nvPr/>
          </p:nvSpPr>
          <p:spPr>
            <a:xfrm>
              <a:off x="5693213" y="3684125"/>
              <a:ext cx="57850" cy="92525"/>
            </a:xfrm>
            <a:custGeom>
              <a:avLst/>
              <a:gdLst/>
              <a:ahLst/>
              <a:cxnLst/>
              <a:rect l="l" t="t" r="r" b="b"/>
              <a:pathLst>
                <a:path w="2314" h="3701" extrusionOk="0">
                  <a:moveTo>
                    <a:pt x="535" y="1"/>
                  </a:moveTo>
                  <a:lnTo>
                    <a:pt x="1" y="2740"/>
                  </a:lnTo>
                  <a:lnTo>
                    <a:pt x="1139" y="3701"/>
                  </a:lnTo>
                  <a:lnTo>
                    <a:pt x="2314" y="2740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8" name="Google Shape;2628;p63"/>
            <p:cNvSpPr/>
            <p:nvPr/>
          </p:nvSpPr>
          <p:spPr>
            <a:xfrm>
              <a:off x="5709238" y="3632525"/>
              <a:ext cx="25825" cy="25825"/>
            </a:xfrm>
            <a:custGeom>
              <a:avLst/>
              <a:gdLst/>
              <a:ahLst/>
              <a:cxnLst/>
              <a:rect l="l" t="t" r="r" b="b"/>
              <a:pathLst>
                <a:path w="1033" h="1033" extrusionOk="0">
                  <a:moveTo>
                    <a:pt x="0" y="1"/>
                  </a:moveTo>
                  <a:lnTo>
                    <a:pt x="0" y="1033"/>
                  </a:lnTo>
                  <a:lnTo>
                    <a:pt x="1032" y="1033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635" name="Google Shape;2635;p63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B63B74-23EA-11A0-FBE8-FB2E24B8CF5D}"/>
              </a:ext>
            </a:extLst>
          </p:cNvPr>
          <p:cNvSpPr txBox="1"/>
          <p:nvPr/>
        </p:nvSpPr>
        <p:spPr>
          <a:xfrm>
            <a:off x="608488" y="500076"/>
            <a:ext cx="6468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Credit Card Customer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F0F8D0-7E1C-54B6-0147-A5C9EED9C2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0000" y="929269"/>
            <a:ext cx="5814000" cy="33720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D3C13F-AAAF-CE62-3426-06A7D988DB76}"/>
              </a:ext>
            </a:extLst>
          </p:cNvPr>
          <p:cNvSpPr txBox="1"/>
          <p:nvPr/>
        </p:nvSpPr>
        <p:spPr>
          <a:xfrm>
            <a:off x="8724900" y="4845089"/>
            <a:ext cx="327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8</a:t>
            </a:r>
            <a:endParaRPr lang="en-IN" sz="1000" b="1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36436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 Banking Day XL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992</Words>
  <Application>Microsoft Office PowerPoint</Application>
  <PresentationFormat>On-screen Show (16:9)</PresentationFormat>
  <Paragraphs>115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Montserrat ExtraBold</vt:lpstr>
      <vt:lpstr>Bebas Neue</vt:lpstr>
      <vt:lpstr>Poppins</vt:lpstr>
      <vt:lpstr>Wingdings</vt:lpstr>
      <vt:lpstr>International Banking Day XL by Slidesgo</vt:lpstr>
      <vt:lpstr>Credit Card Weekly Reports</vt:lpstr>
      <vt:lpstr>Table of Contents</vt:lpstr>
      <vt:lpstr>Objective</vt:lpstr>
      <vt:lpstr>Import data to MySQL</vt:lpstr>
      <vt:lpstr>DAX Queries</vt:lpstr>
      <vt:lpstr>PowerPoint Presentation</vt:lpstr>
      <vt:lpstr>PowerPoint Presentation</vt:lpstr>
      <vt:lpstr>Dashboard &amp; Insights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Pratyush Majumdar</cp:lastModifiedBy>
  <cp:revision>17</cp:revision>
  <dcterms:modified xsi:type="dcterms:W3CDTF">2024-07-26T17:20:50Z</dcterms:modified>
</cp:coreProperties>
</file>