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345" r:id="rId2"/>
    <p:sldId id="267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6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5892C1-0C3A-4379-B527-748CFAABBA31}">
  <a:tblStyle styleId="{8D5892C1-0C3A-4379-B527-748CFAABBA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AEAD15-8414-493E-B877-73D3643BE32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50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546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1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97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77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6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46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84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8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3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91" r:id="rId4"/>
    <p:sldLayoutId id="214748369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MTRmM2IxNDQtNGVlOC00ZTUzLTlkM2EtYzg3MzgzODQxNmI2IiwidCI6ImE3YTZhMWQzLTU5N2MtNDJlMS05YzQ4LTRiMjU2ODljZGZiNiJ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230459" y="1778625"/>
            <a:ext cx="4899102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Weekly Reports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2715989" y="3154336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Pratyush Majumdar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0BE26-7B1D-1909-84B9-9AB4C817459C}"/>
              </a:ext>
            </a:extLst>
          </p:cNvPr>
          <p:cNvSpPr/>
          <p:nvPr/>
        </p:nvSpPr>
        <p:spPr>
          <a:xfrm>
            <a:off x="4988312" y="594266"/>
            <a:ext cx="3739087" cy="39549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608488" y="302856"/>
            <a:ext cx="646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Poppins" panose="00000500000000000000" pitchFamily="2" charset="0"/>
                <a:cs typeface="Poppins" panose="00000500000000000000" pitchFamily="2" charset="0"/>
              </a:rPr>
              <a:t>WoW Change: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56713-884D-06EC-8F59-B0FCEB34A9F6}"/>
              </a:ext>
            </a:extLst>
          </p:cNvPr>
          <p:cNvSpPr txBox="1"/>
          <p:nvPr/>
        </p:nvSpPr>
        <p:spPr>
          <a:xfrm>
            <a:off x="608488" y="833138"/>
            <a:ext cx="6468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Revenue Increased by 28.8%.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Transaction Amount Increased by 35%.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Interest Increased by 1%.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03DFA-DED2-8DC6-577A-678C9BB9DECE}"/>
              </a:ext>
            </a:extLst>
          </p:cNvPr>
          <p:cNvSpPr txBox="1"/>
          <p:nvPr/>
        </p:nvSpPr>
        <p:spPr>
          <a:xfrm>
            <a:off x="608488" y="2145150"/>
            <a:ext cx="646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Poppins" panose="00000500000000000000" pitchFamily="2" charset="0"/>
                <a:cs typeface="Poppins" panose="00000500000000000000" pitchFamily="2" charset="0"/>
              </a:rPr>
              <a:t>Overall: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2D571-572E-C9E0-552B-D781D052BBAC}"/>
              </a:ext>
            </a:extLst>
          </p:cNvPr>
          <p:cNvSpPr txBox="1"/>
          <p:nvPr/>
        </p:nvSpPr>
        <p:spPr>
          <a:xfrm>
            <a:off x="608488" y="2675432"/>
            <a:ext cx="6468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Revenue Generated is 57M.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Interest Earned is 8M.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Transaction Amount is 46M.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Transaction Count is 667K.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Income is 588M.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0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608488" y="290835"/>
            <a:ext cx="646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Poppins" panose="00000500000000000000" pitchFamily="2" charset="0"/>
                <a:cs typeface="Poppins" panose="00000500000000000000" pitchFamily="2" charset="0"/>
              </a:rPr>
              <a:t>Other Insights: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56713-884D-06EC-8F59-B0FCEB34A9F6}"/>
              </a:ext>
            </a:extLst>
          </p:cNvPr>
          <p:cNvSpPr txBox="1"/>
          <p:nvPr/>
        </p:nvSpPr>
        <p:spPr>
          <a:xfrm>
            <a:off x="608488" y="789982"/>
            <a:ext cx="6468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Average CSS is 3.19.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Delinquent rate is 6.06%.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Activation rate is 57.46%.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House Owner rate is 46.62%.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Car owner rate is 40.2%.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Personal Loan rate is 12.73%.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Male customers are contributing more in revenue [31M] than female customers [26M].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Highest Revenue is earned in Quarter-4 [14.5M].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Highest Revenue is generated from Texas, New York and California.</a:t>
            </a:r>
          </a:p>
        </p:txBody>
      </p:sp>
    </p:spTree>
    <p:extLst>
      <p:ext uri="{BB962C8B-B14F-4D97-AF65-F5344CB8AC3E}">
        <p14:creationId xmlns:p14="http://schemas.microsoft.com/office/powerpoint/2010/main" val="122122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172179" y="1769326"/>
            <a:ext cx="4899102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172180" y="2674064"/>
            <a:ext cx="4899101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Link: </a:t>
            </a:r>
            <a:r>
              <a:rPr lang="en-IN" u="dbl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Credit Card Weekly Analysis</a:t>
            </a:r>
            <a:endParaRPr u="dbl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D60596-B442-A610-5AB7-D26F25645FF9}"/>
              </a:ext>
            </a:extLst>
          </p:cNvPr>
          <p:cNvSpPr/>
          <p:nvPr/>
        </p:nvSpPr>
        <p:spPr>
          <a:xfrm>
            <a:off x="4460488" y="586833"/>
            <a:ext cx="4125951" cy="396983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8981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64;p58">
            <a:extLst>
              <a:ext uri="{FF2B5EF4-FFF2-40B4-BE49-F238E27FC236}">
                <a16:creationId xmlns:a16="http://schemas.microsoft.com/office/drawing/2014/main" id="{D608DC70-BA3A-A317-87E4-7D204681061A}"/>
              </a:ext>
            </a:extLst>
          </p:cNvPr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5;p58">
            <a:extLst>
              <a:ext uri="{FF2B5EF4-FFF2-40B4-BE49-F238E27FC236}">
                <a16:creationId xmlns:a16="http://schemas.microsoft.com/office/drawing/2014/main" id="{86CC1790-7061-5E06-4B5F-90B3A6753023}"/>
              </a:ext>
            </a:extLst>
          </p:cNvPr>
          <p:cNvSpPr txBox="1">
            <a:spLocks/>
          </p:cNvSpPr>
          <p:nvPr/>
        </p:nvSpPr>
        <p:spPr>
          <a:xfrm>
            <a:off x="739425" y="17427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 lang="en"/>
          </a:p>
        </p:txBody>
      </p:sp>
      <p:sp>
        <p:nvSpPr>
          <p:cNvPr id="8" name="Google Shape;1652;p58">
            <a:extLst>
              <a:ext uri="{FF2B5EF4-FFF2-40B4-BE49-F238E27FC236}">
                <a16:creationId xmlns:a16="http://schemas.microsoft.com/office/drawing/2014/main" id="{F5D39B5E-7954-F38A-D38D-05E0EEBE21EC}"/>
              </a:ext>
            </a:extLst>
          </p:cNvPr>
          <p:cNvSpPr txBox="1">
            <a:spLocks/>
          </p:cNvSpPr>
          <p:nvPr/>
        </p:nvSpPr>
        <p:spPr>
          <a:xfrm>
            <a:off x="1551288" y="1766077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700" b="1">
                <a:solidFill>
                  <a:schemeClr val="tx1"/>
                </a:solidFill>
                <a:uFill>
                  <a:noFill/>
                </a:u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endParaRPr lang="en-IN" sz="2700" b="1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Google Shape;1650;p58">
            <a:extLst>
              <a:ext uri="{FF2B5EF4-FFF2-40B4-BE49-F238E27FC236}">
                <a16:creationId xmlns:a16="http://schemas.microsoft.com/office/drawing/2014/main" id="{DCB63A5E-F031-AA58-B52F-331CDA78C6B4}"/>
              </a:ext>
            </a:extLst>
          </p:cNvPr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55;p58">
            <a:extLst>
              <a:ext uri="{FF2B5EF4-FFF2-40B4-BE49-F238E27FC236}">
                <a16:creationId xmlns:a16="http://schemas.microsoft.com/office/drawing/2014/main" id="{A8399F47-BC32-D2DC-217D-B86BE20DB5DB}"/>
              </a:ext>
            </a:extLst>
          </p:cNvPr>
          <p:cNvSpPr txBox="1">
            <a:spLocks/>
          </p:cNvSpPr>
          <p:nvPr/>
        </p:nvSpPr>
        <p:spPr>
          <a:xfrm>
            <a:off x="4380425" y="17427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" sz="2700" b="1">
                <a:uFill>
                  <a:noFill/>
                </a:uFill>
                <a:hlinkClick r:id="" action="ppaction://noaction"/>
              </a:rPr>
              <a:t>02</a:t>
            </a:r>
            <a:endParaRPr lang="en" sz="2700" b="1"/>
          </a:p>
        </p:txBody>
      </p:sp>
      <p:sp>
        <p:nvSpPr>
          <p:cNvPr id="13" name="Google Shape;1654;p58">
            <a:extLst>
              <a:ext uri="{FF2B5EF4-FFF2-40B4-BE49-F238E27FC236}">
                <a16:creationId xmlns:a16="http://schemas.microsoft.com/office/drawing/2014/main" id="{5373C0B9-5C7A-145B-6A78-93BDFA325E85}"/>
              </a:ext>
            </a:extLst>
          </p:cNvPr>
          <p:cNvSpPr txBox="1">
            <a:spLocks/>
          </p:cNvSpPr>
          <p:nvPr/>
        </p:nvSpPr>
        <p:spPr>
          <a:xfrm>
            <a:off x="5175450" y="1865995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N" sz="2700" b="1">
                <a:solidFill>
                  <a:schemeClr val="tx1"/>
                </a:solidFill>
                <a:uFill>
                  <a:noFill/>
                </a:uFill>
              </a:rPr>
              <a:t>Data from MySQL</a:t>
            </a:r>
            <a:endParaRPr lang="en-IN" sz="2700" b="1">
              <a:solidFill>
                <a:schemeClr val="tx1"/>
              </a:solidFill>
            </a:endParaRPr>
          </a:p>
        </p:txBody>
      </p:sp>
      <p:sp>
        <p:nvSpPr>
          <p:cNvPr id="14" name="Google Shape;1651;p58">
            <a:extLst>
              <a:ext uri="{FF2B5EF4-FFF2-40B4-BE49-F238E27FC236}">
                <a16:creationId xmlns:a16="http://schemas.microsoft.com/office/drawing/2014/main" id="{60A571A6-589E-C9E5-8F07-A036078CDCCF}"/>
              </a:ext>
            </a:extLst>
          </p:cNvPr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61;p58">
            <a:extLst>
              <a:ext uri="{FF2B5EF4-FFF2-40B4-BE49-F238E27FC236}">
                <a16:creationId xmlns:a16="http://schemas.microsoft.com/office/drawing/2014/main" id="{36072809-23B3-C63A-9ACA-A611B747219A}"/>
              </a:ext>
            </a:extLst>
          </p:cNvPr>
          <p:cNvSpPr txBox="1">
            <a:spLocks/>
          </p:cNvSpPr>
          <p:nvPr/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700" b="1">
                <a:uFill>
                  <a:noFill/>
                </a:uFill>
                <a:latin typeface="Poppins" panose="00000500000000000000" pitchFamily="2" charset="0"/>
                <a:cs typeface="Poppins" panose="00000500000000000000" pitchFamily="2" charset="0"/>
                <a:hlinkClick r:id="rId4" action="ppaction://hlinksldjump"/>
              </a:rPr>
              <a:t>03</a:t>
            </a:r>
            <a:endParaRPr lang="en" sz="2700" b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Google Shape;1660;p58">
            <a:extLst>
              <a:ext uri="{FF2B5EF4-FFF2-40B4-BE49-F238E27FC236}">
                <a16:creationId xmlns:a16="http://schemas.microsoft.com/office/drawing/2014/main" id="{6E5561F7-21A7-DA5A-D88B-8916F3F7E0D3}"/>
              </a:ext>
            </a:extLst>
          </p:cNvPr>
          <p:cNvSpPr txBox="1">
            <a:spLocks/>
          </p:cNvSpPr>
          <p:nvPr/>
        </p:nvSpPr>
        <p:spPr>
          <a:xfrm>
            <a:off x="1531093" y="3532173"/>
            <a:ext cx="284933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700" b="1">
                <a:uFill>
                  <a:noFill/>
                </a:uFill>
                <a:latin typeface="Poppins" panose="00000500000000000000" pitchFamily="2" charset="0"/>
                <a:cs typeface="Poppins" panose="00000500000000000000" pitchFamily="2" charset="0"/>
              </a:rPr>
              <a:t>DAX Queries</a:t>
            </a:r>
            <a:endParaRPr lang="en-IN" sz="2700" b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Google Shape;1649;p58">
            <a:extLst>
              <a:ext uri="{FF2B5EF4-FFF2-40B4-BE49-F238E27FC236}">
                <a16:creationId xmlns:a16="http://schemas.microsoft.com/office/drawing/2014/main" id="{02C86BC0-9B3A-9F0D-4610-735A36749FBD}"/>
              </a:ext>
            </a:extLst>
          </p:cNvPr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58;p58">
            <a:extLst>
              <a:ext uri="{FF2B5EF4-FFF2-40B4-BE49-F238E27FC236}">
                <a16:creationId xmlns:a16="http://schemas.microsoft.com/office/drawing/2014/main" id="{D702A5E2-2C43-3C9A-35AC-30F78F4D02A7}"/>
              </a:ext>
            </a:extLst>
          </p:cNvPr>
          <p:cNvSpPr txBox="1">
            <a:spLocks/>
          </p:cNvSpPr>
          <p:nvPr/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7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9" name="Google Shape;1657;p58">
            <a:extLst>
              <a:ext uri="{FF2B5EF4-FFF2-40B4-BE49-F238E27FC236}">
                <a16:creationId xmlns:a16="http://schemas.microsoft.com/office/drawing/2014/main" id="{0356A360-9C65-91F2-49F0-D8958A99F8B6}"/>
              </a:ext>
            </a:extLst>
          </p:cNvPr>
          <p:cNvSpPr txBox="1">
            <a:spLocks/>
          </p:cNvSpPr>
          <p:nvPr/>
        </p:nvSpPr>
        <p:spPr>
          <a:xfrm>
            <a:off x="5232600" y="3688292"/>
            <a:ext cx="298107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700" b="1">
                <a:latin typeface="Poppins" panose="00000500000000000000" pitchFamily="2" charset="0"/>
                <a:cs typeface="Poppins" panose="00000500000000000000" pitchFamily="2" charset="0"/>
              </a:rPr>
              <a:t>Dashboard </a:t>
            </a:r>
            <a:br>
              <a:rPr lang="en-IN" sz="2700" b="1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N" sz="2700" b="1">
                <a:latin typeface="Poppins" panose="00000500000000000000" pitchFamily="2" charset="0"/>
                <a:cs typeface="Poppins" panose="00000500000000000000" pitchFamily="2" charset="0"/>
              </a:rPr>
              <a:t>and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720000" y="1329542"/>
            <a:ext cx="5800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The objective of this project is to develop a comprehensive weekly dashboard for credit card metrics that provides key insights to stakeholders, enabling them to make informed decisions.</a:t>
            </a:r>
            <a:b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This dashboard will serve as a vital tool for enhancing the performance, risk management, and customer experience of the credit card business.</a:t>
            </a:r>
            <a:endParaRPr lang="en-IN" sz="20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5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 to MySQL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720000" y="1329542"/>
            <a:ext cx="5800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Prepare CSV files</a:t>
            </a:r>
            <a:b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Create database and tables in MySQL</a:t>
            </a:r>
            <a:b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Load the data into MySQL</a:t>
            </a:r>
            <a:endParaRPr lang="en-IN" sz="20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3B834-3E83-BA32-FB4D-A1E10608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96" y="3229758"/>
            <a:ext cx="1815813" cy="17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6DB62-8E69-86C1-7D1B-1E9DACDB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93" y="3437957"/>
            <a:ext cx="1734489" cy="11367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E0CB69-F9F2-9BF1-CC74-75DAFF84423E}"/>
              </a:ext>
            </a:extLst>
          </p:cNvPr>
          <p:cNvCxnSpPr>
            <a:cxnSpLocks/>
          </p:cNvCxnSpPr>
          <p:nvPr/>
        </p:nvCxnSpPr>
        <p:spPr>
          <a:xfrm>
            <a:off x="3986584" y="4006332"/>
            <a:ext cx="8653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8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Queries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720000" y="1329542"/>
            <a:ext cx="64688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AgeGroup = AgeGroup = SWITCH(</a:t>
            </a:r>
          </a:p>
          <a:p>
            <a:pPr lvl="2"/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TRUE(),</a:t>
            </a:r>
          </a:p>
          <a:p>
            <a:pPr lvl="2"/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cust_detail'[Customer_Age]&lt;=30, "20-30",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cust_detail'[Customer_Age]&gt;30 &amp;&amp; 'ccdb cust_detail'[Customer_Age]&lt;=40, "30-40",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cust_detail'[Customer_Age]&gt;40 &amp;&amp; 'ccdb cust_detail'[Customer_Age]&lt;=50, "40-50",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cust_detail'[Customer_Age]&gt;50 &amp;&amp; 'ccdb cust_detail'[Customer_Age]&lt;=60, "50-60",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cust_detail'[Customer_Age]&gt;60 &amp;&amp; 'ccdb cust_detail'[Customer_Age]&lt;=70, "60-70",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cust_detail'[Customer_Age]&gt;70 &amp;&amp; 'ccdb cust_detail'[Customer_Age]&lt;=80, "70-80",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"Unknown")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IncomeGroup = SWITCH(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 TRUE(),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cust_detail'[Income]&lt;=40000, "Low",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cust_detail'[Income]&gt;40000 &amp;&amp; 'ccdb cust_detail'[Income]&lt;=80000, "Med",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cust_detail'[Income]&gt;80000, "High",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"Unknown")</a:t>
            </a:r>
            <a:b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Week_Num_Sorted = WEEKNUM('ccdb cc_detail'[Week_Start_Date])</a:t>
            </a:r>
            <a:b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Revenue = 'ccdb cc_detail'[Annual_Fees] + 'ccdb cc_detail'[Total_Trans_Amt] + 'ccdb cc_detail'[Interest_Earned]</a:t>
            </a:r>
          </a:p>
        </p:txBody>
      </p:sp>
    </p:spTree>
    <p:extLst>
      <p:ext uri="{BB962C8B-B14F-4D97-AF65-F5344CB8AC3E}">
        <p14:creationId xmlns:p14="http://schemas.microsoft.com/office/powerpoint/2010/main" val="26986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288819" y="229288"/>
            <a:ext cx="64688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Previous_Week_Revenue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SUM([Revenue]),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cc_detail'[Week_Num_Sorted])-1))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Current_Week_Revenue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SUM([Revenue]),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WOW_Revenue_Change(%) = DIVIDE(([Current_Week_Revenue] - [Previous_Week_Revenue]), [Previous_Week_Revenue])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Previous_Week_Transaction_Amount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SUM('ccdb cc_detail'[Total_Trans_Amt]),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cc_detail'[Week_Num_Sorted])-1))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Current_Week_Transaction_Amount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SUM('ccdb cc_detail'[Total_Trans_Amt]),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WOW_Transaction_Amount_Change(%) = DIVIDE(([Current_Week_Transaction_Amount] - [Previous_Week_Transaction_Amount]), [Previous_Week_Transaction_Amount])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b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0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288819" y="229288"/>
            <a:ext cx="64688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Previous_Week_Interest_Earned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SUM('ccdb cc_detail'[Interest_Earned]),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cc_detail'[Week_Num_Sorted])-1))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Current_Week_Interest_Earned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SUM('ccdb cc_detail'[Interest_Earned]),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WOW_Interest_Earned_Change(%) = DIVIDE(([Current_Week_Interest_Earned] - [Previous_Week_Interest_Earned]), [Previous_Week_Interest_Earned])</a:t>
            </a:r>
          </a:p>
          <a:p>
            <a:b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0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F21D3-BAC1-9AF0-E13C-F45B12FC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15" y="2624806"/>
            <a:ext cx="2190443" cy="21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7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230772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&amp; Insights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720000" y="821495"/>
            <a:ext cx="646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Credit Card Transacation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0F8D0-7E1C-54B6-0147-A5C9EED9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49" y="1237295"/>
            <a:ext cx="5815412" cy="3523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842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608488" y="500076"/>
            <a:ext cx="646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Credit Card Customer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0F8D0-7E1C-54B6-0147-A5C9EED9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0000" y="929269"/>
            <a:ext cx="5814000" cy="3372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23643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982</Words>
  <Application>Microsoft Office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Poppins</vt:lpstr>
      <vt:lpstr>Wingdings</vt:lpstr>
      <vt:lpstr>Bebas Neue</vt:lpstr>
      <vt:lpstr>Montserrat ExtraBold</vt:lpstr>
      <vt:lpstr>International Banking Day XL by Slidesgo</vt:lpstr>
      <vt:lpstr>Credit Card Weekly Reports</vt:lpstr>
      <vt:lpstr>Table of Contents</vt:lpstr>
      <vt:lpstr>Objective</vt:lpstr>
      <vt:lpstr>Import data to MySQL</vt:lpstr>
      <vt:lpstr>DAX Queries</vt:lpstr>
      <vt:lpstr>PowerPoint Presentation</vt:lpstr>
      <vt:lpstr>PowerPoint Presentation</vt:lpstr>
      <vt:lpstr>Dashboard &amp; Insights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Pratyush Majumdar</cp:lastModifiedBy>
  <cp:revision>16</cp:revision>
  <dcterms:modified xsi:type="dcterms:W3CDTF">2024-07-26T14:51:36Z</dcterms:modified>
</cp:coreProperties>
</file>