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5" r:id="rId1"/>
  </p:sldMasterIdLst>
  <p:notesMasterIdLst>
    <p:notesMasterId r:id="rId32"/>
  </p:notesMasterIdLst>
  <p:sldIdLst>
    <p:sldId id="256" r:id="rId2"/>
    <p:sldId id="261" r:id="rId3"/>
    <p:sldId id="314" r:id="rId4"/>
    <p:sldId id="315" r:id="rId5"/>
    <p:sldId id="316" r:id="rId6"/>
    <p:sldId id="317" r:id="rId7"/>
    <p:sldId id="318" r:id="rId8"/>
    <p:sldId id="319" r:id="rId9"/>
    <p:sldId id="320" r:id="rId10"/>
    <p:sldId id="321" r:id="rId11"/>
    <p:sldId id="322" r:id="rId12"/>
    <p:sldId id="323" r:id="rId13"/>
    <p:sldId id="324" r:id="rId14"/>
    <p:sldId id="325" r:id="rId15"/>
    <p:sldId id="331" r:id="rId16"/>
    <p:sldId id="332" r:id="rId17"/>
    <p:sldId id="333" r:id="rId18"/>
    <p:sldId id="334" r:id="rId19"/>
    <p:sldId id="335" r:id="rId20"/>
    <p:sldId id="338" r:id="rId21"/>
    <p:sldId id="336" r:id="rId22"/>
    <p:sldId id="337" r:id="rId23"/>
    <p:sldId id="339" r:id="rId24"/>
    <p:sldId id="326" r:id="rId25"/>
    <p:sldId id="327" r:id="rId26"/>
    <p:sldId id="330" r:id="rId27"/>
    <p:sldId id="328" r:id="rId28"/>
    <p:sldId id="329" r:id="rId29"/>
    <p:sldId id="340" r:id="rId30"/>
    <p:sldId id="270" r:id="rId31"/>
  </p:sldIdLst>
  <p:sldSz cx="9144000" cy="5143500" type="screen16x9"/>
  <p:notesSz cx="6858000" cy="9144000"/>
  <p:embeddedFontLst>
    <p:embeddedFont>
      <p:font typeface="Open Sans" panose="020B0606030504020204" pitchFamily="34" charset="0"/>
      <p:regular r:id="rId33"/>
      <p:bold r:id="rId34"/>
      <p:italic r:id="rId35"/>
      <p:boldItalic r:id="rId36"/>
    </p:embeddedFont>
    <p:embeddedFont>
      <p:font typeface="Poppins" panose="00000500000000000000" pitchFamily="2" charset="0"/>
      <p:regular r:id="rId37"/>
      <p:bold r:id="rId38"/>
      <p:italic r:id="rId39"/>
      <p:boldItalic r:id="rId40"/>
    </p:embeddedFont>
    <p:embeddedFont>
      <p:font typeface="Raleway" pitchFamily="2" charset="0"/>
      <p:regular r:id="rId41"/>
      <p:bold r:id="rId42"/>
      <p:italic r:id="rId43"/>
      <p:boldItalic r:id="rId4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CB01C5F-04F0-4F49-8129-C2437860DF7F}">
  <a:tblStyle styleId="{ACB01C5F-04F0-4F49-8129-C2437860DF7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29F1956-0A0E-4530-B3A8-C31AC3368DF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771" autoAdjust="0"/>
  </p:normalViewPr>
  <p:slideViewPr>
    <p:cSldViewPr snapToGrid="0">
      <p:cViewPr varScale="1">
        <p:scale>
          <a:sx n="100" d="100"/>
          <a:sy n="100" d="100"/>
        </p:scale>
        <p:origin x="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7.fntdata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42" Type="http://schemas.openxmlformats.org/officeDocument/2006/relationships/font" Target="fonts/font10.fntdata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5.fntdata"/><Relationship Id="rId40" Type="http://schemas.openxmlformats.org/officeDocument/2006/relationships/font" Target="fonts/font8.fntdata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Relationship Id="rId43" Type="http://schemas.openxmlformats.org/officeDocument/2006/relationships/font" Target="fonts/font11.fntdata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font" Target="fonts/font6.fntdata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583419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9105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62219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59275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53145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5365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4364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851804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95203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35654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5766021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142000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8479686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234667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214145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461618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009312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331769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367762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5215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042069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g54dda1946d_6_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1" name="Google Shape;601;g54dda1946d_6_3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34718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29282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22715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948113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31037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9503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832300" y="861925"/>
            <a:ext cx="5242200" cy="189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6000"/>
              <a:buFont typeface="Poppins"/>
              <a:buNone/>
              <a:defRPr sz="6000"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832300" y="2759725"/>
            <a:ext cx="52422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10800000">
            <a:off x="6604730" y="-1459356"/>
            <a:ext cx="4181092" cy="3296084"/>
          </a:xfrm>
          <a:custGeom>
            <a:avLst/>
            <a:gdLst/>
            <a:ahLst/>
            <a:cxnLst/>
            <a:rect l="l" t="t" r="r" b="b"/>
            <a:pathLst>
              <a:path w="5574790" h="4394778" extrusionOk="0">
                <a:moveTo>
                  <a:pt x="1312681" y="195490"/>
                </a:moveTo>
                <a:cubicBezTo>
                  <a:pt x="2411327" y="-398318"/>
                  <a:pt x="3027548" y="505842"/>
                  <a:pt x="3374452" y="979991"/>
                </a:cubicBezTo>
                <a:cubicBezTo>
                  <a:pt x="3721357" y="1454140"/>
                  <a:pt x="5399326" y="1582074"/>
                  <a:pt x="5563467" y="2531752"/>
                </a:cubicBezTo>
                <a:cubicBezTo>
                  <a:pt x="5727609" y="3481430"/>
                  <a:pt x="4085848" y="4428349"/>
                  <a:pt x="2024077" y="4393865"/>
                </a:cubicBezTo>
                <a:cubicBezTo>
                  <a:pt x="-37695" y="4359381"/>
                  <a:pt x="-47350" y="3020384"/>
                  <a:pt x="17479" y="2262435"/>
                </a:cubicBezTo>
                <a:cubicBezTo>
                  <a:pt x="97136" y="1328965"/>
                  <a:pt x="637493" y="560326"/>
                  <a:pt x="1312681" y="1954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2"/>
          <p:cNvSpPr/>
          <p:nvPr/>
        </p:nvSpPr>
        <p:spPr>
          <a:xfrm rot="-896792">
            <a:off x="-148371" y="3528669"/>
            <a:ext cx="8488469" cy="5741390"/>
          </a:xfrm>
          <a:custGeom>
            <a:avLst/>
            <a:gdLst/>
            <a:ahLst/>
            <a:cxnLst/>
            <a:rect l="l" t="t" r="r" b="b"/>
            <a:pathLst>
              <a:path w="6950236" h="4700967" extrusionOk="0">
                <a:moveTo>
                  <a:pt x="1620332" y="88874"/>
                </a:moveTo>
                <a:cubicBezTo>
                  <a:pt x="2483721" y="-207537"/>
                  <a:pt x="3132272" y="313404"/>
                  <a:pt x="3435144" y="543183"/>
                </a:cubicBezTo>
                <a:cubicBezTo>
                  <a:pt x="3738017" y="772962"/>
                  <a:pt x="4261380" y="909053"/>
                  <a:pt x="4943449" y="800019"/>
                </a:cubicBezTo>
                <a:cubicBezTo>
                  <a:pt x="5729302" y="674428"/>
                  <a:pt x="6774414" y="719253"/>
                  <a:pt x="6935946" y="1688445"/>
                </a:cubicBezTo>
                <a:cubicBezTo>
                  <a:pt x="7083343" y="2570813"/>
                  <a:pt x="6051558" y="3021083"/>
                  <a:pt x="5633594" y="3419259"/>
                </a:cubicBezTo>
                <a:cubicBezTo>
                  <a:pt x="5215630" y="3817435"/>
                  <a:pt x="4391817" y="4749475"/>
                  <a:pt x="2632330" y="4698996"/>
                </a:cubicBezTo>
                <a:cubicBezTo>
                  <a:pt x="773097" y="4644075"/>
                  <a:pt x="-24467" y="3718093"/>
                  <a:pt x="571" y="3004526"/>
                </a:cubicBezTo>
                <a:cubicBezTo>
                  <a:pt x="20762" y="2454914"/>
                  <a:pt x="303847" y="1886725"/>
                  <a:pt x="512627" y="1469973"/>
                </a:cubicBezTo>
                <a:cubicBezTo>
                  <a:pt x="721407" y="1053220"/>
                  <a:pt x="947956" y="319865"/>
                  <a:pt x="1620332" y="8887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>
            <a:spLocks noGrp="1"/>
          </p:cNvSpPr>
          <p:nvPr>
            <p:ph type="title"/>
          </p:nvPr>
        </p:nvSpPr>
        <p:spPr>
          <a:xfrm>
            <a:off x="720000" y="1093600"/>
            <a:ext cx="3519600" cy="165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5"/>
          <p:cNvSpPr txBox="1">
            <a:spLocks noGrp="1"/>
          </p:cNvSpPr>
          <p:nvPr>
            <p:ph type="subTitle" idx="1"/>
          </p:nvPr>
        </p:nvSpPr>
        <p:spPr>
          <a:xfrm>
            <a:off x="720000" y="3047550"/>
            <a:ext cx="3519600" cy="111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5"/>
          <p:cNvSpPr>
            <a:spLocks noGrp="1"/>
          </p:cNvSpPr>
          <p:nvPr>
            <p:ph type="pic" idx="2"/>
          </p:nvPr>
        </p:nvSpPr>
        <p:spPr>
          <a:xfrm>
            <a:off x="5071975" y="805050"/>
            <a:ext cx="3358800" cy="3358800"/>
          </a:xfrm>
          <a:prstGeom prst="ellipse">
            <a:avLst/>
          </a:prstGeom>
          <a:noFill/>
          <a:ln>
            <a:noFill/>
          </a:ln>
        </p:spPr>
      </p:sp>
      <p:sp>
        <p:nvSpPr>
          <p:cNvPr id="83" name="Google Shape;83;p15"/>
          <p:cNvSpPr/>
          <p:nvPr/>
        </p:nvSpPr>
        <p:spPr>
          <a:xfrm rot="8997005">
            <a:off x="-1625737" y="-2504588"/>
            <a:ext cx="4857837" cy="3285720"/>
          </a:xfrm>
          <a:custGeom>
            <a:avLst/>
            <a:gdLst/>
            <a:ahLst/>
            <a:cxnLst/>
            <a:rect l="l" t="t" r="r" b="b"/>
            <a:pathLst>
              <a:path w="6950236" h="4700967" extrusionOk="0">
                <a:moveTo>
                  <a:pt x="1620332" y="88874"/>
                </a:moveTo>
                <a:cubicBezTo>
                  <a:pt x="2483721" y="-207537"/>
                  <a:pt x="3132272" y="313404"/>
                  <a:pt x="3435144" y="543183"/>
                </a:cubicBezTo>
                <a:cubicBezTo>
                  <a:pt x="3738017" y="772962"/>
                  <a:pt x="4261380" y="909053"/>
                  <a:pt x="4943449" y="800019"/>
                </a:cubicBezTo>
                <a:cubicBezTo>
                  <a:pt x="5729302" y="674428"/>
                  <a:pt x="6774414" y="719253"/>
                  <a:pt x="6935946" y="1688445"/>
                </a:cubicBezTo>
                <a:cubicBezTo>
                  <a:pt x="7083343" y="2570813"/>
                  <a:pt x="6051558" y="3021083"/>
                  <a:pt x="5633594" y="3419259"/>
                </a:cubicBezTo>
                <a:cubicBezTo>
                  <a:pt x="5215630" y="3817435"/>
                  <a:pt x="4391817" y="4749475"/>
                  <a:pt x="2632330" y="4698996"/>
                </a:cubicBezTo>
                <a:cubicBezTo>
                  <a:pt x="773097" y="4644075"/>
                  <a:pt x="-24467" y="3718093"/>
                  <a:pt x="571" y="3004526"/>
                </a:cubicBezTo>
                <a:cubicBezTo>
                  <a:pt x="20762" y="2454914"/>
                  <a:pt x="303847" y="1886725"/>
                  <a:pt x="512627" y="1469973"/>
                </a:cubicBezTo>
                <a:cubicBezTo>
                  <a:pt x="721407" y="1053220"/>
                  <a:pt x="947956" y="319865"/>
                  <a:pt x="1620332" y="8887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accent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1_1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0"/>
          <p:cNvSpPr txBox="1">
            <a:spLocks noGrp="1"/>
          </p:cNvSpPr>
          <p:nvPr>
            <p:ph type="subTitle" idx="1"/>
          </p:nvPr>
        </p:nvSpPr>
        <p:spPr>
          <a:xfrm>
            <a:off x="4947757" y="1667625"/>
            <a:ext cx="3040800" cy="242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20"/>
          <p:cNvSpPr txBox="1">
            <a:spLocks noGrp="1"/>
          </p:cNvSpPr>
          <p:nvPr>
            <p:ph type="subTitle" idx="2"/>
          </p:nvPr>
        </p:nvSpPr>
        <p:spPr>
          <a:xfrm>
            <a:off x="719993" y="1667625"/>
            <a:ext cx="3040800" cy="242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0"/>
          <p:cNvSpPr/>
          <p:nvPr/>
        </p:nvSpPr>
        <p:spPr>
          <a:xfrm rot="-9005181">
            <a:off x="7261974" y="-768775"/>
            <a:ext cx="2874915" cy="1829270"/>
          </a:xfrm>
          <a:custGeom>
            <a:avLst/>
            <a:gdLst/>
            <a:ahLst/>
            <a:cxnLst/>
            <a:rect l="l" t="t" r="r" b="b"/>
            <a:pathLst>
              <a:path w="6827158" h="4344030" extrusionOk="0">
                <a:moveTo>
                  <a:pt x="3128606" y="359832"/>
                </a:moveTo>
                <a:cubicBezTo>
                  <a:pt x="1785021" y="246887"/>
                  <a:pt x="972992" y="-390056"/>
                  <a:pt x="301200" y="359832"/>
                </a:cubicBezTo>
                <a:cubicBezTo>
                  <a:pt x="-370593" y="1109720"/>
                  <a:pt x="-54850" y="3581077"/>
                  <a:pt x="2654992" y="4214661"/>
                </a:cubicBezTo>
                <a:cubicBezTo>
                  <a:pt x="5374491" y="4849925"/>
                  <a:pt x="6747467" y="2994518"/>
                  <a:pt x="6820104" y="1931407"/>
                </a:cubicBezTo>
                <a:cubicBezTo>
                  <a:pt x="6892742" y="868295"/>
                  <a:pt x="6403593" y="57106"/>
                  <a:pt x="5392545" y="46609"/>
                </a:cubicBezTo>
                <a:cubicBezTo>
                  <a:pt x="4330694" y="36532"/>
                  <a:pt x="3748334" y="411896"/>
                  <a:pt x="3128606" y="35983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3"/>
          <p:cNvSpPr/>
          <p:nvPr/>
        </p:nvSpPr>
        <p:spPr>
          <a:xfrm rot="896667">
            <a:off x="-1220683" y="3997362"/>
            <a:ext cx="8031537" cy="6017421"/>
          </a:xfrm>
          <a:custGeom>
            <a:avLst/>
            <a:gdLst/>
            <a:ahLst/>
            <a:cxnLst/>
            <a:rect l="l" t="t" r="r" b="b"/>
            <a:pathLst>
              <a:path w="5674501" h="4251473" extrusionOk="0">
                <a:moveTo>
                  <a:pt x="4673054" y="677120"/>
                </a:moveTo>
                <a:cubicBezTo>
                  <a:pt x="4103105" y="385864"/>
                  <a:pt x="3537453" y="-220451"/>
                  <a:pt x="2806173" y="82706"/>
                </a:cubicBezTo>
                <a:cubicBezTo>
                  <a:pt x="2074892" y="385864"/>
                  <a:pt x="1781322" y="691336"/>
                  <a:pt x="1250383" y="751505"/>
                </a:cubicBezTo>
                <a:cubicBezTo>
                  <a:pt x="719445" y="811673"/>
                  <a:pt x="-109362" y="1098962"/>
                  <a:pt x="11967" y="2187289"/>
                </a:cubicBezTo>
                <a:cubicBezTo>
                  <a:pt x="104534" y="3017418"/>
                  <a:pt x="755149" y="3434632"/>
                  <a:pt x="1271872" y="3581417"/>
                </a:cubicBezTo>
                <a:cubicBezTo>
                  <a:pt x="1788595" y="3728202"/>
                  <a:pt x="2066958" y="4319971"/>
                  <a:pt x="2770469" y="4244925"/>
                </a:cubicBezTo>
                <a:cubicBezTo>
                  <a:pt x="3356948" y="4181781"/>
                  <a:pt x="3835982" y="3663736"/>
                  <a:pt x="4130875" y="3380414"/>
                </a:cubicBezTo>
                <a:cubicBezTo>
                  <a:pt x="4675368" y="2857740"/>
                  <a:pt x="5432436" y="2810134"/>
                  <a:pt x="5637406" y="2252416"/>
                </a:cubicBezTo>
                <a:cubicBezTo>
                  <a:pt x="5829152" y="1729411"/>
                  <a:pt x="5243003" y="968707"/>
                  <a:pt x="4673054" y="67712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33"/>
          <p:cNvSpPr/>
          <p:nvPr/>
        </p:nvSpPr>
        <p:spPr>
          <a:xfrm rot="-9005181">
            <a:off x="7261974" y="-768775"/>
            <a:ext cx="2874915" cy="1829270"/>
          </a:xfrm>
          <a:custGeom>
            <a:avLst/>
            <a:gdLst/>
            <a:ahLst/>
            <a:cxnLst/>
            <a:rect l="l" t="t" r="r" b="b"/>
            <a:pathLst>
              <a:path w="6827158" h="4344030" extrusionOk="0">
                <a:moveTo>
                  <a:pt x="3128606" y="359832"/>
                </a:moveTo>
                <a:cubicBezTo>
                  <a:pt x="1785021" y="246887"/>
                  <a:pt x="972992" y="-390056"/>
                  <a:pt x="301200" y="359832"/>
                </a:cubicBezTo>
                <a:cubicBezTo>
                  <a:pt x="-370593" y="1109720"/>
                  <a:pt x="-54850" y="3581077"/>
                  <a:pt x="2654992" y="4214661"/>
                </a:cubicBezTo>
                <a:cubicBezTo>
                  <a:pt x="5374491" y="4849925"/>
                  <a:pt x="6747467" y="2994518"/>
                  <a:pt x="6820104" y="1931407"/>
                </a:cubicBezTo>
                <a:cubicBezTo>
                  <a:pt x="6892742" y="868295"/>
                  <a:pt x="6403593" y="57106"/>
                  <a:pt x="5392545" y="46609"/>
                </a:cubicBezTo>
                <a:cubicBezTo>
                  <a:pt x="4330694" y="36532"/>
                  <a:pt x="3748334" y="411896"/>
                  <a:pt x="3128606" y="35983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4"/>
          <p:cNvSpPr/>
          <p:nvPr/>
        </p:nvSpPr>
        <p:spPr>
          <a:xfrm rot="9015307">
            <a:off x="-1266466" y="-1714517"/>
            <a:ext cx="4062508" cy="2747780"/>
          </a:xfrm>
          <a:custGeom>
            <a:avLst/>
            <a:gdLst/>
            <a:ahLst/>
            <a:cxnLst/>
            <a:rect l="l" t="t" r="r" b="b"/>
            <a:pathLst>
              <a:path w="6950236" h="4700967" extrusionOk="0">
                <a:moveTo>
                  <a:pt x="1620332" y="88874"/>
                </a:moveTo>
                <a:cubicBezTo>
                  <a:pt x="2483721" y="-207537"/>
                  <a:pt x="3132272" y="313404"/>
                  <a:pt x="3435144" y="543183"/>
                </a:cubicBezTo>
                <a:cubicBezTo>
                  <a:pt x="3738017" y="772962"/>
                  <a:pt x="4261380" y="909053"/>
                  <a:pt x="4943449" y="800019"/>
                </a:cubicBezTo>
                <a:cubicBezTo>
                  <a:pt x="5729302" y="674428"/>
                  <a:pt x="6774414" y="719253"/>
                  <a:pt x="6935946" y="1688445"/>
                </a:cubicBezTo>
                <a:cubicBezTo>
                  <a:pt x="7083343" y="2570813"/>
                  <a:pt x="6051558" y="3021083"/>
                  <a:pt x="5633594" y="3419259"/>
                </a:cubicBezTo>
                <a:cubicBezTo>
                  <a:pt x="5215630" y="3817435"/>
                  <a:pt x="4391817" y="4749475"/>
                  <a:pt x="2632330" y="4698996"/>
                </a:cubicBezTo>
                <a:cubicBezTo>
                  <a:pt x="773097" y="4644075"/>
                  <a:pt x="-24467" y="3718093"/>
                  <a:pt x="571" y="3004526"/>
                </a:cubicBezTo>
                <a:cubicBezTo>
                  <a:pt x="20762" y="2454914"/>
                  <a:pt x="303847" y="1886725"/>
                  <a:pt x="512627" y="1469973"/>
                </a:cubicBezTo>
                <a:cubicBezTo>
                  <a:pt x="721407" y="1053220"/>
                  <a:pt x="947956" y="319865"/>
                  <a:pt x="1620332" y="8887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accent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■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■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■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61" r:id="rId2"/>
    <p:sldLayoutId id="2147483666" r:id="rId3"/>
    <p:sldLayoutId id="2147483679" r:id="rId4"/>
    <p:sldLayoutId id="2147483680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49">
          <p15:clr>
            <a:srgbClr val="EA4335"/>
          </p15:clr>
        </p15:guide>
        <p15:guide id="2" pos="5311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90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app.powerbi.com/view?r=eyJrIjoiN2YxZGJkYTgtZTgxZi00NzIwLTljOGUtNWI2NDIxMTU3YmQ3IiwidCI6ImE3YTZhMWQzLTU5N2MtNDJlMS05YzQ4LTRiMjU2ODljZGZiNiJ9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1"/>
          <p:cNvSpPr txBox="1">
            <a:spLocks noGrp="1"/>
          </p:cNvSpPr>
          <p:nvPr>
            <p:ph type="ctrTitle"/>
          </p:nvPr>
        </p:nvSpPr>
        <p:spPr>
          <a:xfrm>
            <a:off x="546393" y="1013143"/>
            <a:ext cx="6672289" cy="87758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accent4">
                    <a:lumMod val="75000"/>
                  </a:schemeClr>
                </a:solidFill>
              </a:rPr>
              <a:t>Electric Vehicle Analysis</a:t>
            </a:r>
            <a:endParaRPr sz="400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41" name="Google Shape;241;p41"/>
          <p:cNvSpPr txBox="1">
            <a:spLocks noGrp="1"/>
          </p:cNvSpPr>
          <p:nvPr>
            <p:ph type="subTitle" idx="1"/>
          </p:nvPr>
        </p:nvSpPr>
        <p:spPr>
          <a:xfrm>
            <a:off x="6572316" y="4667700"/>
            <a:ext cx="2448087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4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Pratyush Majumdar</a:t>
            </a:r>
            <a:endParaRPr b="1">
              <a:solidFill>
                <a:schemeClr val="accent4">
                  <a:lumMod val="7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242" name="Google Shape;242;p41"/>
          <p:cNvGrpSpPr/>
          <p:nvPr/>
        </p:nvGrpSpPr>
        <p:grpSpPr>
          <a:xfrm>
            <a:off x="4628453" y="2921246"/>
            <a:ext cx="2590229" cy="1354780"/>
            <a:chOff x="3080030" y="2187303"/>
            <a:chExt cx="2590229" cy="1354780"/>
          </a:xfrm>
        </p:grpSpPr>
        <p:sp>
          <p:nvSpPr>
            <p:cNvPr id="244" name="Google Shape;244;p41"/>
            <p:cNvSpPr/>
            <p:nvPr/>
          </p:nvSpPr>
          <p:spPr>
            <a:xfrm>
              <a:off x="3138411" y="2187303"/>
              <a:ext cx="748394" cy="1074479"/>
            </a:xfrm>
            <a:custGeom>
              <a:avLst/>
              <a:gdLst/>
              <a:ahLst/>
              <a:cxnLst/>
              <a:rect l="l" t="t" r="r" b="b"/>
              <a:pathLst>
                <a:path w="1121190" h="1609707" extrusionOk="0">
                  <a:moveTo>
                    <a:pt x="680805" y="1"/>
                  </a:moveTo>
                  <a:cubicBezTo>
                    <a:pt x="521133" y="-277"/>
                    <a:pt x="369104" y="68347"/>
                    <a:pt x="263688" y="188273"/>
                  </a:cubicBezTo>
                  <a:cubicBezTo>
                    <a:pt x="261148" y="191226"/>
                    <a:pt x="258550" y="194179"/>
                    <a:pt x="256070" y="197132"/>
                  </a:cubicBezTo>
                  <a:cubicBezTo>
                    <a:pt x="87640" y="393791"/>
                    <a:pt x="0" y="647025"/>
                    <a:pt x="0" y="905812"/>
                  </a:cubicBezTo>
                  <a:lnTo>
                    <a:pt x="0" y="1609708"/>
                  </a:lnTo>
                  <a:lnTo>
                    <a:pt x="1121190" y="1609708"/>
                  </a:lnTo>
                  <a:lnTo>
                    <a:pt x="112119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" name="Google Shape;245;p41"/>
            <p:cNvSpPr/>
            <p:nvPr/>
          </p:nvSpPr>
          <p:spPr>
            <a:xfrm>
              <a:off x="3887310" y="2187343"/>
              <a:ext cx="1724996" cy="1074439"/>
            </a:xfrm>
            <a:custGeom>
              <a:avLst/>
              <a:gdLst/>
              <a:ahLst/>
              <a:cxnLst/>
              <a:rect l="l" t="t" r="r" b="b"/>
              <a:pathLst>
                <a:path w="2584264" h="1609647" extrusionOk="0">
                  <a:moveTo>
                    <a:pt x="2584259" y="1159636"/>
                  </a:moveTo>
                  <a:cubicBezTo>
                    <a:pt x="2584442" y="1120730"/>
                    <a:pt x="2580261" y="1081924"/>
                    <a:pt x="2571798" y="1043944"/>
                  </a:cubicBezTo>
                  <a:lnTo>
                    <a:pt x="2231396" y="1043944"/>
                  </a:lnTo>
                  <a:cubicBezTo>
                    <a:pt x="2172339" y="1043944"/>
                    <a:pt x="2120665" y="998353"/>
                    <a:pt x="2119188" y="939237"/>
                  </a:cubicBezTo>
                  <a:cubicBezTo>
                    <a:pt x="2117364" y="879607"/>
                    <a:pt x="2164219" y="829793"/>
                    <a:pt x="2223843" y="827968"/>
                  </a:cubicBezTo>
                  <a:cubicBezTo>
                    <a:pt x="2224947" y="827933"/>
                    <a:pt x="2226046" y="827915"/>
                    <a:pt x="2227144" y="827915"/>
                  </a:cubicBezTo>
                  <a:lnTo>
                    <a:pt x="2447484" y="827915"/>
                  </a:lnTo>
                  <a:cubicBezTo>
                    <a:pt x="2305335" y="696219"/>
                    <a:pt x="2103598" y="678797"/>
                    <a:pt x="2103598" y="678797"/>
                  </a:cubicBezTo>
                  <a:lnTo>
                    <a:pt x="1852016" y="678797"/>
                  </a:lnTo>
                  <a:cubicBezTo>
                    <a:pt x="1761541" y="678797"/>
                    <a:pt x="1697701" y="678325"/>
                    <a:pt x="1652995" y="677734"/>
                  </a:cubicBezTo>
                  <a:cubicBezTo>
                    <a:pt x="1590295" y="676937"/>
                    <a:pt x="1529496" y="656096"/>
                    <a:pt x="1479487" y="618264"/>
                  </a:cubicBezTo>
                  <a:cubicBezTo>
                    <a:pt x="1316550" y="494954"/>
                    <a:pt x="933567" y="211128"/>
                    <a:pt x="829864" y="124019"/>
                  </a:cubicBezTo>
                  <a:cubicBezTo>
                    <a:pt x="734157" y="43867"/>
                    <a:pt x="613291" y="-35"/>
                    <a:pt x="488457" y="0"/>
                  </a:cubicBezTo>
                  <a:lnTo>
                    <a:pt x="0" y="0"/>
                  </a:lnTo>
                  <a:lnTo>
                    <a:pt x="0" y="1609648"/>
                  </a:lnTo>
                  <a:lnTo>
                    <a:pt x="2584259" y="160964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" name="Google Shape;246;p41"/>
            <p:cNvSpPr/>
            <p:nvPr/>
          </p:nvSpPr>
          <p:spPr>
            <a:xfrm>
              <a:off x="3258605" y="2252548"/>
              <a:ext cx="583657" cy="425739"/>
            </a:xfrm>
            <a:custGeom>
              <a:avLst/>
              <a:gdLst/>
              <a:ahLst/>
              <a:cxnLst/>
              <a:rect l="l" t="t" r="r" b="b"/>
              <a:pathLst>
                <a:path w="874392" h="637811" extrusionOk="0">
                  <a:moveTo>
                    <a:pt x="789528" y="0"/>
                  </a:moveTo>
                  <a:lnTo>
                    <a:pt x="637812" y="0"/>
                  </a:lnTo>
                  <a:cubicBezTo>
                    <a:pt x="285557" y="0"/>
                    <a:pt x="0" y="285557"/>
                    <a:pt x="0" y="637812"/>
                  </a:cubicBezTo>
                  <a:lnTo>
                    <a:pt x="789528" y="637812"/>
                  </a:lnTo>
                  <a:cubicBezTo>
                    <a:pt x="836384" y="637776"/>
                    <a:pt x="874357" y="599803"/>
                    <a:pt x="874393" y="552947"/>
                  </a:cubicBezTo>
                  <a:lnTo>
                    <a:pt x="874393" y="84687"/>
                  </a:lnTo>
                  <a:cubicBezTo>
                    <a:pt x="874263" y="37903"/>
                    <a:pt x="836313" y="30"/>
                    <a:pt x="789528" y="0"/>
                  </a:cubicBezTo>
                  <a:close/>
                </a:path>
              </a:pathLst>
            </a:custGeom>
            <a:solidFill>
              <a:schemeClr val="lt2"/>
            </a:solidFill>
            <a:ln w="171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" name="Google Shape;247;p41"/>
            <p:cNvSpPr/>
            <p:nvPr/>
          </p:nvSpPr>
          <p:spPr>
            <a:xfrm>
              <a:off x="3931964" y="2252430"/>
              <a:ext cx="828972" cy="425699"/>
            </a:xfrm>
            <a:custGeom>
              <a:avLst/>
              <a:gdLst/>
              <a:ahLst/>
              <a:cxnLst/>
              <a:rect l="l" t="t" r="r" b="b"/>
              <a:pathLst>
                <a:path w="1241906" h="637752" extrusionOk="0">
                  <a:moveTo>
                    <a:pt x="0" y="553065"/>
                  </a:moveTo>
                  <a:lnTo>
                    <a:pt x="0" y="84864"/>
                  </a:lnTo>
                  <a:cubicBezTo>
                    <a:pt x="0" y="37997"/>
                    <a:pt x="37997" y="0"/>
                    <a:pt x="84864" y="0"/>
                  </a:cubicBezTo>
                  <a:lnTo>
                    <a:pt x="388593" y="0"/>
                  </a:lnTo>
                  <a:cubicBezTo>
                    <a:pt x="460187" y="30"/>
                    <a:pt x="529874" y="23073"/>
                    <a:pt x="587377" y="65730"/>
                  </a:cubicBezTo>
                  <a:lnTo>
                    <a:pt x="1218870" y="534640"/>
                  </a:lnTo>
                  <a:cubicBezTo>
                    <a:pt x="1244211" y="553526"/>
                    <a:pt x="1249450" y="589379"/>
                    <a:pt x="1230563" y="614721"/>
                  </a:cubicBezTo>
                  <a:cubicBezTo>
                    <a:pt x="1219774" y="629195"/>
                    <a:pt x="1202789" y="637735"/>
                    <a:pt x="1184735" y="637753"/>
                  </a:cubicBezTo>
                  <a:lnTo>
                    <a:pt x="84864" y="637753"/>
                  </a:lnTo>
                  <a:cubicBezTo>
                    <a:pt x="38062" y="637753"/>
                    <a:pt x="100" y="599868"/>
                    <a:pt x="0" y="553065"/>
                  </a:cubicBezTo>
                  <a:close/>
                </a:path>
              </a:pathLst>
            </a:custGeom>
            <a:solidFill>
              <a:schemeClr val="lt2"/>
            </a:solidFill>
            <a:ln w="171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8" name="Google Shape;248;p41"/>
            <p:cNvSpPr/>
            <p:nvPr/>
          </p:nvSpPr>
          <p:spPr>
            <a:xfrm>
              <a:off x="3080030" y="3200615"/>
              <a:ext cx="2590229" cy="123661"/>
            </a:xfrm>
            <a:custGeom>
              <a:avLst/>
              <a:gdLst/>
              <a:ahLst/>
              <a:cxnLst/>
              <a:rect l="l" t="t" r="r" b="b"/>
              <a:pathLst>
                <a:path w="3880493" h="185260" extrusionOk="0">
                  <a:moveTo>
                    <a:pt x="92601" y="185261"/>
                  </a:moveTo>
                  <a:lnTo>
                    <a:pt x="3787716" y="185261"/>
                  </a:lnTo>
                  <a:cubicBezTo>
                    <a:pt x="3838859" y="185196"/>
                    <a:pt x="3880328" y="143803"/>
                    <a:pt x="3880494" y="92660"/>
                  </a:cubicBezTo>
                  <a:lnTo>
                    <a:pt x="3880494" y="92660"/>
                  </a:lnTo>
                  <a:cubicBezTo>
                    <a:pt x="3880364" y="41493"/>
                    <a:pt x="3838882" y="65"/>
                    <a:pt x="3787716" y="0"/>
                  </a:cubicBezTo>
                  <a:lnTo>
                    <a:pt x="92601" y="0"/>
                  </a:lnTo>
                  <a:cubicBezTo>
                    <a:pt x="41513" y="130"/>
                    <a:pt x="130" y="41511"/>
                    <a:pt x="0" y="92601"/>
                  </a:cubicBezTo>
                  <a:lnTo>
                    <a:pt x="0" y="92601"/>
                  </a:lnTo>
                  <a:cubicBezTo>
                    <a:pt x="97" y="143714"/>
                    <a:pt x="41490" y="185131"/>
                    <a:pt x="92601" y="18526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" name="Google Shape;249;p41"/>
            <p:cNvSpPr/>
            <p:nvPr/>
          </p:nvSpPr>
          <p:spPr>
            <a:xfrm>
              <a:off x="3232925" y="2982552"/>
              <a:ext cx="559531" cy="559531"/>
            </a:xfrm>
            <a:custGeom>
              <a:avLst/>
              <a:gdLst/>
              <a:ahLst/>
              <a:cxnLst/>
              <a:rect l="l" t="t" r="r" b="b"/>
              <a:pathLst>
                <a:path w="838249" h="838249" extrusionOk="0">
                  <a:moveTo>
                    <a:pt x="838250" y="419125"/>
                  </a:moveTo>
                  <a:cubicBezTo>
                    <a:pt x="838250" y="650602"/>
                    <a:pt x="650601" y="838250"/>
                    <a:pt x="419125" y="838250"/>
                  </a:cubicBezTo>
                  <a:cubicBezTo>
                    <a:pt x="187649" y="838250"/>
                    <a:pt x="0" y="650601"/>
                    <a:pt x="0" y="419125"/>
                  </a:cubicBezTo>
                  <a:cubicBezTo>
                    <a:pt x="0" y="187648"/>
                    <a:pt x="187649" y="0"/>
                    <a:pt x="419125" y="0"/>
                  </a:cubicBezTo>
                  <a:cubicBezTo>
                    <a:pt x="650601" y="0"/>
                    <a:pt x="838250" y="187649"/>
                    <a:pt x="838250" y="41912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0" name="Google Shape;250;p41"/>
            <p:cNvSpPr/>
            <p:nvPr/>
          </p:nvSpPr>
          <p:spPr>
            <a:xfrm>
              <a:off x="3332529" y="3082155"/>
              <a:ext cx="360459" cy="360459"/>
            </a:xfrm>
            <a:custGeom>
              <a:avLst/>
              <a:gdLst/>
              <a:ahLst/>
              <a:cxnLst/>
              <a:rect l="l" t="t" r="r" b="b"/>
              <a:pathLst>
                <a:path w="540013" h="540013" extrusionOk="0">
                  <a:moveTo>
                    <a:pt x="540014" y="270007"/>
                  </a:moveTo>
                  <a:cubicBezTo>
                    <a:pt x="540014" y="419128"/>
                    <a:pt x="419128" y="540014"/>
                    <a:pt x="270007" y="540014"/>
                  </a:cubicBezTo>
                  <a:cubicBezTo>
                    <a:pt x="120886" y="540014"/>
                    <a:pt x="0" y="419128"/>
                    <a:pt x="0" y="270007"/>
                  </a:cubicBezTo>
                  <a:cubicBezTo>
                    <a:pt x="0" y="120886"/>
                    <a:pt x="120886" y="0"/>
                    <a:pt x="270007" y="0"/>
                  </a:cubicBezTo>
                  <a:cubicBezTo>
                    <a:pt x="419128" y="0"/>
                    <a:pt x="540014" y="120886"/>
                    <a:pt x="540014" y="270007"/>
                  </a:cubicBezTo>
                  <a:close/>
                </a:path>
              </a:pathLst>
            </a:custGeom>
            <a:noFill/>
            <a:ln w="171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" name="Google Shape;251;p41"/>
            <p:cNvSpPr/>
            <p:nvPr/>
          </p:nvSpPr>
          <p:spPr>
            <a:xfrm>
              <a:off x="4924290" y="2982552"/>
              <a:ext cx="559531" cy="559531"/>
            </a:xfrm>
            <a:custGeom>
              <a:avLst/>
              <a:gdLst/>
              <a:ahLst/>
              <a:cxnLst/>
              <a:rect l="l" t="t" r="r" b="b"/>
              <a:pathLst>
                <a:path w="838249" h="838249" extrusionOk="0">
                  <a:moveTo>
                    <a:pt x="838250" y="419125"/>
                  </a:moveTo>
                  <a:cubicBezTo>
                    <a:pt x="838250" y="650602"/>
                    <a:pt x="650601" y="838250"/>
                    <a:pt x="419125" y="838250"/>
                  </a:cubicBezTo>
                  <a:cubicBezTo>
                    <a:pt x="187649" y="838250"/>
                    <a:pt x="0" y="650601"/>
                    <a:pt x="0" y="419125"/>
                  </a:cubicBezTo>
                  <a:cubicBezTo>
                    <a:pt x="0" y="187648"/>
                    <a:pt x="187649" y="0"/>
                    <a:pt x="419125" y="0"/>
                  </a:cubicBezTo>
                  <a:cubicBezTo>
                    <a:pt x="650602" y="0"/>
                    <a:pt x="838250" y="187649"/>
                    <a:pt x="838250" y="41912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" name="Google Shape;252;p41"/>
            <p:cNvSpPr/>
            <p:nvPr/>
          </p:nvSpPr>
          <p:spPr>
            <a:xfrm>
              <a:off x="5023893" y="3082155"/>
              <a:ext cx="360459" cy="360459"/>
            </a:xfrm>
            <a:custGeom>
              <a:avLst/>
              <a:gdLst/>
              <a:ahLst/>
              <a:cxnLst/>
              <a:rect l="l" t="t" r="r" b="b"/>
              <a:pathLst>
                <a:path w="540013" h="540013" extrusionOk="0">
                  <a:moveTo>
                    <a:pt x="540014" y="270007"/>
                  </a:moveTo>
                  <a:cubicBezTo>
                    <a:pt x="540014" y="419128"/>
                    <a:pt x="419128" y="540014"/>
                    <a:pt x="270007" y="540014"/>
                  </a:cubicBezTo>
                  <a:cubicBezTo>
                    <a:pt x="120886" y="540014"/>
                    <a:pt x="0" y="419128"/>
                    <a:pt x="0" y="270007"/>
                  </a:cubicBezTo>
                  <a:cubicBezTo>
                    <a:pt x="0" y="120886"/>
                    <a:pt x="120887" y="0"/>
                    <a:pt x="270007" y="0"/>
                  </a:cubicBezTo>
                  <a:cubicBezTo>
                    <a:pt x="419128" y="0"/>
                    <a:pt x="540014" y="120886"/>
                    <a:pt x="540014" y="270007"/>
                  </a:cubicBezTo>
                  <a:close/>
                </a:path>
              </a:pathLst>
            </a:custGeom>
            <a:noFill/>
            <a:ln w="171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" name="Google Shape;253;p41"/>
            <p:cNvSpPr/>
            <p:nvPr/>
          </p:nvSpPr>
          <p:spPr>
            <a:xfrm>
              <a:off x="3653429" y="2740111"/>
              <a:ext cx="189217" cy="55188"/>
            </a:xfrm>
            <a:custGeom>
              <a:avLst/>
              <a:gdLst/>
              <a:ahLst/>
              <a:cxnLst/>
              <a:rect l="l" t="t" r="r" b="b"/>
              <a:pathLst>
                <a:path w="283471" h="82679" extrusionOk="0">
                  <a:moveTo>
                    <a:pt x="242132" y="82679"/>
                  </a:moveTo>
                  <a:lnTo>
                    <a:pt x="41340" y="82679"/>
                  </a:lnTo>
                  <a:cubicBezTo>
                    <a:pt x="18508" y="82679"/>
                    <a:pt x="0" y="64171"/>
                    <a:pt x="0" y="41340"/>
                  </a:cubicBezTo>
                  <a:lnTo>
                    <a:pt x="0" y="41340"/>
                  </a:lnTo>
                  <a:cubicBezTo>
                    <a:pt x="0" y="18508"/>
                    <a:pt x="18508" y="0"/>
                    <a:pt x="41340" y="0"/>
                  </a:cubicBezTo>
                  <a:lnTo>
                    <a:pt x="242132" y="0"/>
                  </a:lnTo>
                  <a:cubicBezTo>
                    <a:pt x="264964" y="0"/>
                    <a:pt x="283472" y="18508"/>
                    <a:pt x="283472" y="41340"/>
                  </a:cubicBezTo>
                  <a:lnTo>
                    <a:pt x="283472" y="41340"/>
                  </a:lnTo>
                  <a:cubicBezTo>
                    <a:pt x="283472" y="64171"/>
                    <a:pt x="264964" y="82679"/>
                    <a:pt x="242132" y="82679"/>
                  </a:cubicBezTo>
                  <a:close/>
                </a:path>
              </a:pathLst>
            </a:custGeom>
            <a:noFill/>
            <a:ln w="171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41"/>
            <p:cNvSpPr/>
            <p:nvPr/>
          </p:nvSpPr>
          <p:spPr>
            <a:xfrm>
              <a:off x="3138411" y="2767843"/>
              <a:ext cx="120153" cy="120153"/>
            </a:xfrm>
            <a:custGeom>
              <a:avLst/>
              <a:gdLst/>
              <a:ahLst/>
              <a:cxnLst/>
              <a:rect l="l" t="t" r="r" b="b"/>
              <a:pathLst>
                <a:path w="180004" h="180004" extrusionOk="0">
                  <a:moveTo>
                    <a:pt x="90239" y="180005"/>
                  </a:moveTo>
                  <a:lnTo>
                    <a:pt x="0" y="180005"/>
                  </a:lnTo>
                  <a:lnTo>
                    <a:pt x="0" y="0"/>
                  </a:lnTo>
                  <a:lnTo>
                    <a:pt x="90239" y="0"/>
                  </a:lnTo>
                  <a:cubicBezTo>
                    <a:pt x="139853" y="130"/>
                    <a:pt x="180005" y="40389"/>
                    <a:pt x="180005" y="90002"/>
                  </a:cubicBezTo>
                  <a:lnTo>
                    <a:pt x="180005" y="90002"/>
                  </a:lnTo>
                  <a:cubicBezTo>
                    <a:pt x="180005" y="139616"/>
                    <a:pt x="139853" y="179875"/>
                    <a:pt x="90239" y="18000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41"/>
            <p:cNvSpPr/>
            <p:nvPr/>
          </p:nvSpPr>
          <p:spPr>
            <a:xfrm>
              <a:off x="3168075" y="2767843"/>
              <a:ext cx="3942" cy="120153"/>
            </a:xfrm>
            <a:custGeom>
              <a:avLst/>
              <a:gdLst/>
              <a:ahLst/>
              <a:cxnLst/>
              <a:rect l="l" t="t" r="r" b="b"/>
              <a:pathLst>
                <a:path w="5905" h="180004" extrusionOk="0">
                  <a:moveTo>
                    <a:pt x="0" y="0"/>
                  </a:moveTo>
                  <a:lnTo>
                    <a:pt x="0" y="180005"/>
                  </a:lnTo>
                </a:path>
              </a:pathLst>
            </a:custGeom>
            <a:noFill/>
            <a:ln w="171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Google Shape;241;p41">
            <a:extLst>
              <a:ext uri="{FF2B5EF4-FFF2-40B4-BE49-F238E27FC236}">
                <a16:creationId xmlns:a16="http://schemas.microsoft.com/office/drawing/2014/main" id="{82AAF7EE-BB6C-1100-7CD9-AC9718E4E5C3}"/>
              </a:ext>
            </a:extLst>
          </p:cNvPr>
          <p:cNvSpPr txBox="1">
            <a:spLocks/>
          </p:cNvSpPr>
          <p:nvPr/>
        </p:nvSpPr>
        <p:spPr>
          <a:xfrm>
            <a:off x="546393" y="1778840"/>
            <a:ext cx="52422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/>
            <a:r>
              <a:rPr lang="en-US" sz="2000" b="1">
                <a:solidFill>
                  <a:schemeClr val="accent4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Automotive Industry</a:t>
            </a:r>
          </a:p>
        </p:txBody>
      </p:sp>
      <p:sp>
        <p:nvSpPr>
          <p:cNvPr id="6" name="Minus Sign 5">
            <a:extLst>
              <a:ext uri="{FF2B5EF4-FFF2-40B4-BE49-F238E27FC236}">
                <a16:creationId xmlns:a16="http://schemas.microsoft.com/office/drawing/2014/main" id="{5AEF4BC7-89EB-8B53-67E6-9F1EF0F32B65}"/>
              </a:ext>
            </a:extLst>
          </p:cNvPr>
          <p:cNvSpPr/>
          <p:nvPr/>
        </p:nvSpPr>
        <p:spPr>
          <a:xfrm>
            <a:off x="157638" y="2132255"/>
            <a:ext cx="3672000" cy="180000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accent4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 spd="slow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46"/>
          <p:cNvSpPr txBox="1">
            <a:spLocks noGrp="1"/>
          </p:cNvSpPr>
          <p:nvPr>
            <p:ph type="subTitle" idx="2"/>
          </p:nvPr>
        </p:nvSpPr>
        <p:spPr>
          <a:xfrm>
            <a:off x="576234" y="417059"/>
            <a:ext cx="7579623" cy="242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US" sz="160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6</a:t>
            </a:r>
            <a:r>
              <a:rPr lang="en-US" sz="1600" b="0" i="0" u="none" strike="noStrike" baseline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  List down the compounded annual growth rate (CAGR) in 4-wheeler</a:t>
            </a:r>
          </a:p>
          <a:p>
            <a:pPr algn="l"/>
            <a:r>
              <a:rPr lang="en-US" sz="1600" b="0" i="0" u="none" strike="noStrike" baseline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units for the top 5 makers from 2022 to 2024. </a:t>
            </a:r>
          </a:p>
          <a:p>
            <a:pPr marL="152400" indent="0">
              <a:buSzPct val="100000"/>
            </a:pPr>
            <a:endParaRPr lang="en-US" sz="1800" b="0" i="0" u="none" strike="noStrike" baseline="0">
              <a:solidFill>
                <a:srgbClr val="000000"/>
              </a:solidFill>
              <a:latin typeface="Aptos" panose="020B0004020202020204" pitchFamily="34" charset="0"/>
            </a:endParaRPr>
          </a:p>
          <a:p>
            <a:pPr marL="152400" indent="0"/>
            <a:br>
              <a:rPr lang="en-US" sz="1600"/>
            </a:br>
            <a:br>
              <a:rPr lang="en-US" sz="1600"/>
            </a:br>
            <a:endParaRPr lang="en-US" sz="1600"/>
          </a:p>
        </p:txBody>
      </p:sp>
      <p:sp>
        <p:nvSpPr>
          <p:cNvPr id="469" name="Google Shape;469;p46"/>
          <p:cNvSpPr/>
          <p:nvPr/>
        </p:nvSpPr>
        <p:spPr>
          <a:xfrm rot="896667">
            <a:off x="-1220683" y="3997362"/>
            <a:ext cx="8031537" cy="6017421"/>
          </a:xfrm>
          <a:custGeom>
            <a:avLst/>
            <a:gdLst/>
            <a:ahLst/>
            <a:cxnLst/>
            <a:rect l="l" t="t" r="r" b="b"/>
            <a:pathLst>
              <a:path w="5674501" h="4251473" extrusionOk="0">
                <a:moveTo>
                  <a:pt x="4673054" y="677120"/>
                </a:moveTo>
                <a:cubicBezTo>
                  <a:pt x="4103105" y="385864"/>
                  <a:pt x="3537453" y="-220451"/>
                  <a:pt x="2806173" y="82706"/>
                </a:cubicBezTo>
                <a:cubicBezTo>
                  <a:pt x="2074892" y="385864"/>
                  <a:pt x="1781322" y="691336"/>
                  <a:pt x="1250383" y="751505"/>
                </a:cubicBezTo>
                <a:cubicBezTo>
                  <a:pt x="719445" y="811673"/>
                  <a:pt x="-109362" y="1098962"/>
                  <a:pt x="11967" y="2187289"/>
                </a:cubicBezTo>
                <a:cubicBezTo>
                  <a:pt x="104534" y="3017418"/>
                  <a:pt x="755149" y="3434632"/>
                  <a:pt x="1271872" y="3581417"/>
                </a:cubicBezTo>
                <a:cubicBezTo>
                  <a:pt x="1788595" y="3728202"/>
                  <a:pt x="2066958" y="4319971"/>
                  <a:pt x="2770469" y="4244925"/>
                </a:cubicBezTo>
                <a:cubicBezTo>
                  <a:pt x="3356948" y="4181781"/>
                  <a:pt x="3835982" y="3663736"/>
                  <a:pt x="4130875" y="3380414"/>
                </a:cubicBezTo>
                <a:cubicBezTo>
                  <a:pt x="4675368" y="2857740"/>
                  <a:pt x="5432436" y="2810134"/>
                  <a:pt x="5637406" y="2252416"/>
                </a:cubicBezTo>
                <a:cubicBezTo>
                  <a:pt x="5829152" y="1729411"/>
                  <a:pt x="5243003" y="968707"/>
                  <a:pt x="4673054" y="67712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7CDC54E-91FB-31EF-5A5C-96E5267564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/>
        </p:blipFill>
        <p:spPr>
          <a:xfrm>
            <a:off x="3566804" y="1421301"/>
            <a:ext cx="3561958" cy="2831716"/>
          </a:xfrm>
          <a:prstGeom prst="roundRect">
            <a:avLst>
              <a:gd name="adj" fmla="val 2637"/>
            </a:avLst>
          </a:prstGeom>
          <a:ln>
            <a:solidFill>
              <a:schemeClr val="tx1"/>
            </a:solidFill>
          </a:ln>
        </p:spPr>
      </p:pic>
      <p:sp>
        <p:nvSpPr>
          <p:cNvPr id="8" name="Google Shape;468;p46">
            <a:extLst>
              <a:ext uri="{FF2B5EF4-FFF2-40B4-BE49-F238E27FC236}">
                <a16:creationId xmlns:a16="http://schemas.microsoft.com/office/drawing/2014/main" id="{2CF86750-5A99-E26E-2244-404DEDBFAE68}"/>
              </a:ext>
            </a:extLst>
          </p:cNvPr>
          <p:cNvSpPr txBox="1">
            <a:spLocks/>
          </p:cNvSpPr>
          <p:nvPr/>
        </p:nvSpPr>
        <p:spPr>
          <a:xfrm>
            <a:off x="576234" y="1290305"/>
            <a:ext cx="2668412" cy="18289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152400" indent="0">
              <a:buSzPct val="100000"/>
            </a:pPr>
            <a:r>
              <a:rPr lang="en-US" sz="1600" b="1">
                <a:solidFill>
                  <a:schemeClr val="accent4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Top 5 Makers</a:t>
            </a:r>
            <a:br>
              <a:rPr lang="en-US" sz="1600" b="1">
                <a:solidFill>
                  <a:schemeClr val="accent4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endParaRPr lang="en-US" sz="1600" b="1">
              <a:solidFill>
                <a:schemeClr val="accent4">
                  <a:lumMod val="7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95300" indent="-342900">
              <a:buSzPct val="90000"/>
              <a:buFont typeface="Wingdings" panose="05000000000000000000" pitchFamily="2" charset="2"/>
              <a:buChar char="Ø"/>
            </a:pPr>
            <a:r>
              <a:rPr lang="en-US" sz="160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BMW India</a:t>
            </a:r>
          </a:p>
          <a:p>
            <a:pPr marL="495300" indent="-342900">
              <a:buSzPct val="90000"/>
              <a:buFont typeface="Wingdings" panose="05000000000000000000" pitchFamily="2" charset="2"/>
              <a:buChar char="Ø"/>
            </a:pPr>
            <a:r>
              <a:rPr lang="en-US" sz="160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Volvo Auto India</a:t>
            </a:r>
          </a:p>
          <a:p>
            <a:pPr marL="495300" indent="-342900">
              <a:buSzPct val="90000"/>
              <a:buFont typeface="Wingdings" panose="05000000000000000000" pitchFamily="2" charset="2"/>
              <a:buChar char="Ø"/>
            </a:pPr>
            <a:r>
              <a:rPr lang="en-US" sz="160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BYD India</a:t>
            </a:r>
          </a:p>
          <a:p>
            <a:pPr marL="495300" indent="-342900">
              <a:buSzPct val="90000"/>
              <a:buFont typeface="Wingdings" panose="05000000000000000000" pitchFamily="2" charset="2"/>
              <a:buChar char="Ø"/>
            </a:pPr>
            <a:r>
              <a:rPr lang="en-US" sz="160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Hyundai Motor</a:t>
            </a:r>
          </a:p>
          <a:p>
            <a:pPr marL="495300" indent="-342900">
              <a:buSzPct val="90000"/>
              <a:buFont typeface="Wingdings" panose="05000000000000000000" pitchFamily="2" charset="2"/>
              <a:buChar char="Ø"/>
            </a:pPr>
            <a:r>
              <a:rPr lang="en-US" sz="160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Mercedes Benz AG</a:t>
            </a:r>
            <a:br>
              <a:rPr lang="en-US" sz="1600" b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br>
              <a:rPr lang="en-US" sz="1600" b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br>
              <a:rPr lang="en-US" sz="1600" b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endParaRPr lang="en-US" sz="1600" b="1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52400" indent="0"/>
            <a:br>
              <a:rPr lang="en-US" sz="1600"/>
            </a:br>
            <a:br>
              <a:rPr lang="en-US" sz="1600"/>
            </a:br>
            <a:endParaRPr lang="en-US" sz="1600"/>
          </a:p>
        </p:txBody>
      </p:sp>
      <p:sp>
        <p:nvSpPr>
          <p:cNvPr id="10" name="Minus Sign 9">
            <a:extLst>
              <a:ext uri="{FF2B5EF4-FFF2-40B4-BE49-F238E27FC236}">
                <a16:creationId xmlns:a16="http://schemas.microsoft.com/office/drawing/2014/main" id="{DE8A00B4-D7E9-17E5-94FC-37A741ABBBD7}"/>
              </a:ext>
            </a:extLst>
          </p:cNvPr>
          <p:cNvSpPr/>
          <p:nvPr/>
        </p:nvSpPr>
        <p:spPr>
          <a:xfrm>
            <a:off x="576234" y="1627109"/>
            <a:ext cx="1872000" cy="144000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3559792"/>
      </p:ext>
    </p:extLst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46"/>
          <p:cNvSpPr txBox="1">
            <a:spLocks noGrp="1"/>
          </p:cNvSpPr>
          <p:nvPr>
            <p:ph type="subTitle" idx="2"/>
          </p:nvPr>
        </p:nvSpPr>
        <p:spPr>
          <a:xfrm>
            <a:off x="576234" y="417059"/>
            <a:ext cx="7579623" cy="242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indent="0" algn="l"/>
            <a:r>
              <a:rPr lang="en-US" sz="1600" b="0" i="0" u="none" strike="noStrike" baseline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7)  List down the top 10 states that had the highest compounded </a:t>
            </a:r>
          </a:p>
          <a:p>
            <a:pPr marL="152400" indent="0" algn="l"/>
            <a:r>
              <a:rPr lang="en-US" sz="160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a</a:t>
            </a:r>
            <a:r>
              <a:rPr lang="en-US" sz="1600" b="0" i="0" u="none" strike="noStrike" baseline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nnual growth rate (CAGR) from 2022 to 2024 in total vehicles sold. </a:t>
            </a:r>
          </a:p>
          <a:p>
            <a:pPr algn="l"/>
            <a:endParaRPr lang="en-US" sz="1800" b="0" i="0" u="none" strike="noStrike" baseline="0">
              <a:solidFill>
                <a:srgbClr val="000000"/>
              </a:solidFill>
              <a:latin typeface="Aptos" panose="020B0004020202020204" pitchFamily="34" charset="0"/>
            </a:endParaRPr>
          </a:p>
          <a:p>
            <a:pPr marL="152400" indent="0"/>
            <a:br>
              <a:rPr lang="en-US" sz="1600"/>
            </a:br>
            <a:br>
              <a:rPr lang="en-US" sz="1600"/>
            </a:br>
            <a:endParaRPr lang="en-US" sz="1600"/>
          </a:p>
        </p:txBody>
      </p:sp>
      <p:sp>
        <p:nvSpPr>
          <p:cNvPr id="469" name="Google Shape;469;p46"/>
          <p:cNvSpPr/>
          <p:nvPr/>
        </p:nvSpPr>
        <p:spPr>
          <a:xfrm rot="896667">
            <a:off x="-1220683" y="3997362"/>
            <a:ext cx="8031537" cy="6017421"/>
          </a:xfrm>
          <a:custGeom>
            <a:avLst/>
            <a:gdLst/>
            <a:ahLst/>
            <a:cxnLst/>
            <a:rect l="l" t="t" r="r" b="b"/>
            <a:pathLst>
              <a:path w="5674501" h="4251473" extrusionOk="0">
                <a:moveTo>
                  <a:pt x="4673054" y="677120"/>
                </a:moveTo>
                <a:cubicBezTo>
                  <a:pt x="4103105" y="385864"/>
                  <a:pt x="3537453" y="-220451"/>
                  <a:pt x="2806173" y="82706"/>
                </a:cubicBezTo>
                <a:cubicBezTo>
                  <a:pt x="2074892" y="385864"/>
                  <a:pt x="1781322" y="691336"/>
                  <a:pt x="1250383" y="751505"/>
                </a:cubicBezTo>
                <a:cubicBezTo>
                  <a:pt x="719445" y="811673"/>
                  <a:pt x="-109362" y="1098962"/>
                  <a:pt x="11967" y="2187289"/>
                </a:cubicBezTo>
                <a:cubicBezTo>
                  <a:pt x="104534" y="3017418"/>
                  <a:pt x="755149" y="3434632"/>
                  <a:pt x="1271872" y="3581417"/>
                </a:cubicBezTo>
                <a:cubicBezTo>
                  <a:pt x="1788595" y="3728202"/>
                  <a:pt x="2066958" y="4319971"/>
                  <a:pt x="2770469" y="4244925"/>
                </a:cubicBezTo>
                <a:cubicBezTo>
                  <a:pt x="3356948" y="4181781"/>
                  <a:pt x="3835982" y="3663736"/>
                  <a:pt x="4130875" y="3380414"/>
                </a:cubicBezTo>
                <a:cubicBezTo>
                  <a:pt x="4675368" y="2857740"/>
                  <a:pt x="5432436" y="2810134"/>
                  <a:pt x="5637406" y="2252416"/>
                </a:cubicBezTo>
                <a:cubicBezTo>
                  <a:pt x="5829152" y="1729411"/>
                  <a:pt x="5243003" y="968707"/>
                  <a:pt x="4673054" y="67712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7CDC54E-91FB-31EF-5A5C-96E5267564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/>
        </p:blipFill>
        <p:spPr>
          <a:xfrm>
            <a:off x="3464599" y="1410467"/>
            <a:ext cx="3392976" cy="3240639"/>
          </a:xfrm>
          <a:prstGeom prst="roundRect">
            <a:avLst>
              <a:gd name="adj" fmla="val 2637"/>
            </a:avLst>
          </a:prstGeom>
          <a:ln>
            <a:solidFill>
              <a:schemeClr val="tx1"/>
            </a:solidFill>
          </a:ln>
        </p:spPr>
      </p:pic>
      <p:sp>
        <p:nvSpPr>
          <p:cNvPr id="8" name="Google Shape;468;p46">
            <a:extLst>
              <a:ext uri="{FF2B5EF4-FFF2-40B4-BE49-F238E27FC236}">
                <a16:creationId xmlns:a16="http://schemas.microsoft.com/office/drawing/2014/main" id="{2CF86750-5A99-E26E-2244-404DEDBFAE68}"/>
              </a:ext>
            </a:extLst>
          </p:cNvPr>
          <p:cNvSpPr txBox="1">
            <a:spLocks/>
          </p:cNvSpPr>
          <p:nvPr/>
        </p:nvSpPr>
        <p:spPr>
          <a:xfrm>
            <a:off x="576234" y="1290305"/>
            <a:ext cx="2668412" cy="3077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152400" indent="0">
              <a:buSzPct val="100000"/>
            </a:pPr>
            <a:r>
              <a:rPr lang="en-US" sz="1600" b="1">
                <a:solidFill>
                  <a:schemeClr val="accent4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Top 10 States</a:t>
            </a:r>
            <a:br>
              <a:rPr lang="en-US" sz="1600" b="1">
                <a:solidFill>
                  <a:schemeClr val="accent4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endParaRPr lang="en-US" sz="1600" b="1">
              <a:solidFill>
                <a:schemeClr val="accent4">
                  <a:lumMod val="7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95300" indent="-342900">
              <a:buSzPct val="90000"/>
              <a:buFont typeface="Wingdings" panose="05000000000000000000" pitchFamily="2" charset="2"/>
              <a:buChar char="Ø"/>
            </a:pPr>
            <a:r>
              <a:rPr lang="en-US" sz="160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Meghalaya</a:t>
            </a:r>
          </a:p>
          <a:p>
            <a:pPr marL="495300" indent="-342900">
              <a:buSzPct val="90000"/>
              <a:buFont typeface="Wingdings" panose="05000000000000000000" pitchFamily="2" charset="2"/>
              <a:buChar char="Ø"/>
            </a:pPr>
            <a:r>
              <a:rPr lang="en-US" sz="160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Goa</a:t>
            </a:r>
          </a:p>
          <a:p>
            <a:pPr marL="495300" indent="-342900">
              <a:buSzPct val="90000"/>
              <a:buFont typeface="Wingdings" panose="05000000000000000000" pitchFamily="2" charset="2"/>
              <a:buChar char="Ø"/>
            </a:pPr>
            <a:r>
              <a:rPr lang="en-US" sz="160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Karnataka</a:t>
            </a:r>
          </a:p>
          <a:p>
            <a:pPr marL="495300" indent="-342900">
              <a:buSzPct val="90000"/>
              <a:buFont typeface="Wingdings" panose="05000000000000000000" pitchFamily="2" charset="2"/>
              <a:buChar char="Ø"/>
            </a:pPr>
            <a:r>
              <a:rPr lang="en-US" sz="160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Delhi</a:t>
            </a:r>
          </a:p>
          <a:p>
            <a:pPr marL="495300" indent="-342900">
              <a:buSzPct val="90000"/>
              <a:buFont typeface="Wingdings" panose="05000000000000000000" pitchFamily="2" charset="2"/>
              <a:buChar char="Ø"/>
            </a:pPr>
            <a:r>
              <a:rPr lang="en-US" sz="160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Rajasthan</a:t>
            </a:r>
          </a:p>
          <a:p>
            <a:pPr marL="495300" indent="-342900">
              <a:buSzPct val="90000"/>
              <a:buFont typeface="Wingdings" panose="05000000000000000000" pitchFamily="2" charset="2"/>
              <a:buChar char="Ø"/>
            </a:pPr>
            <a:r>
              <a:rPr lang="en-US" sz="160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Gujarat</a:t>
            </a:r>
          </a:p>
          <a:p>
            <a:pPr marL="495300" indent="-342900">
              <a:buSzPct val="90000"/>
              <a:buFont typeface="Wingdings" panose="05000000000000000000" pitchFamily="2" charset="2"/>
              <a:buChar char="Ø"/>
            </a:pPr>
            <a:r>
              <a:rPr lang="en-US" sz="160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Assam</a:t>
            </a:r>
          </a:p>
          <a:p>
            <a:pPr marL="495300" indent="-342900">
              <a:buSzPct val="90000"/>
              <a:buFont typeface="Wingdings" panose="05000000000000000000" pitchFamily="2" charset="2"/>
              <a:buChar char="Ø"/>
            </a:pPr>
            <a:r>
              <a:rPr lang="en-US" sz="160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Mizoram</a:t>
            </a:r>
          </a:p>
          <a:p>
            <a:pPr marL="495300" indent="-342900">
              <a:buSzPct val="90000"/>
              <a:buFont typeface="Wingdings" panose="05000000000000000000" pitchFamily="2" charset="2"/>
              <a:buChar char="Ø"/>
            </a:pPr>
            <a:r>
              <a:rPr lang="en-US" sz="160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Arunachal Pradesh</a:t>
            </a:r>
          </a:p>
          <a:p>
            <a:pPr marL="495300" indent="-342900">
              <a:buSzPct val="90000"/>
              <a:buFont typeface="Wingdings" panose="05000000000000000000" pitchFamily="2" charset="2"/>
              <a:buChar char="Ø"/>
            </a:pPr>
            <a:r>
              <a:rPr lang="en-US" sz="160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Haryana</a:t>
            </a:r>
            <a:br>
              <a:rPr lang="en-US" sz="1600" b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br>
              <a:rPr lang="en-US" sz="1600" b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br>
              <a:rPr lang="en-US" sz="1600" b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endParaRPr lang="en-US" sz="1600" b="1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52400" indent="0"/>
            <a:br>
              <a:rPr lang="en-US" sz="1600"/>
            </a:br>
            <a:br>
              <a:rPr lang="en-US" sz="1600"/>
            </a:br>
            <a:endParaRPr lang="en-US" sz="1600"/>
          </a:p>
        </p:txBody>
      </p:sp>
      <p:sp>
        <p:nvSpPr>
          <p:cNvPr id="10" name="Minus Sign 9">
            <a:extLst>
              <a:ext uri="{FF2B5EF4-FFF2-40B4-BE49-F238E27FC236}">
                <a16:creationId xmlns:a16="http://schemas.microsoft.com/office/drawing/2014/main" id="{DE8A00B4-D7E9-17E5-94FC-37A741ABBBD7}"/>
              </a:ext>
            </a:extLst>
          </p:cNvPr>
          <p:cNvSpPr/>
          <p:nvPr/>
        </p:nvSpPr>
        <p:spPr>
          <a:xfrm>
            <a:off x="576234" y="1627109"/>
            <a:ext cx="1872000" cy="144000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1242014"/>
      </p:ext>
    </p:extLst>
  </p:cSld>
  <p:clrMapOvr>
    <a:masterClrMapping/>
  </p:clrMapOvr>
  <p:transition spd="slow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46"/>
          <p:cNvSpPr txBox="1">
            <a:spLocks noGrp="1"/>
          </p:cNvSpPr>
          <p:nvPr>
            <p:ph type="subTitle" idx="2"/>
          </p:nvPr>
        </p:nvSpPr>
        <p:spPr>
          <a:xfrm>
            <a:off x="576234" y="417059"/>
            <a:ext cx="7579623" cy="242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US" sz="1600" b="0" i="0" u="none" strike="noStrike" baseline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8)  What are the peak and low season months for EV sales based on </a:t>
            </a:r>
          </a:p>
          <a:p>
            <a:pPr algn="l"/>
            <a:r>
              <a:rPr lang="en-US" sz="160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t</a:t>
            </a:r>
            <a:r>
              <a:rPr lang="en-US" sz="1600" b="0" i="0" u="none" strike="noStrike" baseline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he data from 2022 to 2024? </a:t>
            </a:r>
          </a:p>
          <a:p>
            <a:pPr marL="152400" indent="0">
              <a:buSzPct val="100000"/>
            </a:pPr>
            <a:endParaRPr lang="en-US" sz="1800" b="0" i="0" u="none" strike="noStrike" baseline="0">
              <a:solidFill>
                <a:srgbClr val="000000"/>
              </a:solidFill>
              <a:latin typeface="Aptos" panose="020B0004020202020204" pitchFamily="34" charset="0"/>
            </a:endParaRPr>
          </a:p>
          <a:p>
            <a:pPr marL="152400" indent="0"/>
            <a:br>
              <a:rPr lang="en-US" sz="1600"/>
            </a:br>
            <a:br>
              <a:rPr lang="en-US" sz="1600"/>
            </a:br>
            <a:endParaRPr lang="en-US" sz="1600"/>
          </a:p>
        </p:txBody>
      </p:sp>
      <p:sp>
        <p:nvSpPr>
          <p:cNvPr id="469" name="Google Shape;469;p46"/>
          <p:cNvSpPr/>
          <p:nvPr/>
        </p:nvSpPr>
        <p:spPr>
          <a:xfrm rot="896667">
            <a:off x="-1220683" y="3997362"/>
            <a:ext cx="8031537" cy="6017421"/>
          </a:xfrm>
          <a:custGeom>
            <a:avLst/>
            <a:gdLst/>
            <a:ahLst/>
            <a:cxnLst/>
            <a:rect l="l" t="t" r="r" b="b"/>
            <a:pathLst>
              <a:path w="5674501" h="4251473" extrusionOk="0">
                <a:moveTo>
                  <a:pt x="4673054" y="677120"/>
                </a:moveTo>
                <a:cubicBezTo>
                  <a:pt x="4103105" y="385864"/>
                  <a:pt x="3537453" y="-220451"/>
                  <a:pt x="2806173" y="82706"/>
                </a:cubicBezTo>
                <a:cubicBezTo>
                  <a:pt x="2074892" y="385864"/>
                  <a:pt x="1781322" y="691336"/>
                  <a:pt x="1250383" y="751505"/>
                </a:cubicBezTo>
                <a:cubicBezTo>
                  <a:pt x="719445" y="811673"/>
                  <a:pt x="-109362" y="1098962"/>
                  <a:pt x="11967" y="2187289"/>
                </a:cubicBezTo>
                <a:cubicBezTo>
                  <a:pt x="104534" y="3017418"/>
                  <a:pt x="755149" y="3434632"/>
                  <a:pt x="1271872" y="3581417"/>
                </a:cubicBezTo>
                <a:cubicBezTo>
                  <a:pt x="1788595" y="3728202"/>
                  <a:pt x="2066958" y="4319971"/>
                  <a:pt x="2770469" y="4244925"/>
                </a:cubicBezTo>
                <a:cubicBezTo>
                  <a:pt x="3356948" y="4181781"/>
                  <a:pt x="3835982" y="3663736"/>
                  <a:pt x="4130875" y="3380414"/>
                </a:cubicBezTo>
                <a:cubicBezTo>
                  <a:pt x="4675368" y="2857740"/>
                  <a:pt x="5432436" y="2810134"/>
                  <a:pt x="5637406" y="2252416"/>
                </a:cubicBezTo>
                <a:cubicBezTo>
                  <a:pt x="5829152" y="1729411"/>
                  <a:pt x="5243003" y="968707"/>
                  <a:pt x="4673054" y="67712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F1074F-2A52-146A-F81C-5A6B73BC1DF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77" r="577"/>
          <a:stretch/>
        </p:blipFill>
        <p:spPr>
          <a:xfrm>
            <a:off x="4843034" y="1488455"/>
            <a:ext cx="3632091" cy="2697407"/>
          </a:xfrm>
          <a:prstGeom prst="roundRect">
            <a:avLst>
              <a:gd name="adj" fmla="val 3408"/>
            </a:avLst>
          </a:prstGeom>
          <a:ln>
            <a:solidFill>
              <a:schemeClr val="tx1"/>
            </a:solidFill>
          </a:ln>
        </p:spPr>
      </p:pic>
      <p:sp>
        <p:nvSpPr>
          <p:cNvPr id="7" name="Google Shape;468;p46">
            <a:extLst>
              <a:ext uri="{FF2B5EF4-FFF2-40B4-BE49-F238E27FC236}">
                <a16:creationId xmlns:a16="http://schemas.microsoft.com/office/drawing/2014/main" id="{57A393CF-DEC8-D1DF-F18E-67F6AFC894D3}"/>
              </a:ext>
            </a:extLst>
          </p:cNvPr>
          <p:cNvSpPr txBox="1">
            <a:spLocks/>
          </p:cNvSpPr>
          <p:nvPr/>
        </p:nvSpPr>
        <p:spPr>
          <a:xfrm>
            <a:off x="572717" y="1301432"/>
            <a:ext cx="3951049" cy="18620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152400" indent="0">
              <a:buSzPct val="90000"/>
            </a:pPr>
            <a:r>
              <a:rPr lang="en-US" sz="1600" b="1">
                <a:solidFill>
                  <a:schemeClr val="accent4">
                    <a:lumMod val="75000"/>
                  </a:schemeClr>
                </a:solidFill>
              </a:rPr>
              <a:t>Insight</a:t>
            </a:r>
            <a:br>
              <a:rPr lang="en-US" sz="1600" b="1">
                <a:solidFill>
                  <a:schemeClr val="accent4">
                    <a:lumMod val="75000"/>
                  </a:schemeClr>
                </a:solidFill>
              </a:rPr>
            </a:br>
            <a:br>
              <a:rPr lang="en-US" sz="1600" b="1" u="sng">
                <a:solidFill>
                  <a:schemeClr val="accent4">
                    <a:lumMod val="75000"/>
                  </a:schemeClr>
                </a:solidFill>
              </a:rPr>
            </a:br>
            <a:r>
              <a:rPr lang="en-US" sz="1600"/>
              <a:t>The peak season month is March, with the highest sales at 295,187 units, while the low season month is June, where sales drop to 106,709 units.</a:t>
            </a:r>
            <a:br>
              <a:rPr lang="en-US" sz="1600" b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br>
              <a:rPr lang="en-US" sz="1600" b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br>
              <a:rPr lang="en-US" sz="1600" b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endParaRPr lang="en-US" sz="1600" b="1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52400" indent="0"/>
            <a:br>
              <a:rPr lang="en-US" sz="1600"/>
            </a:br>
            <a:br>
              <a:rPr lang="en-US" sz="1600"/>
            </a:br>
            <a:endParaRPr lang="en-US" sz="1600"/>
          </a:p>
        </p:txBody>
      </p:sp>
      <p:sp>
        <p:nvSpPr>
          <p:cNvPr id="8" name="Minus Sign 7">
            <a:extLst>
              <a:ext uri="{FF2B5EF4-FFF2-40B4-BE49-F238E27FC236}">
                <a16:creationId xmlns:a16="http://schemas.microsoft.com/office/drawing/2014/main" id="{AFF1392C-901D-EDD2-6292-5704F29247BA}"/>
              </a:ext>
            </a:extLst>
          </p:cNvPr>
          <p:cNvSpPr/>
          <p:nvPr/>
        </p:nvSpPr>
        <p:spPr>
          <a:xfrm>
            <a:off x="668875" y="1627109"/>
            <a:ext cx="1008000" cy="144000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0026347"/>
      </p:ext>
    </p:extLst>
  </p:cSld>
  <p:clrMapOvr>
    <a:masterClrMapping/>
  </p:clrMapOvr>
  <p:transition spd="slow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46"/>
          <p:cNvSpPr txBox="1">
            <a:spLocks noGrp="1"/>
          </p:cNvSpPr>
          <p:nvPr>
            <p:ph type="subTitle" idx="2"/>
          </p:nvPr>
        </p:nvSpPr>
        <p:spPr>
          <a:xfrm>
            <a:off x="576234" y="417059"/>
            <a:ext cx="7579623" cy="242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US" sz="160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9</a:t>
            </a:r>
            <a:r>
              <a:rPr lang="en-US" sz="1600" b="0" i="0" u="none" strike="noStrike" baseline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  What is the projected number of EV sales (including 2-wheelers and </a:t>
            </a:r>
          </a:p>
          <a:p>
            <a:pPr algn="l"/>
            <a:r>
              <a:rPr lang="en-US" sz="1600" b="0" i="0" u="none" strike="noStrike" baseline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4-wheelers) for the top 10 states by penetration rate in 2030, based on</a:t>
            </a:r>
          </a:p>
          <a:p>
            <a:pPr algn="l"/>
            <a:r>
              <a:rPr lang="en-US" sz="160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</a:t>
            </a:r>
            <a:r>
              <a:rPr lang="en-US" sz="1600" b="0" i="0" u="none" strike="noStrike" baseline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compounded annual growth rate (CAGR) from previous years? </a:t>
            </a:r>
          </a:p>
          <a:p>
            <a:pPr algn="l"/>
            <a:endParaRPr lang="en-US" sz="1800" b="0" i="0" u="none" strike="noStrike" baseline="0">
              <a:solidFill>
                <a:srgbClr val="000000"/>
              </a:solidFill>
              <a:latin typeface="Aptos" panose="020B0004020202020204" pitchFamily="34" charset="0"/>
            </a:endParaRPr>
          </a:p>
          <a:p>
            <a:pPr marL="152400" indent="0"/>
            <a:br>
              <a:rPr lang="en-US" sz="1600"/>
            </a:br>
            <a:br>
              <a:rPr lang="en-US" sz="1600"/>
            </a:br>
            <a:endParaRPr lang="en-US" sz="1600"/>
          </a:p>
        </p:txBody>
      </p:sp>
      <p:sp>
        <p:nvSpPr>
          <p:cNvPr id="469" name="Google Shape;469;p46"/>
          <p:cNvSpPr/>
          <p:nvPr/>
        </p:nvSpPr>
        <p:spPr>
          <a:xfrm rot="896667">
            <a:off x="-1220683" y="3997362"/>
            <a:ext cx="8031537" cy="6017421"/>
          </a:xfrm>
          <a:custGeom>
            <a:avLst/>
            <a:gdLst/>
            <a:ahLst/>
            <a:cxnLst/>
            <a:rect l="l" t="t" r="r" b="b"/>
            <a:pathLst>
              <a:path w="5674501" h="4251473" extrusionOk="0">
                <a:moveTo>
                  <a:pt x="4673054" y="677120"/>
                </a:moveTo>
                <a:cubicBezTo>
                  <a:pt x="4103105" y="385864"/>
                  <a:pt x="3537453" y="-220451"/>
                  <a:pt x="2806173" y="82706"/>
                </a:cubicBezTo>
                <a:cubicBezTo>
                  <a:pt x="2074892" y="385864"/>
                  <a:pt x="1781322" y="691336"/>
                  <a:pt x="1250383" y="751505"/>
                </a:cubicBezTo>
                <a:cubicBezTo>
                  <a:pt x="719445" y="811673"/>
                  <a:pt x="-109362" y="1098962"/>
                  <a:pt x="11967" y="2187289"/>
                </a:cubicBezTo>
                <a:cubicBezTo>
                  <a:pt x="104534" y="3017418"/>
                  <a:pt x="755149" y="3434632"/>
                  <a:pt x="1271872" y="3581417"/>
                </a:cubicBezTo>
                <a:cubicBezTo>
                  <a:pt x="1788595" y="3728202"/>
                  <a:pt x="2066958" y="4319971"/>
                  <a:pt x="2770469" y="4244925"/>
                </a:cubicBezTo>
                <a:cubicBezTo>
                  <a:pt x="3356948" y="4181781"/>
                  <a:pt x="3835982" y="3663736"/>
                  <a:pt x="4130875" y="3380414"/>
                </a:cubicBezTo>
                <a:cubicBezTo>
                  <a:pt x="4675368" y="2857740"/>
                  <a:pt x="5432436" y="2810134"/>
                  <a:pt x="5637406" y="2252416"/>
                </a:cubicBezTo>
                <a:cubicBezTo>
                  <a:pt x="5829152" y="1729411"/>
                  <a:pt x="5243003" y="968707"/>
                  <a:pt x="4673054" y="67712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7CDC54E-91FB-31EF-5A5C-96E5267564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/>
        </p:blipFill>
        <p:spPr>
          <a:xfrm>
            <a:off x="3120582" y="1490898"/>
            <a:ext cx="4234051" cy="3145266"/>
          </a:xfrm>
          <a:prstGeom prst="roundRect">
            <a:avLst>
              <a:gd name="adj" fmla="val 2637"/>
            </a:avLst>
          </a:prstGeom>
          <a:ln>
            <a:solidFill>
              <a:schemeClr val="tx1"/>
            </a:solidFill>
          </a:ln>
        </p:spPr>
      </p:pic>
      <p:sp>
        <p:nvSpPr>
          <p:cNvPr id="8" name="Google Shape;468;p46">
            <a:extLst>
              <a:ext uri="{FF2B5EF4-FFF2-40B4-BE49-F238E27FC236}">
                <a16:creationId xmlns:a16="http://schemas.microsoft.com/office/drawing/2014/main" id="{2CF86750-5A99-E26E-2244-404DEDBFAE68}"/>
              </a:ext>
            </a:extLst>
          </p:cNvPr>
          <p:cNvSpPr txBox="1">
            <a:spLocks/>
          </p:cNvSpPr>
          <p:nvPr/>
        </p:nvSpPr>
        <p:spPr>
          <a:xfrm>
            <a:off x="576234" y="1298331"/>
            <a:ext cx="2668412" cy="3077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152400" indent="0">
              <a:buSzPct val="100000"/>
            </a:pPr>
            <a:r>
              <a:rPr lang="en-US" sz="1600" b="1">
                <a:solidFill>
                  <a:schemeClr val="accent4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Top 10 States</a:t>
            </a:r>
            <a:br>
              <a:rPr lang="en-US" sz="1600" b="1">
                <a:solidFill>
                  <a:schemeClr val="accent4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endParaRPr lang="en-US" sz="1600" b="1">
              <a:solidFill>
                <a:schemeClr val="accent4">
                  <a:lumMod val="7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95300" indent="-342900">
              <a:buSzPct val="90000"/>
              <a:buFont typeface="Wingdings" panose="05000000000000000000" pitchFamily="2" charset="2"/>
              <a:buChar char="Ø"/>
            </a:pPr>
            <a:r>
              <a:rPr lang="en-US" sz="160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Maharashtra</a:t>
            </a:r>
          </a:p>
          <a:p>
            <a:pPr marL="495300" indent="-342900">
              <a:buSzPct val="90000"/>
              <a:buFont typeface="Wingdings" panose="05000000000000000000" pitchFamily="2" charset="2"/>
              <a:buChar char="Ø"/>
            </a:pPr>
            <a:r>
              <a:rPr lang="en-US" sz="160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Karnataka</a:t>
            </a:r>
          </a:p>
          <a:p>
            <a:pPr marL="495300" indent="-342900">
              <a:buSzPct val="90000"/>
              <a:buFont typeface="Wingdings" panose="05000000000000000000" pitchFamily="2" charset="2"/>
              <a:buChar char="Ø"/>
            </a:pPr>
            <a:r>
              <a:rPr lang="en-US" sz="160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Tamil Nadu</a:t>
            </a:r>
          </a:p>
          <a:p>
            <a:pPr marL="495300" indent="-342900">
              <a:buSzPct val="90000"/>
              <a:buFont typeface="Wingdings" panose="05000000000000000000" pitchFamily="2" charset="2"/>
              <a:buChar char="Ø"/>
            </a:pPr>
            <a:r>
              <a:rPr lang="en-US" sz="160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Kerala</a:t>
            </a:r>
          </a:p>
          <a:p>
            <a:pPr marL="495300" indent="-342900">
              <a:buSzPct val="90000"/>
              <a:buFont typeface="Wingdings" panose="05000000000000000000" pitchFamily="2" charset="2"/>
              <a:buChar char="Ø"/>
            </a:pPr>
            <a:r>
              <a:rPr lang="en-US" sz="160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Delhi</a:t>
            </a:r>
          </a:p>
          <a:p>
            <a:pPr marL="495300" indent="-342900">
              <a:buSzPct val="90000"/>
              <a:buFont typeface="Wingdings" panose="05000000000000000000" pitchFamily="2" charset="2"/>
              <a:buChar char="Ø"/>
            </a:pPr>
            <a:r>
              <a:rPr lang="en-US" sz="160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Odisha</a:t>
            </a:r>
          </a:p>
          <a:p>
            <a:pPr marL="495300" indent="-342900">
              <a:buSzPct val="90000"/>
              <a:buFont typeface="Wingdings" panose="05000000000000000000" pitchFamily="2" charset="2"/>
              <a:buChar char="Ø"/>
            </a:pPr>
            <a:r>
              <a:rPr lang="en-US" sz="160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Chhattisgarh</a:t>
            </a:r>
          </a:p>
          <a:p>
            <a:pPr marL="495300" indent="-342900">
              <a:buSzPct val="90000"/>
              <a:buFont typeface="Wingdings" panose="05000000000000000000" pitchFamily="2" charset="2"/>
              <a:buChar char="Ø"/>
            </a:pPr>
            <a:r>
              <a:rPr lang="en-US" sz="160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Goa</a:t>
            </a:r>
          </a:p>
          <a:p>
            <a:pPr marL="495300" indent="-342900">
              <a:buSzPct val="90000"/>
              <a:buFont typeface="Wingdings" panose="05000000000000000000" pitchFamily="2" charset="2"/>
              <a:buChar char="Ø"/>
            </a:pPr>
            <a:r>
              <a:rPr lang="en-US" sz="160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Puducherry</a:t>
            </a:r>
          </a:p>
          <a:p>
            <a:pPr marL="495300" indent="-342900">
              <a:buSzPct val="90000"/>
              <a:buFont typeface="Wingdings" panose="05000000000000000000" pitchFamily="2" charset="2"/>
              <a:buChar char="Ø"/>
            </a:pPr>
            <a:r>
              <a:rPr lang="en-US" sz="160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Chandigarh</a:t>
            </a:r>
            <a:br>
              <a:rPr lang="en-US" sz="1600" b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br>
              <a:rPr lang="en-US" sz="1600" b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br>
              <a:rPr lang="en-US" sz="1600" b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endParaRPr lang="en-US" sz="1600" b="1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52400" indent="0"/>
            <a:br>
              <a:rPr lang="en-US" sz="1600"/>
            </a:br>
            <a:br>
              <a:rPr lang="en-US" sz="1600"/>
            </a:br>
            <a:endParaRPr lang="en-US" sz="1600"/>
          </a:p>
        </p:txBody>
      </p:sp>
      <p:sp>
        <p:nvSpPr>
          <p:cNvPr id="10" name="Minus Sign 9">
            <a:extLst>
              <a:ext uri="{FF2B5EF4-FFF2-40B4-BE49-F238E27FC236}">
                <a16:creationId xmlns:a16="http://schemas.microsoft.com/office/drawing/2014/main" id="{DE8A00B4-D7E9-17E5-94FC-37A741ABBBD7}"/>
              </a:ext>
            </a:extLst>
          </p:cNvPr>
          <p:cNvSpPr/>
          <p:nvPr/>
        </p:nvSpPr>
        <p:spPr>
          <a:xfrm>
            <a:off x="576234" y="1627109"/>
            <a:ext cx="1872000" cy="144000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4791145"/>
      </p:ext>
    </p:extLst>
  </p:cSld>
  <p:clrMapOvr>
    <a:masterClrMapping/>
  </p:clrMapOvr>
  <p:transition spd="slow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46"/>
          <p:cNvSpPr txBox="1">
            <a:spLocks noGrp="1"/>
          </p:cNvSpPr>
          <p:nvPr>
            <p:ph type="subTitle" idx="2"/>
          </p:nvPr>
        </p:nvSpPr>
        <p:spPr>
          <a:xfrm>
            <a:off x="576234" y="417059"/>
            <a:ext cx="7991532" cy="242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US" sz="160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10</a:t>
            </a:r>
            <a:r>
              <a:rPr lang="en-US" sz="1600" b="0" i="0" u="none" strike="noStrike" baseline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  Estimate the revenue growth rate of 4-wheeler and 2-wheelers EVs</a:t>
            </a:r>
          </a:p>
          <a:p>
            <a:pPr algn="l"/>
            <a:r>
              <a:rPr lang="en-US" sz="1600" b="0" i="0" u="none" strike="noStrike" baseline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in India for 2022 vs 2024 and 2023 vs 2024, assuming an average unit price. </a:t>
            </a:r>
          </a:p>
          <a:p>
            <a:pPr marL="152400" indent="0">
              <a:buSzPct val="100000"/>
            </a:pPr>
            <a:endParaRPr lang="en-US" sz="1800" b="0" i="0" u="none" strike="noStrike" baseline="0">
              <a:solidFill>
                <a:srgbClr val="000000"/>
              </a:solidFill>
              <a:latin typeface="Aptos" panose="020B0004020202020204" pitchFamily="34" charset="0"/>
            </a:endParaRPr>
          </a:p>
          <a:p>
            <a:pPr marL="152400" indent="0"/>
            <a:br>
              <a:rPr lang="en-US" sz="1600"/>
            </a:br>
            <a:br>
              <a:rPr lang="en-US" sz="1600"/>
            </a:br>
            <a:endParaRPr lang="en-US" sz="1600"/>
          </a:p>
        </p:txBody>
      </p:sp>
      <p:sp>
        <p:nvSpPr>
          <p:cNvPr id="469" name="Google Shape;469;p46"/>
          <p:cNvSpPr/>
          <p:nvPr/>
        </p:nvSpPr>
        <p:spPr>
          <a:xfrm rot="896667">
            <a:off x="-1220683" y="3997362"/>
            <a:ext cx="8031537" cy="6017421"/>
          </a:xfrm>
          <a:custGeom>
            <a:avLst/>
            <a:gdLst/>
            <a:ahLst/>
            <a:cxnLst/>
            <a:rect l="l" t="t" r="r" b="b"/>
            <a:pathLst>
              <a:path w="5674501" h="4251473" extrusionOk="0">
                <a:moveTo>
                  <a:pt x="4673054" y="677120"/>
                </a:moveTo>
                <a:cubicBezTo>
                  <a:pt x="4103105" y="385864"/>
                  <a:pt x="3537453" y="-220451"/>
                  <a:pt x="2806173" y="82706"/>
                </a:cubicBezTo>
                <a:cubicBezTo>
                  <a:pt x="2074892" y="385864"/>
                  <a:pt x="1781322" y="691336"/>
                  <a:pt x="1250383" y="751505"/>
                </a:cubicBezTo>
                <a:cubicBezTo>
                  <a:pt x="719445" y="811673"/>
                  <a:pt x="-109362" y="1098962"/>
                  <a:pt x="11967" y="2187289"/>
                </a:cubicBezTo>
                <a:cubicBezTo>
                  <a:pt x="104534" y="3017418"/>
                  <a:pt x="755149" y="3434632"/>
                  <a:pt x="1271872" y="3581417"/>
                </a:cubicBezTo>
                <a:cubicBezTo>
                  <a:pt x="1788595" y="3728202"/>
                  <a:pt x="2066958" y="4319971"/>
                  <a:pt x="2770469" y="4244925"/>
                </a:cubicBezTo>
                <a:cubicBezTo>
                  <a:pt x="3356948" y="4181781"/>
                  <a:pt x="3835982" y="3663736"/>
                  <a:pt x="4130875" y="3380414"/>
                </a:cubicBezTo>
                <a:cubicBezTo>
                  <a:pt x="4675368" y="2857740"/>
                  <a:pt x="5432436" y="2810134"/>
                  <a:pt x="5637406" y="2252416"/>
                </a:cubicBezTo>
                <a:cubicBezTo>
                  <a:pt x="5829152" y="1729411"/>
                  <a:pt x="5243003" y="968707"/>
                  <a:pt x="4673054" y="67712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7CDC54E-91FB-31EF-5A5C-96E5267564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/>
        </p:blipFill>
        <p:spPr>
          <a:xfrm>
            <a:off x="4017779" y="1464522"/>
            <a:ext cx="1790950" cy="971686"/>
          </a:xfrm>
          <a:prstGeom prst="roundRect">
            <a:avLst>
              <a:gd name="adj" fmla="val 2637"/>
            </a:avLst>
          </a:prstGeom>
          <a:ln>
            <a:solidFill>
              <a:schemeClr val="tx1"/>
            </a:solidFill>
          </a:ln>
        </p:spPr>
      </p:pic>
      <p:sp>
        <p:nvSpPr>
          <p:cNvPr id="8" name="Google Shape;468;p46">
            <a:extLst>
              <a:ext uri="{FF2B5EF4-FFF2-40B4-BE49-F238E27FC236}">
                <a16:creationId xmlns:a16="http://schemas.microsoft.com/office/drawing/2014/main" id="{2CF86750-5A99-E26E-2244-404DEDBFAE68}"/>
              </a:ext>
            </a:extLst>
          </p:cNvPr>
          <p:cNvSpPr txBox="1">
            <a:spLocks/>
          </p:cNvSpPr>
          <p:nvPr/>
        </p:nvSpPr>
        <p:spPr>
          <a:xfrm>
            <a:off x="576233" y="1328981"/>
            <a:ext cx="3059243" cy="1242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152400" indent="0">
              <a:buSzPct val="100000"/>
            </a:pPr>
            <a:r>
              <a:rPr lang="en-US" sz="1600" b="1">
                <a:solidFill>
                  <a:schemeClr val="accent4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RGR 2-Wheelers</a:t>
            </a:r>
            <a:br>
              <a:rPr lang="en-US" sz="1600" b="1">
                <a:solidFill>
                  <a:schemeClr val="accent4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endParaRPr lang="en-US" sz="1600" b="1">
              <a:solidFill>
                <a:schemeClr val="accent4">
                  <a:lumMod val="7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95300" indent="-342900">
              <a:buSzPct val="90000"/>
              <a:buFont typeface="Wingdings" panose="05000000000000000000" pitchFamily="2" charset="2"/>
              <a:buChar char="Ø"/>
            </a:pPr>
            <a:r>
              <a:rPr lang="en-US" sz="160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2022 vs 2024 – 269.28%</a:t>
            </a:r>
          </a:p>
          <a:p>
            <a:pPr marL="495300" indent="-342900">
              <a:buSzPct val="90000"/>
              <a:buFont typeface="Wingdings" panose="05000000000000000000" pitchFamily="2" charset="2"/>
              <a:buChar char="Ø"/>
            </a:pPr>
            <a:r>
              <a:rPr lang="en-US" sz="160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2023 vs 2024 – 28.13%</a:t>
            </a:r>
            <a:br>
              <a:rPr lang="en-US" sz="1600" b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br>
              <a:rPr lang="en-US" sz="1600" b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br>
              <a:rPr lang="en-US" sz="1600" b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endParaRPr lang="en-US" sz="1600" b="1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52400" indent="0"/>
            <a:br>
              <a:rPr lang="en-US" sz="1600"/>
            </a:br>
            <a:br>
              <a:rPr lang="en-US" sz="1600"/>
            </a:br>
            <a:endParaRPr lang="en-US" sz="1600"/>
          </a:p>
        </p:txBody>
      </p:sp>
      <p:sp>
        <p:nvSpPr>
          <p:cNvPr id="10" name="Minus Sign 9">
            <a:extLst>
              <a:ext uri="{FF2B5EF4-FFF2-40B4-BE49-F238E27FC236}">
                <a16:creationId xmlns:a16="http://schemas.microsoft.com/office/drawing/2014/main" id="{DE8A00B4-D7E9-17E5-94FC-37A741ABBBD7}"/>
              </a:ext>
            </a:extLst>
          </p:cNvPr>
          <p:cNvSpPr/>
          <p:nvPr/>
        </p:nvSpPr>
        <p:spPr>
          <a:xfrm>
            <a:off x="547335" y="1627109"/>
            <a:ext cx="2160000" cy="144000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EFD45E1-740E-0002-7605-EE619217CF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/>
        </p:blipFill>
        <p:spPr>
          <a:xfrm>
            <a:off x="6191032" y="1464522"/>
            <a:ext cx="1800476" cy="943107"/>
          </a:xfrm>
          <a:prstGeom prst="roundRect">
            <a:avLst>
              <a:gd name="adj" fmla="val 2637"/>
            </a:avLst>
          </a:prstGeom>
          <a:ln>
            <a:solidFill>
              <a:schemeClr val="tx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31D0349-E473-2BE6-CC6D-0A49FCDED2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/>
        </p:blipFill>
        <p:spPr>
          <a:xfrm>
            <a:off x="4008253" y="2715809"/>
            <a:ext cx="1800476" cy="962159"/>
          </a:xfrm>
          <a:prstGeom prst="roundRect">
            <a:avLst>
              <a:gd name="adj" fmla="val 2637"/>
            </a:avLst>
          </a:prstGeom>
          <a:ln>
            <a:solidFill>
              <a:schemeClr val="tx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C4FDB43-D2C4-04BD-26AC-C1D464030E9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/>
        </p:blipFill>
        <p:spPr>
          <a:xfrm>
            <a:off x="6191032" y="2715809"/>
            <a:ext cx="1800476" cy="952633"/>
          </a:xfrm>
          <a:prstGeom prst="roundRect">
            <a:avLst>
              <a:gd name="adj" fmla="val 2637"/>
            </a:avLst>
          </a:prstGeom>
          <a:ln>
            <a:solidFill>
              <a:schemeClr val="tx1"/>
            </a:solidFill>
          </a:ln>
        </p:spPr>
      </p:pic>
      <p:sp>
        <p:nvSpPr>
          <p:cNvPr id="5" name="Google Shape;468;p46">
            <a:extLst>
              <a:ext uri="{FF2B5EF4-FFF2-40B4-BE49-F238E27FC236}">
                <a16:creationId xmlns:a16="http://schemas.microsoft.com/office/drawing/2014/main" id="{FBA66FB4-C680-15CF-2F40-CC390EFA1045}"/>
              </a:ext>
            </a:extLst>
          </p:cNvPr>
          <p:cNvSpPr txBox="1">
            <a:spLocks/>
          </p:cNvSpPr>
          <p:nvPr/>
        </p:nvSpPr>
        <p:spPr>
          <a:xfrm>
            <a:off x="563085" y="2575505"/>
            <a:ext cx="3059243" cy="1242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152400" indent="0">
              <a:buSzPct val="100000"/>
            </a:pPr>
            <a:r>
              <a:rPr lang="en-US" sz="1600" b="1">
                <a:solidFill>
                  <a:schemeClr val="accent4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RGR 4-Wheelers</a:t>
            </a:r>
            <a:br>
              <a:rPr lang="en-US" sz="1600" b="1">
                <a:solidFill>
                  <a:schemeClr val="accent4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endParaRPr lang="en-US" sz="1600" b="1">
              <a:solidFill>
                <a:schemeClr val="accent4">
                  <a:lumMod val="7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95300" indent="-342900">
              <a:buSzPct val="90000"/>
              <a:buFont typeface="Wingdings" panose="05000000000000000000" pitchFamily="2" charset="2"/>
              <a:buChar char="Ø"/>
            </a:pPr>
            <a:r>
              <a:rPr lang="en-US" sz="160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2022 vs 2024 – 367.79%</a:t>
            </a:r>
          </a:p>
          <a:p>
            <a:pPr marL="495300" indent="-342900">
              <a:buSzPct val="90000"/>
              <a:buFont typeface="Wingdings" panose="05000000000000000000" pitchFamily="2" charset="2"/>
              <a:buChar char="Ø"/>
            </a:pPr>
            <a:r>
              <a:rPr lang="en-US" sz="160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2023 vs 2024 – 83.0%</a:t>
            </a:r>
            <a:br>
              <a:rPr lang="en-US" sz="1600" b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br>
              <a:rPr lang="en-US" sz="1600" b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br>
              <a:rPr lang="en-US" sz="1600" b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endParaRPr lang="en-US" sz="1600" b="1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52400" indent="0"/>
            <a:br>
              <a:rPr lang="en-US" sz="1600"/>
            </a:br>
            <a:br>
              <a:rPr lang="en-US" sz="1600"/>
            </a:br>
            <a:endParaRPr lang="en-US" sz="1600"/>
          </a:p>
        </p:txBody>
      </p:sp>
      <p:sp>
        <p:nvSpPr>
          <p:cNvPr id="6" name="Minus Sign 5">
            <a:extLst>
              <a:ext uri="{FF2B5EF4-FFF2-40B4-BE49-F238E27FC236}">
                <a16:creationId xmlns:a16="http://schemas.microsoft.com/office/drawing/2014/main" id="{A3B14942-DAE9-6BA8-4D0B-8CBCB73CA798}"/>
              </a:ext>
            </a:extLst>
          </p:cNvPr>
          <p:cNvSpPr/>
          <p:nvPr/>
        </p:nvSpPr>
        <p:spPr>
          <a:xfrm>
            <a:off x="514586" y="2869878"/>
            <a:ext cx="2160000" cy="144000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4841166"/>
      </p:ext>
    </p:extLst>
  </p:cSld>
  <p:clrMapOvr>
    <a:masterClrMapping/>
  </p:clrMapOvr>
  <p:transition spd="slow">
    <p:pull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4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4">
                    <a:lumMod val="75000"/>
                  </a:schemeClr>
                </a:solidFill>
              </a:rPr>
              <a:t>Secondary Questions</a:t>
            </a:r>
            <a:br>
              <a:rPr lang="en-US">
                <a:solidFill>
                  <a:schemeClr val="accent4">
                    <a:lumMod val="75000"/>
                  </a:schemeClr>
                </a:solidFill>
              </a:rPr>
            </a:br>
            <a:endParaRPr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468" name="Google Shape;468;p46"/>
          <p:cNvSpPr txBox="1">
            <a:spLocks noGrp="1"/>
          </p:cNvSpPr>
          <p:nvPr>
            <p:ph type="subTitle" idx="2"/>
          </p:nvPr>
        </p:nvSpPr>
        <p:spPr>
          <a:xfrm>
            <a:off x="568860" y="1183062"/>
            <a:ext cx="7855140" cy="7824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US" sz="1600" b="0" i="0" u="none" strike="noStrike" baseline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1)  What are the primary reasons for customers choosing 4-wheeler EVs in 2023 and 2024 (cost savings, environmental concerns, government incentives)? </a:t>
            </a:r>
          </a:p>
          <a:p>
            <a:pPr marL="152400" indent="0">
              <a:buSzPct val="100000"/>
            </a:pPr>
            <a:br>
              <a:rPr lang="en-US" sz="1600"/>
            </a:br>
            <a:br>
              <a:rPr lang="en-US" sz="1600"/>
            </a:br>
            <a:endParaRPr lang="en-US" sz="1600"/>
          </a:p>
        </p:txBody>
      </p:sp>
      <p:sp>
        <p:nvSpPr>
          <p:cNvPr id="469" name="Google Shape;469;p46"/>
          <p:cNvSpPr/>
          <p:nvPr/>
        </p:nvSpPr>
        <p:spPr>
          <a:xfrm rot="896667">
            <a:off x="-1220683" y="3997362"/>
            <a:ext cx="8031537" cy="6017421"/>
          </a:xfrm>
          <a:custGeom>
            <a:avLst/>
            <a:gdLst/>
            <a:ahLst/>
            <a:cxnLst/>
            <a:rect l="l" t="t" r="r" b="b"/>
            <a:pathLst>
              <a:path w="5674501" h="4251473" extrusionOk="0">
                <a:moveTo>
                  <a:pt x="4673054" y="677120"/>
                </a:moveTo>
                <a:cubicBezTo>
                  <a:pt x="4103105" y="385864"/>
                  <a:pt x="3537453" y="-220451"/>
                  <a:pt x="2806173" y="82706"/>
                </a:cubicBezTo>
                <a:cubicBezTo>
                  <a:pt x="2074892" y="385864"/>
                  <a:pt x="1781322" y="691336"/>
                  <a:pt x="1250383" y="751505"/>
                </a:cubicBezTo>
                <a:cubicBezTo>
                  <a:pt x="719445" y="811673"/>
                  <a:pt x="-109362" y="1098962"/>
                  <a:pt x="11967" y="2187289"/>
                </a:cubicBezTo>
                <a:cubicBezTo>
                  <a:pt x="104534" y="3017418"/>
                  <a:pt x="755149" y="3434632"/>
                  <a:pt x="1271872" y="3581417"/>
                </a:cubicBezTo>
                <a:cubicBezTo>
                  <a:pt x="1788595" y="3728202"/>
                  <a:pt x="2066958" y="4319971"/>
                  <a:pt x="2770469" y="4244925"/>
                </a:cubicBezTo>
                <a:cubicBezTo>
                  <a:pt x="3356948" y="4181781"/>
                  <a:pt x="3835982" y="3663736"/>
                  <a:pt x="4130875" y="3380414"/>
                </a:cubicBezTo>
                <a:cubicBezTo>
                  <a:pt x="4675368" y="2857740"/>
                  <a:pt x="5432436" y="2810134"/>
                  <a:pt x="5637406" y="2252416"/>
                </a:cubicBezTo>
                <a:cubicBezTo>
                  <a:pt x="5829152" y="1729411"/>
                  <a:pt x="5243003" y="968707"/>
                  <a:pt x="4673054" y="67712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CC27F1F6-2CF3-1FC8-18DD-4C9687BF80A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47" b="47"/>
          <a:stretch/>
        </p:blipFill>
        <p:spPr>
          <a:xfrm>
            <a:off x="5506970" y="2038913"/>
            <a:ext cx="2917030" cy="2457003"/>
          </a:xfrm>
          <a:prstGeom prst="roundRect">
            <a:avLst>
              <a:gd name="adj" fmla="val 3039"/>
            </a:avLst>
          </a:prstGeom>
          <a:ln>
            <a:solidFill>
              <a:schemeClr val="tx1"/>
            </a:solidFill>
          </a:ln>
        </p:spPr>
      </p:pic>
      <p:sp>
        <p:nvSpPr>
          <p:cNvPr id="32" name="Google Shape;468;p46">
            <a:extLst>
              <a:ext uri="{FF2B5EF4-FFF2-40B4-BE49-F238E27FC236}">
                <a16:creationId xmlns:a16="http://schemas.microsoft.com/office/drawing/2014/main" id="{2BECB290-A081-612A-B4B4-653C777208CC}"/>
              </a:ext>
            </a:extLst>
          </p:cNvPr>
          <p:cNvSpPr txBox="1">
            <a:spLocks/>
          </p:cNvSpPr>
          <p:nvPr/>
        </p:nvSpPr>
        <p:spPr>
          <a:xfrm>
            <a:off x="568860" y="2038913"/>
            <a:ext cx="4770057" cy="13454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152400" indent="0">
              <a:buSzPct val="100000"/>
            </a:pPr>
            <a:r>
              <a:rPr lang="en-US" sz="1600" b="1">
                <a:solidFill>
                  <a:schemeClr val="accent4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Fuel Savings:  </a:t>
            </a:r>
            <a:r>
              <a:rPr lang="en-US" sz="16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With rising fuel prices, EVs offer a more economical alternative in the long run, as electricity costs are generally lower and more stable than gasoline prices.</a:t>
            </a:r>
          </a:p>
          <a:p>
            <a:pPr marL="152400" indent="0">
              <a:buSzPct val="90000"/>
            </a:pPr>
            <a:br>
              <a:rPr lang="en-US" sz="1600" b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br>
              <a:rPr lang="en-US" sz="1600" b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br>
              <a:rPr lang="en-US" sz="1600" b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endParaRPr lang="en-US" sz="1600" b="1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52400" indent="0"/>
            <a:br>
              <a:rPr lang="en-US" sz="1600"/>
            </a:br>
            <a:br>
              <a:rPr lang="en-US" sz="1600"/>
            </a:b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3509538897"/>
      </p:ext>
    </p:extLst>
  </p:cSld>
  <p:clrMapOvr>
    <a:masterClrMapping/>
  </p:clrMapOvr>
  <p:transition spd="slow">
    <p:pull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46"/>
          <p:cNvSpPr txBox="1">
            <a:spLocks noGrp="1"/>
          </p:cNvSpPr>
          <p:nvPr>
            <p:ph type="subTitle" idx="2"/>
          </p:nvPr>
        </p:nvSpPr>
        <p:spPr>
          <a:xfrm>
            <a:off x="576234" y="417059"/>
            <a:ext cx="8022076" cy="41328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US" sz="1600" b="1">
                <a:solidFill>
                  <a:schemeClr val="accent4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Reducing Carbon Footprint:  </a:t>
            </a:r>
            <a:r>
              <a:rPr lang="en-US" sz="16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Many consumers are increasingly aware</a:t>
            </a:r>
          </a:p>
          <a:p>
            <a:pPr algn="l"/>
            <a:r>
              <a:rPr lang="en-US" sz="16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of their environmental impact and choose EVs to reduce their carbon</a:t>
            </a:r>
          </a:p>
          <a:p>
            <a:pPr algn="l"/>
            <a:r>
              <a:rPr lang="en-US" sz="16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emissions. </a:t>
            </a:r>
            <a:br>
              <a:rPr lang="en-US" sz="16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endParaRPr lang="en-US" sz="160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/>
            <a:r>
              <a:rPr lang="en-US" sz="1600" b="1">
                <a:solidFill>
                  <a:schemeClr val="accent4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Tax Benefits:  </a:t>
            </a:r>
            <a:r>
              <a:rPr lang="en-US" sz="16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Various governments offer like tax credits, rebates, and other</a:t>
            </a:r>
          </a:p>
          <a:p>
            <a:pPr algn="l"/>
            <a:r>
              <a:rPr lang="en-US" sz="16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financial incentives are provided to EV buyers, making the overall cost more</a:t>
            </a:r>
          </a:p>
          <a:p>
            <a:pPr algn="l"/>
            <a:r>
              <a:rPr lang="en-US" sz="16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attractive.</a:t>
            </a:r>
            <a:br>
              <a:rPr lang="en-US" sz="16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endParaRPr lang="en-US" sz="160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/>
            <a:r>
              <a:rPr lang="en-US" sz="1600" b="1">
                <a:solidFill>
                  <a:schemeClr val="accent4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Technological Advancements:  </a:t>
            </a:r>
            <a:r>
              <a:rPr lang="en-US" sz="16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Improvements in battery technology, increased</a:t>
            </a:r>
          </a:p>
          <a:p>
            <a:pPr algn="l"/>
            <a:r>
              <a:rPr lang="en-US" sz="16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driving range, and faster charging options have made 4-wheeler EVs more</a:t>
            </a:r>
          </a:p>
          <a:p>
            <a:pPr algn="l"/>
            <a:r>
              <a:rPr lang="en-US" sz="16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practical and appealing.</a:t>
            </a:r>
            <a:br>
              <a:rPr lang="en-US" sz="16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br>
              <a:rPr lang="en-US" sz="1600">
                <a:solidFill>
                  <a:schemeClr val="tx1"/>
                </a:solidFill>
              </a:rPr>
            </a:br>
            <a:br>
              <a:rPr lang="en-US" sz="1600"/>
            </a:br>
            <a:endParaRPr lang="en-US" sz="1600"/>
          </a:p>
        </p:txBody>
      </p:sp>
      <p:sp>
        <p:nvSpPr>
          <p:cNvPr id="469" name="Google Shape;469;p46"/>
          <p:cNvSpPr/>
          <p:nvPr/>
        </p:nvSpPr>
        <p:spPr>
          <a:xfrm rot="896667">
            <a:off x="-1220683" y="3997362"/>
            <a:ext cx="8031537" cy="6017421"/>
          </a:xfrm>
          <a:custGeom>
            <a:avLst/>
            <a:gdLst/>
            <a:ahLst/>
            <a:cxnLst/>
            <a:rect l="l" t="t" r="r" b="b"/>
            <a:pathLst>
              <a:path w="5674501" h="4251473" extrusionOk="0">
                <a:moveTo>
                  <a:pt x="4673054" y="677120"/>
                </a:moveTo>
                <a:cubicBezTo>
                  <a:pt x="4103105" y="385864"/>
                  <a:pt x="3537453" y="-220451"/>
                  <a:pt x="2806173" y="82706"/>
                </a:cubicBezTo>
                <a:cubicBezTo>
                  <a:pt x="2074892" y="385864"/>
                  <a:pt x="1781322" y="691336"/>
                  <a:pt x="1250383" y="751505"/>
                </a:cubicBezTo>
                <a:cubicBezTo>
                  <a:pt x="719445" y="811673"/>
                  <a:pt x="-109362" y="1098962"/>
                  <a:pt x="11967" y="2187289"/>
                </a:cubicBezTo>
                <a:cubicBezTo>
                  <a:pt x="104534" y="3017418"/>
                  <a:pt x="755149" y="3434632"/>
                  <a:pt x="1271872" y="3581417"/>
                </a:cubicBezTo>
                <a:cubicBezTo>
                  <a:pt x="1788595" y="3728202"/>
                  <a:pt x="2066958" y="4319971"/>
                  <a:pt x="2770469" y="4244925"/>
                </a:cubicBezTo>
                <a:cubicBezTo>
                  <a:pt x="3356948" y="4181781"/>
                  <a:pt x="3835982" y="3663736"/>
                  <a:pt x="4130875" y="3380414"/>
                </a:cubicBezTo>
                <a:cubicBezTo>
                  <a:pt x="4675368" y="2857740"/>
                  <a:pt x="5432436" y="2810134"/>
                  <a:pt x="5637406" y="2252416"/>
                </a:cubicBezTo>
                <a:cubicBezTo>
                  <a:pt x="5829152" y="1729411"/>
                  <a:pt x="5243003" y="968707"/>
                  <a:pt x="4673054" y="67712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21538550"/>
      </p:ext>
    </p:extLst>
  </p:cSld>
  <p:clrMapOvr>
    <a:masterClrMapping/>
  </p:clrMapOvr>
  <p:transition spd="slow">
    <p:pull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46"/>
          <p:cNvSpPr txBox="1">
            <a:spLocks noGrp="1"/>
          </p:cNvSpPr>
          <p:nvPr>
            <p:ph type="subTitle" idx="2"/>
          </p:nvPr>
        </p:nvSpPr>
        <p:spPr>
          <a:xfrm>
            <a:off x="576234" y="417059"/>
            <a:ext cx="8022076" cy="10282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US" sz="16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2)  How do government incentives and subsidies impact the adoption</a:t>
            </a:r>
          </a:p>
          <a:p>
            <a:pPr algn="l"/>
            <a:r>
              <a:rPr lang="en-US" sz="16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rates of 2-wheelers and 4-wheelers? Which states in India provided most</a:t>
            </a:r>
          </a:p>
          <a:p>
            <a:pPr algn="l"/>
            <a:r>
              <a:rPr lang="en-US" sz="16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subsidies?</a:t>
            </a:r>
            <a:br>
              <a:rPr lang="en-US" sz="16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endParaRPr lang="en-US" sz="160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/>
            <a:br>
              <a:rPr lang="en-US" sz="16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br>
              <a:rPr lang="en-US" sz="1600">
                <a:solidFill>
                  <a:schemeClr val="tx1"/>
                </a:solidFill>
              </a:rPr>
            </a:br>
            <a:br>
              <a:rPr lang="en-US" sz="1600"/>
            </a:br>
            <a:endParaRPr lang="en-US" sz="1600"/>
          </a:p>
        </p:txBody>
      </p:sp>
      <p:sp>
        <p:nvSpPr>
          <p:cNvPr id="469" name="Google Shape;469;p46"/>
          <p:cNvSpPr/>
          <p:nvPr/>
        </p:nvSpPr>
        <p:spPr>
          <a:xfrm rot="896667">
            <a:off x="-1220683" y="3997362"/>
            <a:ext cx="8031537" cy="6017421"/>
          </a:xfrm>
          <a:custGeom>
            <a:avLst/>
            <a:gdLst/>
            <a:ahLst/>
            <a:cxnLst/>
            <a:rect l="l" t="t" r="r" b="b"/>
            <a:pathLst>
              <a:path w="5674501" h="4251473" extrusionOk="0">
                <a:moveTo>
                  <a:pt x="4673054" y="677120"/>
                </a:moveTo>
                <a:cubicBezTo>
                  <a:pt x="4103105" y="385864"/>
                  <a:pt x="3537453" y="-220451"/>
                  <a:pt x="2806173" y="82706"/>
                </a:cubicBezTo>
                <a:cubicBezTo>
                  <a:pt x="2074892" y="385864"/>
                  <a:pt x="1781322" y="691336"/>
                  <a:pt x="1250383" y="751505"/>
                </a:cubicBezTo>
                <a:cubicBezTo>
                  <a:pt x="719445" y="811673"/>
                  <a:pt x="-109362" y="1098962"/>
                  <a:pt x="11967" y="2187289"/>
                </a:cubicBezTo>
                <a:cubicBezTo>
                  <a:pt x="104534" y="3017418"/>
                  <a:pt x="755149" y="3434632"/>
                  <a:pt x="1271872" y="3581417"/>
                </a:cubicBezTo>
                <a:cubicBezTo>
                  <a:pt x="1788595" y="3728202"/>
                  <a:pt x="2066958" y="4319971"/>
                  <a:pt x="2770469" y="4244925"/>
                </a:cubicBezTo>
                <a:cubicBezTo>
                  <a:pt x="3356948" y="4181781"/>
                  <a:pt x="3835982" y="3663736"/>
                  <a:pt x="4130875" y="3380414"/>
                </a:cubicBezTo>
                <a:cubicBezTo>
                  <a:pt x="4675368" y="2857740"/>
                  <a:pt x="5432436" y="2810134"/>
                  <a:pt x="5637406" y="2252416"/>
                </a:cubicBezTo>
                <a:cubicBezTo>
                  <a:pt x="5829152" y="1729411"/>
                  <a:pt x="5243003" y="968707"/>
                  <a:pt x="4673054" y="67712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468;p46">
            <a:extLst>
              <a:ext uri="{FF2B5EF4-FFF2-40B4-BE49-F238E27FC236}">
                <a16:creationId xmlns:a16="http://schemas.microsoft.com/office/drawing/2014/main" id="{B22229C1-B4B4-5A1A-41D8-5713B4DFDF3A}"/>
              </a:ext>
            </a:extLst>
          </p:cNvPr>
          <p:cNvSpPr txBox="1">
            <a:spLocks/>
          </p:cNvSpPr>
          <p:nvPr/>
        </p:nvSpPr>
        <p:spPr>
          <a:xfrm>
            <a:off x="576234" y="1522707"/>
            <a:ext cx="4770057" cy="1685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152400" indent="0">
              <a:buSzPct val="100000"/>
            </a:pPr>
            <a:r>
              <a:rPr lang="en-US" sz="1600" b="1">
                <a:solidFill>
                  <a:schemeClr val="accent4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Cost Reduction:  </a:t>
            </a:r>
            <a:r>
              <a:rPr lang="en-US" sz="16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Subsidies lower the initial purchase price of EVs, making them more competitive with traditional internal combustion engine (ICE) vehicles. This</a:t>
            </a:r>
          </a:p>
          <a:p>
            <a:pPr marL="152400" indent="0">
              <a:buSzPct val="100000"/>
            </a:pPr>
            <a:r>
              <a:rPr lang="en-US" sz="16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financial benefit encourages more consumers to opt for EVs.</a:t>
            </a:r>
            <a:br>
              <a:rPr lang="en-US" sz="1600" b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br>
              <a:rPr lang="en-US" sz="1600" b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br>
              <a:rPr lang="en-US" sz="1600" b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endParaRPr lang="en-US" sz="1600" b="1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52400" indent="0"/>
            <a:br>
              <a:rPr lang="en-US" sz="1600"/>
            </a:br>
            <a:br>
              <a:rPr lang="en-US" sz="1600"/>
            </a:br>
            <a:endParaRPr lang="en-US" sz="16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7E3CD8A-BE64-3D43-04D6-1A756C0420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/>
        </p:blipFill>
        <p:spPr>
          <a:xfrm>
            <a:off x="5537514" y="1640695"/>
            <a:ext cx="3060796" cy="2779780"/>
          </a:xfrm>
          <a:prstGeom prst="roundRect">
            <a:avLst>
              <a:gd name="adj" fmla="val 3039"/>
            </a:avLst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33083407"/>
      </p:ext>
    </p:extLst>
  </p:cSld>
  <p:clrMapOvr>
    <a:masterClrMapping/>
  </p:clrMapOvr>
  <p:transition spd="slow">
    <p:pull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46"/>
          <p:cNvSpPr txBox="1">
            <a:spLocks noGrp="1"/>
          </p:cNvSpPr>
          <p:nvPr>
            <p:ph type="subTitle" idx="2"/>
          </p:nvPr>
        </p:nvSpPr>
        <p:spPr>
          <a:xfrm>
            <a:off x="576234" y="417059"/>
            <a:ext cx="8022076" cy="12347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US" sz="1600" b="1">
                <a:solidFill>
                  <a:schemeClr val="accent4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Boosting Production and Infrastructure:  </a:t>
            </a:r>
            <a:r>
              <a:rPr lang="en-US" sz="16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Subsidies are often</a:t>
            </a:r>
          </a:p>
          <a:p>
            <a:pPr algn="l"/>
            <a:r>
              <a:rPr lang="en-US" sz="16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extended to manufacturers to boost the production of EVs and related</a:t>
            </a:r>
          </a:p>
          <a:p>
            <a:pPr algn="l"/>
            <a:r>
              <a:rPr lang="en-US" sz="16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infrastructure, such as charging stations. This, in turn, enhances consumer</a:t>
            </a:r>
          </a:p>
          <a:p>
            <a:pPr algn="l"/>
            <a:r>
              <a:rPr lang="en-US" sz="16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confidence in the availability and convenience of using EVs.</a:t>
            </a:r>
            <a:br>
              <a:rPr lang="en-US" sz="16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endParaRPr lang="en-US" sz="160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/>
            <a:br>
              <a:rPr lang="en-US" sz="16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br>
              <a:rPr lang="en-US" sz="1600">
                <a:solidFill>
                  <a:schemeClr val="tx1"/>
                </a:solidFill>
              </a:rPr>
            </a:br>
            <a:br>
              <a:rPr lang="en-US" sz="1600"/>
            </a:br>
            <a:endParaRPr lang="en-US" sz="1600"/>
          </a:p>
        </p:txBody>
      </p:sp>
      <p:sp>
        <p:nvSpPr>
          <p:cNvPr id="469" name="Google Shape;469;p46"/>
          <p:cNvSpPr/>
          <p:nvPr/>
        </p:nvSpPr>
        <p:spPr>
          <a:xfrm rot="896667">
            <a:off x="-1220683" y="3997362"/>
            <a:ext cx="8031537" cy="6017421"/>
          </a:xfrm>
          <a:custGeom>
            <a:avLst/>
            <a:gdLst/>
            <a:ahLst/>
            <a:cxnLst/>
            <a:rect l="l" t="t" r="r" b="b"/>
            <a:pathLst>
              <a:path w="5674501" h="4251473" extrusionOk="0">
                <a:moveTo>
                  <a:pt x="4673054" y="677120"/>
                </a:moveTo>
                <a:cubicBezTo>
                  <a:pt x="4103105" y="385864"/>
                  <a:pt x="3537453" y="-220451"/>
                  <a:pt x="2806173" y="82706"/>
                </a:cubicBezTo>
                <a:cubicBezTo>
                  <a:pt x="2074892" y="385864"/>
                  <a:pt x="1781322" y="691336"/>
                  <a:pt x="1250383" y="751505"/>
                </a:cubicBezTo>
                <a:cubicBezTo>
                  <a:pt x="719445" y="811673"/>
                  <a:pt x="-109362" y="1098962"/>
                  <a:pt x="11967" y="2187289"/>
                </a:cubicBezTo>
                <a:cubicBezTo>
                  <a:pt x="104534" y="3017418"/>
                  <a:pt x="755149" y="3434632"/>
                  <a:pt x="1271872" y="3581417"/>
                </a:cubicBezTo>
                <a:cubicBezTo>
                  <a:pt x="1788595" y="3728202"/>
                  <a:pt x="2066958" y="4319971"/>
                  <a:pt x="2770469" y="4244925"/>
                </a:cubicBezTo>
                <a:cubicBezTo>
                  <a:pt x="3356948" y="4181781"/>
                  <a:pt x="3835982" y="3663736"/>
                  <a:pt x="4130875" y="3380414"/>
                </a:cubicBezTo>
                <a:cubicBezTo>
                  <a:pt x="4675368" y="2857740"/>
                  <a:pt x="5432436" y="2810134"/>
                  <a:pt x="5637406" y="2252416"/>
                </a:cubicBezTo>
                <a:cubicBezTo>
                  <a:pt x="5829152" y="1729411"/>
                  <a:pt x="5243003" y="968707"/>
                  <a:pt x="4673054" y="67712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468;p46">
            <a:extLst>
              <a:ext uri="{FF2B5EF4-FFF2-40B4-BE49-F238E27FC236}">
                <a16:creationId xmlns:a16="http://schemas.microsoft.com/office/drawing/2014/main" id="{271D4890-9A97-A14A-1B17-EBEE32FC316F}"/>
              </a:ext>
            </a:extLst>
          </p:cNvPr>
          <p:cNvSpPr txBox="1">
            <a:spLocks/>
          </p:cNvSpPr>
          <p:nvPr/>
        </p:nvSpPr>
        <p:spPr>
          <a:xfrm>
            <a:off x="576234" y="1769631"/>
            <a:ext cx="3597560" cy="1722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152400" indent="0">
              <a:buSzPct val="100000"/>
            </a:pPr>
            <a:r>
              <a:rPr lang="en-US" sz="1600" b="1">
                <a:solidFill>
                  <a:schemeClr val="accent4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States providing high subsidies</a:t>
            </a:r>
            <a:br>
              <a:rPr lang="en-US" sz="1600" b="1">
                <a:solidFill>
                  <a:schemeClr val="accent4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endParaRPr lang="en-US" sz="1600" b="1">
              <a:solidFill>
                <a:schemeClr val="accent4">
                  <a:lumMod val="7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95300" indent="-342900">
              <a:buSzPct val="90000"/>
              <a:buFont typeface="Wingdings" panose="05000000000000000000" pitchFamily="2" charset="2"/>
              <a:buChar char="Ø"/>
            </a:pPr>
            <a:r>
              <a:rPr lang="en-US" sz="160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Delhi</a:t>
            </a:r>
          </a:p>
          <a:p>
            <a:pPr marL="495300" indent="-342900">
              <a:buSzPct val="90000"/>
              <a:buFont typeface="Wingdings" panose="05000000000000000000" pitchFamily="2" charset="2"/>
              <a:buChar char="Ø"/>
            </a:pPr>
            <a:r>
              <a:rPr lang="en-US" sz="160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Maharashtra</a:t>
            </a:r>
          </a:p>
          <a:p>
            <a:pPr marL="495300" indent="-342900">
              <a:buSzPct val="90000"/>
              <a:buFont typeface="Wingdings" panose="05000000000000000000" pitchFamily="2" charset="2"/>
              <a:buChar char="Ø"/>
            </a:pPr>
            <a:r>
              <a:rPr lang="en-US" sz="160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Gujarat</a:t>
            </a:r>
          </a:p>
          <a:p>
            <a:pPr marL="495300" indent="-342900">
              <a:buSzPct val="90000"/>
              <a:buFont typeface="Wingdings" panose="05000000000000000000" pitchFamily="2" charset="2"/>
              <a:buChar char="Ø"/>
            </a:pPr>
            <a:r>
              <a:rPr lang="en-US" sz="160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Telangana</a:t>
            </a:r>
            <a:br>
              <a:rPr lang="en-US" sz="1600" b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br>
              <a:rPr lang="en-US" sz="1600" b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br>
              <a:rPr lang="en-US" sz="1600" b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endParaRPr lang="en-US" sz="1600" b="1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52400" indent="0"/>
            <a:br>
              <a:rPr lang="en-US" sz="1600"/>
            </a:br>
            <a:br>
              <a:rPr lang="en-US" sz="1600"/>
            </a:br>
            <a:endParaRPr lang="en-US" sz="1600"/>
          </a:p>
        </p:txBody>
      </p:sp>
      <p:sp>
        <p:nvSpPr>
          <p:cNvPr id="3" name="Minus Sign 2">
            <a:extLst>
              <a:ext uri="{FF2B5EF4-FFF2-40B4-BE49-F238E27FC236}">
                <a16:creationId xmlns:a16="http://schemas.microsoft.com/office/drawing/2014/main" id="{A57970E3-5AB1-2A67-6472-BC46990BC493}"/>
              </a:ext>
            </a:extLst>
          </p:cNvPr>
          <p:cNvSpPr/>
          <p:nvPr/>
        </p:nvSpPr>
        <p:spPr>
          <a:xfrm>
            <a:off x="252000" y="2079969"/>
            <a:ext cx="4320000" cy="144000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6447406"/>
      </p:ext>
    </p:extLst>
  </p:cSld>
  <p:clrMapOvr>
    <a:masterClrMapping/>
  </p:clrMapOvr>
  <p:transition spd="slow">
    <p:pull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46"/>
          <p:cNvSpPr txBox="1">
            <a:spLocks noGrp="1"/>
          </p:cNvSpPr>
          <p:nvPr>
            <p:ph type="subTitle" idx="2"/>
          </p:nvPr>
        </p:nvSpPr>
        <p:spPr>
          <a:xfrm>
            <a:off x="576234" y="417059"/>
            <a:ext cx="8022076" cy="10282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US" sz="16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3)  How does the availability of charging stations infrastructure</a:t>
            </a:r>
          </a:p>
          <a:p>
            <a:pPr algn="l"/>
            <a:r>
              <a:rPr lang="en-US" sz="16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correlate with the EV sales and penetration rates in the top 5 states?</a:t>
            </a:r>
            <a:br>
              <a:rPr lang="en-US" sz="16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endParaRPr lang="en-US" sz="160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/>
            <a:br>
              <a:rPr lang="en-US" sz="16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br>
              <a:rPr lang="en-US" sz="1600">
                <a:solidFill>
                  <a:schemeClr val="tx1"/>
                </a:solidFill>
              </a:rPr>
            </a:br>
            <a:br>
              <a:rPr lang="en-US" sz="1600"/>
            </a:br>
            <a:endParaRPr lang="en-US" sz="1600"/>
          </a:p>
        </p:txBody>
      </p:sp>
      <p:sp>
        <p:nvSpPr>
          <p:cNvPr id="469" name="Google Shape;469;p46"/>
          <p:cNvSpPr/>
          <p:nvPr/>
        </p:nvSpPr>
        <p:spPr>
          <a:xfrm rot="896667">
            <a:off x="-1220683" y="3997362"/>
            <a:ext cx="8031537" cy="6017421"/>
          </a:xfrm>
          <a:custGeom>
            <a:avLst/>
            <a:gdLst/>
            <a:ahLst/>
            <a:cxnLst/>
            <a:rect l="l" t="t" r="r" b="b"/>
            <a:pathLst>
              <a:path w="5674501" h="4251473" extrusionOk="0">
                <a:moveTo>
                  <a:pt x="4673054" y="677120"/>
                </a:moveTo>
                <a:cubicBezTo>
                  <a:pt x="4103105" y="385864"/>
                  <a:pt x="3537453" y="-220451"/>
                  <a:pt x="2806173" y="82706"/>
                </a:cubicBezTo>
                <a:cubicBezTo>
                  <a:pt x="2074892" y="385864"/>
                  <a:pt x="1781322" y="691336"/>
                  <a:pt x="1250383" y="751505"/>
                </a:cubicBezTo>
                <a:cubicBezTo>
                  <a:pt x="719445" y="811673"/>
                  <a:pt x="-109362" y="1098962"/>
                  <a:pt x="11967" y="2187289"/>
                </a:cubicBezTo>
                <a:cubicBezTo>
                  <a:pt x="104534" y="3017418"/>
                  <a:pt x="755149" y="3434632"/>
                  <a:pt x="1271872" y="3581417"/>
                </a:cubicBezTo>
                <a:cubicBezTo>
                  <a:pt x="1788595" y="3728202"/>
                  <a:pt x="2066958" y="4319971"/>
                  <a:pt x="2770469" y="4244925"/>
                </a:cubicBezTo>
                <a:cubicBezTo>
                  <a:pt x="3356948" y="4181781"/>
                  <a:pt x="3835982" y="3663736"/>
                  <a:pt x="4130875" y="3380414"/>
                </a:cubicBezTo>
                <a:cubicBezTo>
                  <a:pt x="4675368" y="2857740"/>
                  <a:pt x="5432436" y="2810134"/>
                  <a:pt x="5637406" y="2252416"/>
                </a:cubicBezTo>
                <a:cubicBezTo>
                  <a:pt x="5829152" y="1729411"/>
                  <a:pt x="5243003" y="968707"/>
                  <a:pt x="4673054" y="67712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468;p46">
            <a:extLst>
              <a:ext uri="{FF2B5EF4-FFF2-40B4-BE49-F238E27FC236}">
                <a16:creationId xmlns:a16="http://schemas.microsoft.com/office/drawing/2014/main" id="{B22229C1-B4B4-5A1A-41D8-5713B4DFDF3A}"/>
              </a:ext>
            </a:extLst>
          </p:cNvPr>
          <p:cNvSpPr txBox="1">
            <a:spLocks/>
          </p:cNvSpPr>
          <p:nvPr/>
        </p:nvSpPr>
        <p:spPr>
          <a:xfrm>
            <a:off x="545690" y="1202919"/>
            <a:ext cx="8022076" cy="1692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152400" indent="0">
              <a:buSzPct val="100000"/>
            </a:pPr>
            <a:r>
              <a:rPr lang="en-US" sz="1600" b="1">
                <a:solidFill>
                  <a:schemeClr val="accent4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Higher Charging Stations, Higher Sales:  </a:t>
            </a:r>
            <a:r>
              <a:rPr lang="en-US" sz="16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Maharashtra, with the most charging stations, has the highest EV sales, suggesting a positive correlation between the availability of charging infrastructure and EV sales.</a:t>
            </a:r>
            <a:br>
              <a:rPr lang="en-US" sz="1600" b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br>
              <a:rPr lang="en-US" sz="1600" b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endParaRPr lang="en-US" sz="1600" b="1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52400" indent="0"/>
            <a:br>
              <a:rPr lang="en-US" sz="1600"/>
            </a:br>
            <a:br>
              <a:rPr lang="en-US" sz="1600"/>
            </a:br>
            <a:endParaRPr lang="en-US" sz="16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7E3CD8A-BE64-3D43-04D6-1A756C0420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/>
        </p:blipFill>
        <p:spPr>
          <a:xfrm>
            <a:off x="2755661" y="2350522"/>
            <a:ext cx="5842650" cy="1904978"/>
          </a:xfrm>
          <a:prstGeom prst="roundRect">
            <a:avLst>
              <a:gd name="adj" fmla="val 3039"/>
            </a:avLst>
          </a:prstGeom>
          <a:ln>
            <a:solidFill>
              <a:schemeClr val="tx1"/>
            </a:solidFill>
          </a:ln>
        </p:spPr>
      </p:pic>
      <p:sp>
        <p:nvSpPr>
          <p:cNvPr id="4" name="Google Shape;468;p46">
            <a:extLst>
              <a:ext uri="{FF2B5EF4-FFF2-40B4-BE49-F238E27FC236}">
                <a16:creationId xmlns:a16="http://schemas.microsoft.com/office/drawing/2014/main" id="{21655F28-926D-3F60-68D5-60F4DEBFA9CD}"/>
              </a:ext>
            </a:extLst>
          </p:cNvPr>
          <p:cNvSpPr txBox="1">
            <a:spLocks/>
          </p:cNvSpPr>
          <p:nvPr/>
        </p:nvSpPr>
        <p:spPr>
          <a:xfrm>
            <a:off x="576234" y="2262032"/>
            <a:ext cx="2028951" cy="19934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152400" indent="0">
              <a:buSzPct val="100000"/>
            </a:pPr>
            <a:r>
              <a:rPr lang="en-US" sz="1600" b="1">
                <a:solidFill>
                  <a:schemeClr val="accent4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Top 5 States</a:t>
            </a:r>
            <a:br>
              <a:rPr lang="en-US" sz="1600" b="1">
                <a:solidFill>
                  <a:schemeClr val="accent4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endParaRPr lang="en-US" sz="160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95300" indent="-342900">
              <a:buSzPct val="90000"/>
              <a:buFont typeface="Wingdings" panose="05000000000000000000" pitchFamily="2" charset="2"/>
              <a:buChar char="Ø"/>
            </a:pPr>
            <a:r>
              <a:rPr lang="en-US" sz="160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Maharashtra</a:t>
            </a:r>
          </a:p>
          <a:p>
            <a:pPr marL="495300" indent="-342900">
              <a:buSzPct val="90000"/>
              <a:buFont typeface="Wingdings" panose="05000000000000000000" pitchFamily="2" charset="2"/>
              <a:buChar char="Ø"/>
            </a:pPr>
            <a:r>
              <a:rPr lang="en-US" sz="160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Karnataka</a:t>
            </a:r>
          </a:p>
          <a:p>
            <a:pPr marL="495300" indent="-342900">
              <a:buSzPct val="90000"/>
              <a:buFont typeface="Wingdings" panose="05000000000000000000" pitchFamily="2" charset="2"/>
              <a:buChar char="Ø"/>
            </a:pPr>
            <a:r>
              <a:rPr lang="en-US" sz="160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Tamil Nadu</a:t>
            </a:r>
          </a:p>
          <a:p>
            <a:pPr marL="495300" indent="-342900">
              <a:buSzPct val="90000"/>
              <a:buFont typeface="Wingdings" panose="05000000000000000000" pitchFamily="2" charset="2"/>
              <a:buChar char="Ø"/>
            </a:pPr>
            <a:r>
              <a:rPr lang="en-US" sz="160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Gujarat</a:t>
            </a:r>
          </a:p>
          <a:p>
            <a:pPr marL="495300" indent="-342900">
              <a:buSzPct val="90000"/>
              <a:buFont typeface="Wingdings" panose="05000000000000000000" pitchFamily="2" charset="2"/>
              <a:buChar char="Ø"/>
            </a:pPr>
            <a:r>
              <a:rPr lang="en-US" sz="160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Rajasthan</a:t>
            </a:r>
            <a:br>
              <a:rPr lang="en-US" sz="1600" b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br>
              <a:rPr lang="en-US" sz="1600" b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br>
              <a:rPr lang="en-US" sz="1600" b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endParaRPr lang="en-US" sz="1600" b="1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52400" indent="0"/>
            <a:br>
              <a:rPr lang="en-US" sz="1600"/>
            </a:br>
            <a:br>
              <a:rPr lang="en-US" sz="1600"/>
            </a:br>
            <a:endParaRPr lang="en-US" sz="1600"/>
          </a:p>
        </p:txBody>
      </p:sp>
      <p:sp>
        <p:nvSpPr>
          <p:cNvPr id="5" name="Minus Sign 4">
            <a:extLst>
              <a:ext uri="{FF2B5EF4-FFF2-40B4-BE49-F238E27FC236}">
                <a16:creationId xmlns:a16="http://schemas.microsoft.com/office/drawing/2014/main" id="{946982D8-E2D9-1DCB-6D78-ADA8B45D2E34}"/>
              </a:ext>
            </a:extLst>
          </p:cNvPr>
          <p:cNvSpPr/>
          <p:nvPr/>
        </p:nvSpPr>
        <p:spPr>
          <a:xfrm>
            <a:off x="576234" y="2583186"/>
            <a:ext cx="1728000" cy="144000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723304"/>
      </p:ext>
    </p:extLst>
  </p:cSld>
  <p:clrMapOvr>
    <a:masterClrMapping/>
  </p:clrMapOvr>
  <p:transition spd="slow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4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>
                    <a:lumMod val="75000"/>
                  </a:schemeClr>
                </a:solidFill>
              </a:rPr>
              <a:t>Prob</a:t>
            </a:r>
            <a:r>
              <a:rPr lang="en-IN">
                <a:solidFill>
                  <a:schemeClr val="accent4">
                    <a:lumMod val="75000"/>
                  </a:schemeClr>
                </a:solidFill>
              </a:rPr>
              <a:t>le</a:t>
            </a:r>
            <a:r>
              <a:rPr lang="en">
                <a:solidFill>
                  <a:schemeClr val="accent4">
                    <a:lumMod val="75000"/>
                  </a:schemeClr>
                </a:solidFill>
              </a:rPr>
              <a:t>m Statement</a:t>
            </a:r>
            <a:endParaRPr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468" name="Google Shape;468;p46"/>
          <p:cNvSpPr txBox="1">
            <a:spLocks noGrp="1"/>
          </p:cNvSpPr>
          <p:nvPr>
            <p:ph type="subTitle" idx="2"/>
          </p:nvPr>
        </p:nvSpPr>
        <p:spPr>
          <a:xfrm>
            <a:off x="568860" y="1183062"/>
            <a:ext cx="7592727" cy="242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indent="0"/>
            <a:r>
              <a:rPr lang="en-US" sz="1600"/>
              <a:t>AtliQ Motors, a leading US-based automotive company specializing in electric</a:t>
            </a:r>
          </a:p>
          <a:p>
            <a:r>
              <a:rPr lang="en-US" sz="1600"/>
              <a:t>vehicles, currently holds a 25% market share in the EV/hybrid segment in</a:t>
            </a:r>
          </a:p>
          <a:p>
            <a:r>
              <a:rPr lang="en-US" sz="1600"/>
              <a:t>North America but has less than 2% market share in India. They aim to</a:t>
            </a:r>
          </a:p>
          <a:p>
            <a:r>
              <a:rPr lang="en-US" sz="1600"/>
              <a:t>expand their presence in the Indian market.</a:t>
            </a:r>
            <a:br>
              <a:rPr lang="en-US" sz="1600"/>
            </a:br>
            <a:endParaRPr lang="en-US" sz="1600"/>
          </a:p>
          <a:p>
            <a:r>
              <a:rPr lang="en-US" sz="1600"/>
              <a:t>Bruce Haryali, chief of AtliQ Motors India, has tasked the data analytics team,</a:t>
            </a:r>
          </a:p>
          <a:p>
            <a:r>
              <a:rPr lang="en-US" sz="1600"/>
              <a:t>led by analyst Peter Pandey, to conduct a detailed market study of the</a:t>
            </a:r>
          </a:p>
          <a:p>
            <a:r>
              <a:rPr lang="en-US" sz="1600"/>
              <a:t>existing EV/hybrid market in India before launching their bestselling models.</a:t>
            </a:r>
          </a:p>
        </p:txBody>
      </p:sp>
      <p:sp>
        <p:nvSpPr>
          <p:cNvPr id="469" name="Google Shape;469;p46"/>
          <p:cNvSpPr/>
          <p:nvPr/>
        </p:nvSpPr>
        <p:spPr>
          <a:xfrm rot="896667">
            <a:off x="-1220683" y="3997362"/>
            <a:ext cx="8031537" cy="6017421"/>
          </a:xfrm>
          <a:custGeom>
            <a:avLst/>
            <a:gdLst/>
            <a:ahLst/>
            <a:cxnLst/>
            <a:rect l="l" t="t" r="r" b="b"/>
            <a:pathLst>
              <a:path w="5674501" h="4251473" extrusionOk="0">
                <a:moveTo>
                  <a:pt x="4673054" y="677120"/>
                </a:moveTo>
                <a:cubicBezTo>
                  <a:pt x="4103105" y="385864"/>
                  <a:pt x="3537453" y="-220451"/>
                  <a:pt x="2806173" y="82706"/>
                </a:cubicBezTo>
                <a:cubicBezTo>
                  <a:pt x="2074892" y="385864"/>
                  <a:pt x="1781322" y="691336"/>
                  <a:pt x="1250383" y="751505"/>
                </a:cubicBezTo>
                <a:cubicBezTo>
                  <a:pt x="719445" y="811673"/>
                  <a:pt x="-109362" y="1098962"/>
                  <a:pt x="11967" y="2187289"/>
                </a:cubicBezTo>
                <a:cubicBezTo>
                  <a:pt x="104534" y="3017418"/>
                  <a:pt x="755149" y="3434632"/>
                  <a:pt x="1271872" y="3581417"/>
                </a:cubicBezTo>
                <a:cubicBezTo>
                  <a:pt x="1788595" y="3728202"/>
                  <a:pt x="2066958" y="4319971"/>
                  <a:pt x="2770469" y="4244925"/>
                </a:cubicBezTo>
                <a:cubicBezTo>
                  <a:pt x="3356948" y="4181781"/>
                  <a:pt x="3835982" y="3663736"/>
                  <a:pt x="4130875" y="3380414"/>
                </a:cubicBezTo>
                <a:cubicBezTo>
                  <a:pt x="4675368" y="2857740"/>
                  <a:pt x="5432436" y="2810134"/>
                  <a:pt x="5637406" y="2252416"/>
                </a:cubicBezTo>
                <a:cubicBezTo>
                  <a:pt x="5829152" y="1729411"/>
                  <a:pt x="5243003" y="968707"/>
                  <a:pt x="4673054" y="67712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pull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46"/>
          <p:cNvSpPr txBox="1">
            <a:spLocks noGrp="1"/>
          </p:cNvSpPr>
          <p:nvPr>
            <p:ph type="subTitle" idx="2"/>
          </p:nvPr>
        </p:nvSpPr>
        <p:spPr>
          <a:xfrm>
            <a:off x="576234" y="417060"/>
            <a:ext cx="8022076" cy="7886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US" sz="16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4)  Who should be the brand ambassador if AtliQ Motors launches</a:t>
            </a:r>
          </a:p>
          <a:p>
            <a:pPr algn="l"/>
            <a:r>
              <a:rPr lang="en-US" sz="16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their EV/Hybrid vehicles in India and why?</a:t>
            </a:r>
            <a:br>
              <a:rPr lang="en-US" sz="16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endParaRPr lang="en-US" sz="160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/>
            <a:br>
              <a:rPr lang="en-US" sz="16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br>
              <a:rPr lang="en-US" sz="1600">
                <a:solidFill>
                  <a:schemeClr val="tx1"/>
                </a:solidFill>
              </a:rPr>
            </a:br>
            <a:br>
              <a:rPr lang="en-US" sz="1600"/>
            </a:br>
            <a:endParaRPr lang="en-US" sz="1600"/>
          </a:p>
        </p:txBody>
      </p:sp>
      <p:sp>
        <p:nvSpPr>
          <p:cNvPr id="469" name="Google Shape;469;p46"/>
          <p:cNvSpPr/>
          <p:nvPr/>
        </p:nvSpPr>
        <p:spPr>
          <a:xfrm rot="896667">
            <a:off x="-1220683" y="3997362"/>
            <a:ext cx="8031537" cy="6017421"/>
          </a:xfrm>
          <a:custGeom>
            <a:avLst/>
            <a:gdLst/>
            <a:ahLst/>
            <a:cxnLst/>
            <a:rect l="l" t="t" r="r" b="b"/>
            <a:pathLst>
              <a:path w="5674501" h="4251473" extrusionOk="0">
                <a:moveTo>
                  <a:pt x="4673054" y="677120"/>
                </a:moveTo>
                <a:cubicBezTo>
                  <a:pt x="4103105" y="385864"/>
                  <a:pt x="3537453" y="-220451"/>
                  <a:pt x="2806173" y="82706"/>
                </a:cubicBezTo>
                <a:cubicBezTo>
                  <a:pt x="2074892" y="385864"/>
                  <a:pt x="1781322" y="691336"/>
                  <a:pt x="1250383" y="751505"/>
                </a:cubicBezTo>
                <a:cubicBezTo>
                  <a:pt x="719445" y="811673"/>
                  <a:pt x="-109362" y="1098962"/>
                  <a:pt x="11967" y="2187289"/>
                </a:cubicBezTo>
                <a:cubicBezTo>
                  <a:pt x="104534" y="3017418"/>
                  <a:pt x="755149" y="3434632"/>
                  <a:pt x="1271872" y="3581417"/>
                </a:cubicBezTo>
                <a:cubicBezTo>
                  <a:pt x="1788595" y="3728202"/>
                  <a:pt x="2066958" y="4319971"/>
                  <a:pt x="2770469" y="4244925"/>
                </a:cubicBezTo>
                <a:cubicBezTo>
                  <a:pt x="3356948" y="4181781"/>
                  <a:pt x="3835982" y="3663736"/>
                  <a:pt x="4130875" y="3380414"/>
                </a:cubicBezTo>
                <a:cubicBezTo>
                  <a:pt x="4675368" y="2857740"/>
                  <a:pt x="5432436" y="2810134"/>
                  <a:pt x="5637406" y="2252416"/>
                </a:cubicBezTo>
                <a:cubicBezTo>
                  <a:pt x="5829152" y="1729411"/>
                  <a:pt x="5243003" y="968707"/>
                  <a:pt x="4673054" y="67712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468;p46">
            <a:extLst>
              <a:ext uri="{FF2B5EF4-FFF2-40B4-BE49-F238E27FC236}">
                <a16:creationId xmlns:a16="http://schemas.microsoft.com/office/drawing/2014/main" id="{B22229C1-B4B4-5A1A-41D8-5713B4DFDF3A}"/>
              </a:ext>
            </a:extLst>
          </p:cNvPr>
          <p:cNvSpPr txBox="1">
            <a:spLocks/>
          </p:cNvSpPr>
          <p:nvPr/>
        </p:nvSpPr>
        <p:spPr>
          <a:xfrm>
            <a:off x="545690" y="1205682"/>
            <a:ext cx="7757652" cy="2502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152400" indent="0">
              <a:buSzPct val="100000"/>
            </a:pPr>
            <a:r>
              <a:rPr lang="en-US" sz="1600" b="1">
                <a:solidFill>
                  <a:schemeClr val="accent4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Bruce Haryali </a:t>
            </a:r>
            <a:r>
              <a:rPr lang="en-US" sz="16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could be an excellent choice for the brand ambassador role. His leadership as the chief of AtliQ Motors India would make him a credible and authoritative figure, reinforcing the brand's vision and dedication to bringing cutting-edge, eco-friendly vehicles to the Indian market. </a:t>
            </a:r>
            <a:br>
              <a:rPr lang="en-US" sz="16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endParaRPr lang="en-US" sz="160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52400" indent="0">
              <a:buSzPct val="100000"/>
            </a:pPr>
            <a:r>
              <a:rPr lang="en-US" sz="16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Using an internal figure like Bruce could also help build trust and foster a strong connection with the audience, demonstrating that the company is led by someone deeply invested in the local market and its environmental goals.</a:t>
            </a: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2834806287"/>
      </p:ext>
    </p:extLst>
  </p:cSld>
  <p:clrMapOvr>
    <a:masterClrMapping/>
  </p:clrMapOvr>
  <p:transition spd="slow">
    <p:pull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46"/>
          <p:cNvSpPr txBox="1">
            <a:spLocks noGrp="1"/>
          </p:cNvSpPr>
          <p:nvPr>
            <p:ph type="subTitle" idx="2"/>
          </p:nvPr>
        </p:nvSpPr>
        <p:spPr>
          <a:xfrm>
            <a:off x="576234" y="417059"/>
            <a:ext cx="8022076" cy="10282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US" sz="16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5)  Which state of India is ideal to start the manufacturing unit?</a:t>
            </a:r>
          </a:p>
          <a:p>
            <a:pPr algn="l"/>
            <a:r>
              <a:rPr lang="en-US" sz="16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(Based on subsidies provided, ease of doing business, stability in</a:t>
            </a:r>
          </a:p>
          <a:p>
            <a:pPr algn="l"/>
            <a:r>
              <a:rPr lang="en-US" sz="16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governance etc.)</a:t>
            </a:r>
            <a:br>
              <a:rPr lang="en-US" sz="16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endParaRPr lang="en-US" sz="160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/>
            <a:br>
              <a:rPr lang="en-US" sz="16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br>
              <a:rPr lang="en-US" sz="1600">
                <a:solidFill>
                  <a:schemeClr val="tx1"/>
                </a:solidFill>
              </a:rPr>
            </a:br>
            <a:br>
              <a:rPr lang="en-US" sz="1600"/>
            </a:br>
            <a:endParaRPr lang="en-US" sz="1600"/>
          </a:p>
        </p:txBody>
      </p:sp>
      <p:sp>
        <p:nvSpPr>
          <p:cNvPr id="469" name="Google Shape;469;p46"/>
          <p:cNvSpPr/>
          <p:nvPr/>
        </p:nvSpPr>
        <p:spPr>
          <a:xfrm rot="896667">
            <a:off x="-1220683" y="3997362"/>
            <a:ext cx="8031537" cy="6017421"/>
          </a:xfrm>
          <a:custGeom>
            <a:avLst/>
            <a:gdLst/>
            <a:ahLst/>
            <a:cxnLst/>
            <a:rect l="l" t="t" r="r" b="b"/>
            <a:pathLst>
              <a:path w="5674501" h="4251473" extrusionOk="0">
                <a:moveTo>
                  <a:pt x="4673054" y="677120"/>
                </a:moveTo>
                <a:cubicBezTo>
                  <a:pt x="4103105" y="385864"/>
                  <a:pt x="3537453" y="-220451"/>
                  <a:pt x="2806173" y="82706"/>
                </a:cubicBezTo>
                <a:cubicBezTo>
                  <a:pt x="2074892" y="385864"/>
                  <a:pt x="1781322" y="691336"/>
                  <a:pt x="1250383" y="751505"/>
                </a:cubicBezTo>
                <a:cubicBezTo>
                  <a:pt x="719445" y="811673"/>
                  <a:pt x="-109362" y="1098962"/>
                  <a:pt x="11967" y="2187289"/>
                </a:cubicBezTo>
                <a:cubicBezTo>
                  <a:pt x="104534" y="3017418"/>
                  <a:pt x="755149" y="3434632"/>
                  <a:pt x="1271872" y="3581417"/>
                </a:cubicBezTo>
                <a:cubicBezTo>
                  <a:pt x="1788595" y="3728202"/>
                  <a:pt x="2066958" y="4319971"/>
                  <a:pt x="2770469" y="4244925"/>
                </a:cubicBezTo>
                <a:cubicBezTo>
                  <a:pt x="3356948" y="4181781"/>
                  <a:pt x="3835982" y="3663736"/>
                  <a:pt x="4130875" y="3380414"/>
                </a:cubicBezTo>
                <a:cubicBezTo>
                  <a:pt x="4675368" y="2857740"/>
                  <a:pt x="5432436" y="2810134"/>
                  <a:pt x="5637406" y="2252416"/>
                </a:cubicBezTo>
                <a:cubicBezTo>
                  <a:pt x="5829152" y="1729411"/>
                  <a:pt x="5243003" y="968707"/>
                  <a:pt x="4673054" y="67712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468;p46">
            <a:extLst>
              <a:ext uri="{FF2B5EF4-FFF2-40B4-BE49-F238E27FC236}">
                <a16:creationId xmlns:a16="http://schemas.microsoft.com/office/drawing/2014/main" id="{B22229C1-B4B4-5A1A-41D8-5713B4DFDF3A}"/>
              </a:ext>
            </a:extLst>
          </p:cNvPr>
          <p:cNvSpPr txBox="1">
            <a:spLocks/>
          </p:cNvSpPr>
          <p:nvPr/>
        </p:nvSpPr>
        <p:spPr>
          <a:xfrm>
            <a:off x="542705" y="1435100"/>
            <a:ext cx="8022076" cy="2502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152400" indent="0">
              <a:buSzPct val="100000"/>
            </a:pPr>
            <a:r>
              <a:rPr lang="en-US" sz="16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Maharashtra is an ideal state for setting up a manufacturing unit due to several factors: </a:t>
            </a:r>
            <a:br>
              <a:rPr lang="en-US" sz="1600" b="1">
                <a:solidFill>
                  <a:schemeClr val="accent4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br>
              <a:rPr lang="en-US" sz="1600" b="1">
                <a:solidFill>
                  <a:schemeClr val="accent4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1600" b="1">
                <a:solidFill>
                  <a:schemeClr val="accent4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Subsidies &amp; Incentives:  </a:t>
            </a:r>
            <a:r>
              <a:rPr lang="en-US" sz="16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Maharashtra offers several incentives under its Industrial Policy, including capital subsidies, interest subsidies, and concessions on electricity tariffs.</a:t>
            </a:r>
            <a:br>
              <a:rPr lang="en-US" sz="16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endParaRPr lang="en-US" sz="160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52400" indent="0">
              <a:buSzPct val="100000"/>
            </a:pPr>
            <a:r>
              <a:rPr lang="en-US" sz="1600" b="1">
                <a:solidFill>
                  <a:schemeClr val="accent4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Ease of Doing Business:  </a:t>
            </a:r>
            <a:r>
              <a:rPr lang="en-US" sz="16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Maharashtra consistently ranks high in ease of doing business rankings, with streamlined processes for setting up industries.</a:t>
            </a:r>
            <a:br>
              <a:rPr lang="en-US" sz="16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br>
              <a:rPr lang="en-US" sz="16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br>
              <a:rPr lang="en-US" sz="1600" b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endParaRPr lang="en-US" sz="1600" b="1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52400" indent="0"/>
            <a:br>
              <a:rPr lang="en-US" sz="1600"/>
            </a:br>
            <a:br>
              <a:rPr lang="en-US" sz="1600"/>
            </a:b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3069906743"/>
      </p:ext>
    </p:extLst>
  </p:cSld>
  <p:clrMapOvr>
    <a:masterClrMapping/>
  </p:clrMapOvr>
  <p:transition spd="slow">
    <p:pull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46"/>
          <p:cNvSpPr txBox="1">
            <a:spLocks noGrp="1"/>
          </p:cNvSpPr>
          <p:nvPr>
            <p:ph type="subTitle" idx="2"/>
          </p:nvPr>
        </p:nvSpPr>
        <p:spPr>
          <a:xfrm>
            <a:off x="576234" y="417059"/>
            <a:ext cx="8022076" cy="41328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US" sz="1600" b="1">
                <a:solidFill>
                  <a:schemeClr val="accent4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Infrastructure:  </a:t>
            </a:r>
            <a:r>
              <a:rPr lang="en-US" sz="16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Strong infrastructure with well-developed ports,</a:t>
            </a:r>
          </a:p>
          <a:p>
            <a:pPr algn="l"/>
            <a:r>
              <a:rPr lang="en-US" sz="16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highways, and industrial zones. </a:t>
            </a:r>
            <a:br>
              <a:rPr lang="en-US" sz="1600" b="1">
                <a:solidFill>
                  <a:schemeClr val="accent4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endParaRPr lang="en-US" sz="1600" b="1">
              <a:solidFill>
                <a:schemeClr val="accent4">
                  <a:lumMod val="7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/>
            <a:r>
              <a:rPr lang="en-US" sz="1600" b="1">
                <a:solidFill>
                  <a:schemeClr val="accent4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Governance: </a:t>
            </a:r>
            <a:r>
              <a:rPr lang="en-US" sz="16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Stable government policies and a robust industrial ecosystem.</a:t>
            </a:r>
            <a:br>
              <a:rPr lang="en-US" sz="1600" b="1">
                <a:solidFill>
                  <a:schemeClr val="accent4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endParaRPr lang="en-US" sz="1600" b="1">
              <a:solidFill>
                <a:schemeClr val="accent4">
                  <a:lumMod val="7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/>
            <a:r>
              <a:rPr lang="en-US" sz="1600" b="1">
                <a:solidFill>
                  <a:schemeClr val="accent4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Key Industrial Areas: </a:t>
            </a:r>
            <a:r>
              <a:rPr lang="en-US" sz="16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Mumbai, Pune, Nagpur, Nashik.</a:t>
            </a:r>
            <a:br>
              <a:rPr lang="en-US" sz="1600">
                <a:solidFill>
                  <a:schemeClr val="tx1"/>
                </a:solidFill>
              </a:rPr>
            </a:br>
            <a:br>
              <a:rPr lang="en-US" sz="1600"/>
            </a:br>
            <a:endParaRPr lang="en-US" sz="1600"/>
          </a:p>
        </p:txBody>
      </p:sp>
      <p:sp>
        <p:nvSpPr>
          <p:cNvPr id="469" name="Google Shape;469;p46"/>
          <p:cNvSpPr/>
          <p:nvPr/>
        </p:nvSpPr>
        <p:spPr>
          <a:xfrm rot="896667">
            <a:off x="-1220683" y="3997362"/>
            <a:ext cx="8031537" cy="6017421"/>
          </a:xfrm>
          <a:custGeom>
            <a:avLst/>
            <a:gdLst/>
            <a:ahLst/>
            <a:cxnLst/>
            <a:rect l="l" t="t" r="r" b="b"/>
            <a:pathLst>
              <a:path w="5674501" h="4251473" extrusionOk="0">
                <a:moveTo>
                  <a:pt x="4673054" y="677120"/>
                </a:moveTo>
                <a:cubicBezTo>
                  <a:pt x="4103105" y="385864"/>
                  <a:pt x="3537453" y="-220451"/>
                  <a:pt x="2806173" y="82706"/>
                </a:cubicBezTo>
                <a:cubicBezTo>
                  <a:pt x="2074892" y="385864"/>
                  <a:pt x="1781322" y="691336"/>
                  <a:pt x="1250383" y="751505"/>
                </a:cubicBezTo>
                <a:cubicBezTo>
                  <a:pt x="719445" y="811673"/>
                  <a:pt x="-109362" y="1098962"/>
                  <a:pt x="11967" y="2187289"/>
                </a:cubicBezTo>
                <a:cubicBezTo>
                  <a:pt x="104534" y="3017418"/>
                  <a:pt x="755149" y="3434632"/>
                  <a:pt x="1271872" y="3581417"/>
                </a:cubicBezTo>
                <a:cubicBezTo>
                  <a:pt x="1788595" y="3728202"/>
                  <a:pt x="2066958" y="4319971"/>
                  <a:pt x="2770469" y="4244925"/>
                </a:cubicBezTo>
                <a:cubicBezTo>
                  <a:pt x="3356948" y="4181781"/>
                  <a:pt x="3835982" y="3663736"/>
                  <a:pt x="4130875" y="3380414"/>
                </a:cubicBezTo>
                <a:cubicBezTo>
                  <a:pt x="4675368" y="2857740"/>
                  <a:pt x="5432436" y="2810134"/>
                  <a:pt x="5637406" y="2252416"/>
                </a:cubicBezTo>
                <a:cubicBezTo>
                  <a:pt x="5829152" y="1729411"/>
                  <a:pt x="5243003" y="968707"/>
                  <a:pt x="4673054" y="67712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556718"/>
      </p:ext>
    </p:extLst>
  </p:cSld>
  <p:clrMapOvr>
    <a:masterClrMapping/>
  </p:clrMapOvr>
  <p:transition spd="slow">
    <p:pull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46"/>
          <p:cNvSpPr txBox="1">
            <a:spLocks noGrp="1"/>
          </p:cNvSpPr>
          <p:nvPr>
            <p:ph type="subTitle" idx="2"/>
          </p:nvPr>
        </p:nvSpPr>
        <p:spPr>
          <a:xfrm>
            <a:off x="576234" y="417059"/>
            <a:ext cx="8022076" cy="10282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US" sz="16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6)  </a:t>
            </a:r>
            <a:r>
              <a:rPr lang="en-US" sz="1600" b="0" i="0" u="none" strike="noStrike" baseline="0">
                <a:solidFill>
                  <a:srgbClr val="000000"/>
                </a:solidFill>
              </a:rPr>
              <a:t>Your top 3 recommendations for AtliQ Motors. </a:t>
            </a:r>
          </a:p>
          <a:p>
            <a:pPr algn="l"/>
            <a:br>
              <a:rPr lang="en-US" sz="16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endParaRPr lang="en-US" sz="160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/>
            <a:br>
              <a:rPr lang="en-US" sz="16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br>
              <a:rPr lang="en-US" sz="1600">
                <a:solidFill>
                  <a:schemeClr val="tx1"/>
                </a:solidFill>
              </a:rPr>
            </a:br>
            <a:br>
              <a:rPr lang="en-US" sz="1600"/>
            </a:br>
            <a:endParaRPr lang="en-US" sz="1600"/>
          </a:p>
        </p:txBody>
      </p:sp>
      <p:sp>
        <p:nvSpPr>
          <p:cNvPr id="469" name="Google Shape;469;p46"/>
          <p:cNvSpPr/>
          <p:nvPr/>
        </p:nvSpPr>
        <p:spPr>
          <a:xfrm rot="896667">
            <a:off x="-1220683" y="3997362"/>
            <a:ext cx="8031537" cy="6017421"/>
          </a:xfrm>
          <a:custGeom>
            <a:avLst/>
            <a:gdLst/>
            <a:ahLst/>
            <a:cxnLst/>
            <a:rect l="l" t="t" r="r" b="b"/>
            <a:pathLst>
              <a:path w="5674501" h="4251473" extrusionOk="0">
                <a:moveTo>
                  <a:pt x="4673054" y="677120"/>
                </a:moveTo>
                <a:cubicBezTo>
                  <a:pt x="4103105" y="385864"/>
                  <a:pt x="3537453" y="-220451"/>
                  <a:pt x="2806173" y="82706"/>
                </a:cubicBezTo>
                <a:cubicBezTo>
                  <a:pt x="2074892" y="385864"/>
                  <a:pt x="1781322" y="691336"/>
                  <a:pt x="1250383" y="751505"/>
                </a:cubicBezTo>
                <a:cubicBezTo>
                  <a:pt x="719445" y="811673"/>
                  <a:pt x="-109362" y="1098962"/>
                  <a:pt x="11967" y="2187289"/>
                </a:cubicBezTo>
                <a:cubicBezTo>
                  <a:pt x="104534" y="3017418"/>
                  <a:pt x="755149" y="3434632"/>
                  <a:pt x="1271872" y="3581417"/>
                </a:cubicBezTo>
                <a:cubicBezTo>
                  <a:pt x="1788595" y="3728202"/>
                  <a:pt x="2066958" y="4319971"/>
                  <a:pt x="2770469" y="4244925"/>
                </a:cubicBezTo>
                <a:cubicBezTo>
                  <a:pt x="3356948" y="4181781"/>
                  <a:pt x="3835982" y="3663736"/>
                  <a:pt x="4130875" y="3380414"/>
                </a:cubicBezTo>
                <a:cubicBezTo>
                  <a:pt x="4675368" y="2857740"/>
                  <a:pt x="5432436" y="2810134"/>
                  <a:pt x="5637406" y="2252416"/>
                </a:cubicBezTo>
                <a:cubicBezTo>
                  <a:pt x="5829152" y="1729411"/>
                  <a:pt x="5243003" y="968707"/>
                  <a:pt x="4673054" y="67712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468;p46">
            <a:extLst>
              <a:ext uri="{FF2B5EF4-FFF2-40B4-BE49-F238E27FC236}">
                <a16:creationId xmlns:a16="http://schemas.microsoft.com/office/drawing/2014/main" id="{B22229C1-B4B4-5A1A-41D8-5713B4DFDF3A}"/>
              </a:ext>
            </a:extLst>
          </p:cNvPr>
          <p:cNvSpPr txBox="1">
            <a:spLocks/>
          </p:cNvSpPr>
          <p:nvPr/>
        </p:nvSpPr>
        <p:spPr>
          <a:xfrm>
            <a:off x="545690" y="1003077"/>
            <a:ext cx="8022076" cy="3082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152400" indent="0">
              <a:buSzPct val="100000"/>
            </a:pPr>
            <a:r>
              <a:rPr lang="en-US" sz="1600" b="1">
                <a:solidFill>
                  <a:schemeClr val="accent4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Localized Market Research:  </a:t>
            </a:r>
            <a:r>
              <a:rPr lang="en-US" sz="16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Conduct thorough market research to understand the unique needs, preferences, and challenges of Indian consumers. </a:t>
            </a:r>
            <a:br>
              <a:rPr lang="en-US" sz="16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br>
              <a:rPr lang="en-US" sz="1600" b="1">
                <a:solidFill>
                  <a:schemeClr val="accent4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1600" b="1">
                <a:solidFill>
                  <a:schemeClr val="accent4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Infrastructure Development:  </a:t>
            </a:r>
            <a:r>
              <a:rPr lang="en-US" sz="16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Collaborating with local governments and energy companies to establish a network of charging stations will ease consumer concerns about range anxiety and encourage EV adoption.</a:t>
            </a:r>
            <a:br>
              <a:rPr lang="en-US" sz="16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endParaRPr lang="en-US" sz="160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52400" indent="0">
              <a:buSzPct val="100000"/>
            </a:pPr>
            <a:r>
              <a:rPr lang="en-US" sz="1600" b="1">
                <a:solidFill>
                  <a:schemeClr val="accent4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Sustainability and Brand Positioning:  </a:t>
            </a:r>
            <a:r>
              <a:rPr lang="en-US" sz="16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Position AtliQ Motors as a leader in sustainable and innovative transportation solutions. Highlight your commitment to reducing carbon footprints and advancing green technology.</a:t>
            </a:r>
            <a:br>
              <a:rPr lang="en-US" sz="16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br>
              <a:rPr lang="en-US" sz="16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br>
              <a:rPr lang="en-US" sz="1600" b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endParaRPr lang="en-US" sz="1600" b="1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52400" indent="0"/>
            <a:br>
              <a:rPr lang="en-US" sz="1600"/>
            </a:br>
            <a:br>
              <a:rPr lang="en-US" sz="1600"/>
            </a:b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2591036616"/>
      </p:ext>
    </p:extLst>
  </p:cSld>
  <p:clrMapOvr>
    <a:masterClrMapping/>
  </p:clrMapOvr>
  <p:transition spd="slow">
    <p:pull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4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4">
                    <a:lumMod val="75000"/>
                  </a:schemeClr>
                </a:solidFill>
              </a:rPr>
              <a:t>Additional Insights</a:t>
            </a:r>
            <a:br>
              <a:rPr lang="en-US">
                <a:solidFill>
                  <a:schemeClr val="accent4">
                    <a:lumMod val="75000"/>
                  </a:schemeClr>
                </a:solidFill>
              </a:rPr>
            </a:br>
            <a:endParaRPr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468" name="Google Shape;468;p46"/>
          <p:cNvSpPr txBox="1">
            <a:spLocks noGrp="1"/>
          </p:cNvSpPr>
          <p:nvPr>
            <p:ph type="subTitle" idx="2"/>
          </p:nvPr>
        </p:nvSpPr>
        <p:spPr>
          <a:xfrm>
            <a:off x="568861" y="1183062"/>
            <a:ext cx="8154810" cy="7824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US" sz="1600" b="0" i="0" u="none" strike="noStrike" baseline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1)   Nationwide, EV sales for 2-wheelers have outpaced those of 4-wheelers, highlighting the growing popularity and adoption of 2-wheeler electric vehicles.</a:t>
            </a:r>
            <a:endParaRPr lang="en-US" sz="1800" b="0" i="0" u="none" strike="noStrike" baseline="0">
              <a:solidFill>
                <a:srgbClr val="000000"/>
              </a:solidFill>
              <a:latin typeface="Aptos" panose="020B0004020202020204" pitchFamily="34" charset="0"/>
            </a:endParaRPr>
          </a:p>
          <a:p>
            <a:pPr marL="152400" indent="0">
              <a:buSzPct val="100000"/>
            </a:pPr>
            <a:br>
              <a:rPr lang="en-US" sz="1600"/>
            </a:br>
            <a:br>
              <a:rPr lang="en-US" sz="1600"/>
            </a:br>
            <a:endParaRPr lang="en-US" sz="1600"/>
          </a:p>
        </p:txBody>
      </p:sp>
      <p:sp>
        <p:nvSpPr>
          <p:cNvPr id="469" name="Google Shape;469;p46"/>
          <p:cNvSpPr/>
          <p:nvPr/>
        </p:nvSpPr>
        <p:spPr>
          <a:xfrm rot="896667">
            <a:off x="-1220683" y="3997362"/>
            <a:ext cx="8031537" cy="6017421"/>
          </a:xfrm>
          <a:custGeom>
            <a:avLst/>
            <a:gdLst/>
            <a:ahLst/>
            <a:cxnLst/>
            <a:rect l="l" t="t" r="r" b="b"/>
            <a:pathLst>
              <a:path w="5674501" h="4251473" extrusionOk="0">
                <a:moveTo>
                  <a:pt x="4673054" y="677120"/>
                </a:moveTo>
                <a:cubicBezTo>
                  <a:pt x="4103105" y="385864"/>
                  <a:pt x="3537453" y="-220451"/>
                  <a:pt x="2806173" y="82706"/>
                </a:cubicBezTo>
                <a:cubicBezTo>
                  <a:pt x="2074892" y="385864"/>
                  <a:pt x="1781322" y="691336"/>
                  <a:pt x="1250383" y="751505"/>
                </a:cubicBezTo>
                <a:cubicBezTo>
                  <a:pt x="719445" y="811673"/>
                  <a:pt x="-109362" y="1098962"/>
                  <a:pt x="11967" y="2187289"/>
                </a:cubicBezTo>
                <a:cubicBezTo>
                  <a:pt x="104534" y="3017418"/>
                  <a:pt x="755149" y="3434632"/>
                  <a:pt x="1271872" y="3581417"/>
                </a:cubicBezTo>
                <a:cubicBezTo>
                  <a:pt x="1788595" y="3728202"/>
                  <a:pt x="2066958" y="4319971"/>
                  <a:pt x="2770469" y="4244925"/>
                </a:cubicBezTo>
                <a:cubicBezTo>
                  <a:pt x="3356948" y="4181781"/>
                  <a:pt x="3835982" y="3663736"/>
                  <a:pt x="4130875" y="3380414"/>
                </a:cubicBezTo>
                <a:cubicBezTo>
                  <a:pt x="4675368" y="2857740"/>
                  <a:pt x="5432436" y="2810134"/>
                  <a:pt x="5637406" y="2252416"/>
                </a:cubicBezTo>
                <a:cubicBezTo>
                  <a:pt x="5829152" y="1729411"/>
                  <a:pt x="5243003" y="968707"/>
                  <a:pt x="4673054" y="67712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415968D-6027-E186-88B2-3880D4BE30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/>
        </p:blipFill>
        <p:spPr>
          <a:xfrm>
            <a:off x="3257098" y="2079969"/>
            <a:ext cx="2629803" cy="2444300"/>
          </a:xfrm>
          <a:prstGeom prst="roundRect">
            <a:avLst>
              <a:gd name="adj" fmla="val 2637"/>
            </a:avLst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56376377"/>
      </p:ext>
    </p:extLst>
  </p:cSld>
  <p:clrMapOvr>
    <a:masterClrMapping/>
  </p:clrMapOvr>
  <p:transition spd="slow">
    <p:pull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46"/>
          <p:cNvSpPr txBox="1">
            <a:spLocks noGrp="1"/>
          </p:cNvSpPr>
          <p:nvPr>
            <p:ph type="subTitle" idx="2"/>
          </p:nvPr>
        </p:nvSpPr>
        <p:spPr>
          <a:xfrm>
            <a:off x="576234" y="417059"/>
            <a:ext cx="7749231" cy="11610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US" sz="1600" b="0" i="0" u="none" strike="noStrike" baseline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2)</a:t>
            </a:r>
            <a:r>
              <a:rPr lang="en-US" sz="160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</a:t>
            </a:r>
            <a:r>
              <a:rPr lang="en-US" sz="1600"/>
              <a:t>EV sales remained stable until around 2015, followed by a sharp</a:t>
            </a:r>
          </a:p>
          <a:p>
            <a:pPr algn="l"/>
            <a:r>
              <a:rPr lang="en-US" sz="1600"/>
              <a:t>     increase. Sales continued to rise, reaching a peak around 2019. However,</a:t>
            </a:r>
          </a:p>
          <a:p>
            <a:pPr algn="l"/>
            <a:r>
              <a:rPr lang="en-US" sz="1600"/>
              <a:t>     there was a noticeable decline from 2019 to 2020, but the trend shows that</a:t>
            </a:r>
          </a:p>
          <a:p>
            <a:pPr algn="l"/>
            <a:r>
              <a:rPr lang="en-US" sz="1600"/>
              <a:t>     sales started increasing again after this dip.</a:t>
            </a:r>
            <a:br>
              <a:rPr lang="en-US" sz="1600"/>
            </a:br>
            <a:br>
              <a:rPr lang="en-US" sz="1600"/>
            </a:br>
            <a:endParaRPr lang="en-US" sz="1600"/>
          </a:p>
        </p:txBody>
      </p:sp>
      <p:sp>
        <p:nvSpPr>
          <p:cNvPr id="469" name="Google Shape;469;p46"/>
          <p:cNvSpPr/>
          <p:nvPr/>
        </p:nvSpPr>
        <p:spPr>
          <a:xfrm rot="896667">
            <a:off x="-1220683" y="3997362"/>
            <a:ext cx="8031537" cy="6017421"/>
          </a:xfrm>
          <a:custGeom>
            <a:avLst/>
            <a:gdLst/>
            <a:ahLst/>
            <a:cxnLst/>
            <a:rect l="l" t="t" r="r" b="b"/>
            <a:pathLst>
              <a:path w="5674501" h="4251473" extrusionOk="0">
                <a:moveTo>
                  <a:pt x="4673054" y="677120"/>
                </a:moveTo>
                <a:cubicBezTo>
                  <a:pt x="4103105" y="385864"/>
                  <a:pt x="3537453" y="-220451"/>
                  <a:pt x="2806173" y="82706"/>
                </a:cubicBezTo>
                <a:cubicBezTo>
                  <a:pt x="2074892" y="385864"/>
                  <a:pt x="1781322" y="691336"/>
                  <a:pt x="1250383" y="751505"/>
                </a:cubicBezTo>
                <a:cubicBezTo>
                  <a:pt x="719445" y="811673"/>
                  <a:pt x="-109362" y="1098962"/>
                  <a:pt x="11967" y="2187289"/>
                </a:cubicBezTo>
                <a:cubicBezTo>
                  <a:pt x="104534" y="3017418"/>
                  <a:pt x="755149" y="3434632"/>
                  <a:pt x="1271872" y="3581417"/>
                </a:cubicBezTo>
                <a:cubicBezTo>
                  <a:pt x="1788595" y="3728202"/>
                  <a:pt x="2066958" y="4319971"/>
                  <a:pt x="2770469" y="4244925"/>
                </a:cubicBezTo>
                <a:cubicBezTo>
                  <a:pt x="3356948" y="4181781"/>
                  <a:pt x="3835982" y="3663736"/>
                  <a:pt x="4130875" y="3380414"/>
                </a:cubicBezTo>
                <a:cubicBezTo>
                  <a:pt x="4675368" y="2857740"/>
                  <a:pt x="5432436" y="2810134"/>
                  <a:pt x="5637406" y="2252416"/>
                </a:cubicBezTo>
                <a:cubicBezTo>
                  <a:pt x="5829152" y="1729411"/>
                  <a:pt x="5243003" y="968707"/>
                  <a:pt x="4673054" y="67712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7CDC54E-91FB-31EF-5A5C-96E5267564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/>
        </p:blipFill>
        <p:spPr>
          <a:xfrm>
            <a:off x="2041018" y="1651639"/>
            <a:ext cx="5061963" cy="3204088"/>
          </a:xfrm>
          <a:prstGeom prst="roundRect">
            <a:avLst>
              <a:gd name="adj" fmla="val 2637"/>
            </a:avLst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55018187"/>
      </p:ext>
    </p:extLst>
  </p:cSld>
  <p:clrMapOvr>
    <a:masterClrMapping/>
  </p:clrMapOvr>
  <p:transition spd="slow">
    <p:pull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46"/>
          <p:cNvSpPr txBox="1">
            <a:spLocks noGrp="1"/>
          </p:cNvSpPr>
          <p:nvPr>
            <p:ph type="subTitle" idx="2"/>
          </p:nvPr>
        </p:nvSpPr>
        <p:spPr>
          <a:xfrm>
            <a:off x="576234" y="417059"/>
            <a:ext cx="7749231" cy="14412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US" sz="160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3</a:t>
            </a:r>
            <a:r>
              <a:rPr lang="en-US" sz="1600" b="0" i="0" u="none" strike="noStrike" baseline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  </a:t>
            </a:r>
            <a:r>
              <a:rPr lang="en-US" sz="160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Maharashtra and Delhi lead in EV charging infrastructure, suggesting</a:t>
            </a:r>
          </a:p>
          <a:p>
            <a:pPr algn="l"/>
            <a:r>
              <a:rPr lang="en-US" sz="160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strong regional support for electric vehicles. States like Tamil Nadu and</a:t>
            </a:r>
          </a:p>
          <a:p>
            <a:pPr algn="l"/>
            <a:r>
              <a:rPr lang="en-US" sz="160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Kerala, with fewer charging stations, might represent areas of opportunity</a:t>
            </a:r>
          </a:p>
          <a:p>
            <a:pPr algn="l"/>
            <a:r>
              <a:rPr lang="en-US" sz="160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for expanding EV infrastructure, which could be crucial for wider adoption</a:t>
            </a:r>
          </a:p>
          <a:p>
            <a:pPr algn="l"/>
            <a:r>
              <a:rPr lang="en-US" sz="160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of electric vehicles.</a:t>
            </a:r>
            <a:br>
              <a:rPr lang="en-US" sz="1600"/>
            </a:br>
            <a:br>
              <a:rPr lang="en-US" sz="1600"/>
            </a:br>
            <a:endParaRPr lang="en-US" sz="1600"/>
          </a:p>
        </p:txBody>
      </p:sp>
      <p:sp>
        <p:nvSpPr>
          <p:cNvPr id="469" name="Google Shape;469;p46"/>
          <p:cNvSpPr/>
          <p:nvPr/>
        </p:nvSpPr>
        <p:spPr>
          <a:xfrm rot="896667">
            <a:off x="-1220683" y="3997362"/>
            <a:ext cx="8031537" cy="6017421"/>
          </a:xfrm>
          <a:custGeom>
            <a:avLst/>
            <a:gdLst/>
            <a:ahLst/>
            <a:cxnLst/>
            <a:rect l="l" t="t" r="r" b="b"/>
            <a:pathLst>
              <a:path w="5674501" h="4251473" extrusionOk="0">
                <a:moveTo>
                  <a:pt x="4673054" y="677120"/>
                </a:moveTo>
                <a:cubicBezTo>
                  <a:pt x="4103105" y="385864"/>
                  <a:pt x="3537453" y="-220451"/>
                  <a:pt x="2806173" y="82706"/>
                </a:cubicBezTo>
                <a:cubicBezTo>
                  <a:pt x="2074892" y="385864"/>
                  <a:pt x="1781322" y="691336"/>
                  <a:pt x="1250383" y="751505"/>
                </a:cubicBezTo>
                <a:cubicBezTo>
                  <a:pt x="719445" y="811673"/>
                  <a:pt x="-109362" y="1098962"/>
                  <a:pt x="11967" y="2187289"/>
                </a:cubicBezTo>
                <a:cubicBezTo>
                  <a:pt x="104534" y="3017418"/>
                  <a:pt x="755149" y="3434632"/>
                  <a:pt x="1271872" y="3581417"/>
                </a:cubicBezTo>
                <a:cubicBezTo>
                  <a:pt x="1788595" y="3728202"/>
                  <a:pt x="2066958" y="4319971"/>
                  <a:pt x="2770469" y="4244925"/>
                </a:cubicBezTo>
                <a:cubicBezTo>
                  <a:pt x="3356948" y="4181781"/>
                  <a:pt x="3835982" y="3663736"/>
                  <a:pt x="4130875" y="3380414"/>
                </a:cubicBezTo>
                <a:cubicBezTo>
                  <a:pt x="4675368" y="2857740"/>
                  <a:pt x="5432436" y="2810134"/>
                  <a:pt x="5637406" y="2252416"/>
                </a:cubicBezTo>
                <a:cubicBezTo>
                  <a:pt x="5829152" y="1729411"/>
                  <a:pt x="5243003" y="968707"/>
                  <a:pt x="4673054" y="67712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7CDC54E-91FB-31EF-5A5C-96E5267564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/>
        </p:blipFill>
        <p:spPr>
          <a:xfrm>
            <a:off x="3244646" y="1880509"/>
            <a:ext cx="3978242" cy="2947734"/>
          </a:xfrm>
          <a:prstGeom prst="roundRect">
            <a:avLst>
              <a:gd name="adj" fmla="val 2637"/>
            </a:avLst>
          </a:prstGeom>
          <a:ln>
            <a:solidFill>
              <a:schemeClr val="tx1"/>
            </a:solidFill>
          </a:ln>
        </p:spPr>
      </p:pic>
      <p:sp>
        <p:nvSpPr>
          <p:cNvPr id="2" name="Google Shape;468;p46">
            <a:extLst>
              <a:ext uri="{FF2B5EF4-FFF2-40B4-BE49-F238E27FC236}">
                <a16:creationId xmlns:a16="http://schemas.microsoft.com/office/drawing/2014/main" id="{0E3FC9A4-B492-0721-FE5F-BE74E09E102B}"/>
              </a:ext>
            </a:extLst>
          </p:cNvPr>
          <p:cNvSpPr txBox="1">
            <a:spLocks/>
          </p:cNvSpPr>
          <p:nvPr/>
        </p:nvSpPr>
        <p:spPr>
          <a:xfrm>
            <a:off x="576234" y="1858297"/>
            <a:ext cx="2668412" cy="18289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152400" indent="0">
              <a:buSzPct val="100000"/>
            </a:pPr>
            <a:r>
              <a:rPr lang="en-US" sz="1600" b="1">
                <a:solidFill>
                  <a:schemeClr val="accent4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Top 5 States</a:t>
            </a:r>
            <a:br>
              <a:rPr lang="en-US" sz="1600" b="1">
                <a:solidFill>
                  <a:schemeClr val="accent4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endParaRPr lang="en-US" sz="1600" b="1">
              <a:solidFill>
                <a:schemeClr val="accent4">
                  <a:lumMod val="7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95300" indent="-342900">
              <a:buSzPct val="90000"/>
              <a:buFont typeface="Wingdings" panose="05000000000000000000" pitchFamily="2" charset="2"/>
              <a:buChar char="Ø"/>
            </a:pPr>
            <a:r>
              <a:rPr lang="en-US" sz="160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Maharashtra</a:t>
            </a:r>
          </a:p>
          <a:p>
            <a:pPr marL="495300" indent="-342900">
              <a:buSzPct val="90000"/>
              <a:buFont typeface="Wingdings" panose="05000000000000000000" pitchFamily="2" charset="2"/>
              <a:buChar char="Ø"/>
            </a:pPr>
            <a:r>
              <a:rPr lang="en-US" sz="160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Delhi</a:t>
            </a:r>
          </a:p>
          <a:p>
            <a:pPr marL="495300" indent="-342900">
              <a:buSzPct val="90000"/>
              <a:buFont typeface="Wingdings" panose="05000000000000000000" pitchFamily="2" charset="2"/>
              <a:buChar char="Ø"/>
            </a:pPr>
            <a:r>
              <a:rPr lang="en-US" sz="160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Karnataka</a:t>
            </a:r>
          </a:p>
          <a:p>
            <a:pPr marL="495300" indent="-342900">
              <a:buSzPct val="90000"/>
              <a:buFont typeface="Wingdings" panose="05000000000000000000" pitchFamily="2" charset="2"/>
              <a:buChar char="Ø"/>
            </a:pPr>
            <a:r>
              <a:rPr lang="en-US" sz="160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Kerala</a:t>
            </a:r>
          </a:p>
          <a:p>
            <a:pPr marL="495300" indent="-342900">
              <a:buSzPct val="90000"/>
              <a:buFont typeface="Wingdings" panose="05000000000000000000" pitchFamily="2" charset="2"/>
              <a:buChar char="Ø"/>
            </a:pPr>
            <a:r>
              <a:rPr lang="en-US" sz="160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Tamil Nadu</a:t>
            </a:r>
            <a:br>
              <a:rPr lang="en-US" sz="1600" b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br>
              <a:rPr lang="en-US" sz="1600" b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br>
              <a:rPr lang="en-US" sz="1600" b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endParaRPr lang="en-US" sz="1600" b="1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52400" indent="0"/>
            <a:br>
              <a:rPr lang="en-US" sz="1600"/>
            </a:br>
            <a:br>
              <a:rPr lang="en-US" sz="1600"/>
            </a:br>
            <a:endParaRPr lang="en-US" sz="1600"/>
          </a:p>
        </p:txBody>
      </p:sp>
      <p:sp>
        <p:nvSpPr>
          <p:cNvPr id="3" name="Minus Sign 2">
            <a:extLst>
              <a:ext uri="{FF2B5EF4-FFF2-40B4-BE49-F238E27FC236}">
                <a16:creationId xmlns:a16="http://schemas.microsoft.com/office/drawing/2014/main" id="{5736FC26-BC00-F5D2-71C5-A4510CA30388}"/>
              </a:ext>
            </a:extLst>
          </p:cNvPr>
          <p:cNvSpPr/>
          <p:nvPr/>
        </p:nvSpPr>
        <p:spPr>
          <a:xfrm>
            <a:off x="576234" y="2198912"/>
            <a:ext cx="1728000" cy="144000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6326253"/>
      </p:ext>
    </p:extLst>
  </p:cSld>
  <p:clrMapOvr>
    <a:masterClrMapping/>
  </p:clrMapOvr>
  <p:transition spd="slow">
    <p:pull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46"/>
          <p:cNvSpPr txBox="1">
            <a:spLocks noGrp="1"/>
          </p:cNvSpPr>
          <p:nvPr>
            <p:ph type="subTitle" idx="2"/>
          </p:nvPr>
        </p:nvSpPr>
        <p:spPr>
          <a:xfrm>
            <a:off x="576234" y="417059"/>
            <a:ext cx="7749231" cy="126425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US" sz="1600" b="0" i="0" u="none" strike="noStrike" baseline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4)  From the moving average analysis, we can observe that average EV</a:t>
            </a:r>
          </a:p>
          <a:p>
            <a:pPr algn="l"/>
            <a:r>
              <a:rPr lang="en-US" sz="1600" b="0" i="0" u="none" strike="noStrike" baseline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sales showed an upward trend from December 2023 to March 2024,</a:t>
            </a:r>
          </a:p>
          <a:p>
            <a:pPr algn="l"/>
            <a:r>
              <a:rPr lang="en-US" sz="160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</a:t>
            </a:r>
            <a:r>
              <a:rPr lang="en-US" sz="1600" b="0" i="0" u="none" strike="noStrike" baseline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followed by a brief decline for one month. However, the sales started to</a:t>
            </a:r>
          </a:p>
          <a:p>
            <a:pPr algn="l"/>
            <a:r>
              <a:rPr lang="en-US" sz="160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</a:t>
            </a:r>
            <a:r>
              <a:rPr lang="en-US" sz="1600" b="0" i="0" u="none" strike="noStrike" baseline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increase again, indicating a resilient growth pattern.</a:t>
            </a:r>
            <a:br>
              <a:rPr lang="en-US" sz="1600"/>
            </a:br>
            <a:br>
              <a:rPr lang="en-US" sz="1600"/>
            </a:br>
            <a:endParaRPr lang="en-US" sz="1600"/>
          </a:p>
        </p:txBody>
      </p:sp>
      <p:sp>
        <p:nvSpPr>
          <p:cNvPr id="469" name="Google Shape;469;p46"/>
          <p:cNvSpPr/>
          <p:nvPr/>
        </p:nvSpPr>
        <p:spPr>
          <a:xfrm rot="896667">
            <a:off x="-1220683" y="3997362"/>
            <a:ext cx="8031537" cy="6017421"/>
          </a:xfrm>
          <a:custGeom>
            <a:avLst/>
            <a:gdLst/>
            <a:ahLst/>
            <a:cxnLst/>
            <a:rect l="l" t="t" r="r" b="b"/>
            <a:pathLst>
              <a:path w="5674501" h="4251473" extrusionOk="0">
                <a:moveTo>
                  <a:pt x="4673054" y="677120"/>
                </a:moveTo>
                <a:cubicBezTo>
                  <a:pt x="4103105" y="385864"/>
                  <a:pt x="3537453" y="-220451"/>
                  <a:pt x="2806173" y="82706"/>
                </a:cubicBezTo>
                <a:cubicBezTo>
                  <a:pt x="2074892" y="385864"/>
                  <a:pt x="1781322" y="691336"/>
                  <a:pt x="1250383" y="751505"/>
                </a:cubicBezTo>
                <a:cubicBezTo>
                  <a:pt x="719445" y="811673"/>
                  <a:pt x="-109362" y="1098962"/>
                  <a:pt x="11967" y="2187289"/>
                </a:cubicBezTo>
                <a:cubicBezTo>
                  <a:pt x="104534" y="3017418"/>
                  <a:pt x="755149" y="3434632"/>
                  <a:pt x="1271872" y="3581417"/>
                </a:cubicBezTo>
                <a:cubicBezTo>
                  <a:pt x="1788595" y="3728202"/>
                  <a:pt x="2066958" y="4319971"/>
                  <a:pt x="2770469" y="4244925"/>
                </a:cubicBezTo>
                <a:cubicBezTo>
                  <a:pt x="3356948" y="4181781"/>
                  <a:pt x="3835982" y="3663736"/>
                  <a:pt x="4130875" y="3380414"/>
                </a:cubicBezTo>
                <a:cubicBezTo>
                  <a:pt x="4675368" y="2857740"/>
                  <a:pt x="5432436" y="2810134"/>
                  <a:pt x="5637406" y="2252416"/>
                </a:cubicBezTo>
                <a:cubicBezTo>
                  <a:pt x="5829152" y="1729411"/>
                  <a:pt x="5243003" y="968707"/>
                  <a:pt x="4673054" y="67712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7CDC54E-91FB-31EF-5A5C-96E5267564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/>
        </p:blipFill>
        <p:spPr>
          <a:xfrm>
            <a:off x="1912082" y="1726008"/>
            <a:ext cx="5077534" cy="2772162"/>
          </a:xfrm>
          <a:prstGeom prst="roundRect">
            <a:avLst>
              <a:gd name="adj" fmla="val 2637"/>
            </a:avLst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21425403"/>
      </p:ext>
    </p:extLst>
  </p:cSld>
  <p:clrMapOvr>
    <a:masterClrMapping/>
  </p:clrMapOvr>
  <p:transition spd="slow">
    <p:pull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46"/>
          <p:cNvSpPr txBox="1">
            <a:spLocks noGrp="1"/>
          </p:cNvSpPr>
          <p:nvPr>
            <p:ph type="subTitle" idx="2"/>
          </p:nvPr>
        </p:nvSpPr>
        <p:spPr>
          <a:xfrm>
            <a:off x="576234" y="417059"/>
            <a:ext cx="7749231" cy="126425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US" sz="160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5</a:t>
            </a:r>
            <a:r>
              <a:rPr lang="en-US" sz="1600" b="0" i="0" u="none" strike="noStrike" baseline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  The Year-over-Year (YoY) analysis reveals a significant spike in May</a:t>
            </a:r>
          </a:p>
          <a:p>
            <a:pPr algn="l"/>
            <a:r>
              <a:rPr lang="en-US" sz="1600" b="0" i="0" u="none" strike="noStrike" baseline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2023, indicating exceptionally high sales during that month.</a:t>
            </a:r>
            <a:br>
              <a:rPr lang="en-US" sz="1600"/>
            </a:br>
            <a:br>
              <a:rPr lang="en-US" sz="1600"/>
            </a:br>
            <a:endParaRPr lang="en-US" sz="1600"/>
          </a:p>
        </p:txBody>
      </p:sp>
      <p:sp>
        <p:nvSpPr>
          <p:cNvPr id="469" name="Google Shape;469;p46"/>
          <p:cNvSpPr/>
          <p:nvPr/>
        </p:nvSpPr>
        <p:spPr>
          <a:xfrm rot="896667">
            <a:off x="-1220683" y="3997362"/>
            <a:ext cx="8031537" cy="6017421"/>
          </a:xfrm>
          <a:custGeom>
            <a:avLst/>
            <a:gdLst/>
            <a:ahLst/>
            <a:cxnLst/>
            <a:rect l="l" t="t" r="r" b="b"/>
            <a:pathLst>
              <a:path w="5674501" h="4251473" extrusionOk="0">
                <a:moveTo>
                  <a:pt x="4673054" y="677120"/>
                </a:moveTo>
                <a:cubicBezTo>
                  <a:pt x="4103105" y="385864"/>
                  <a:pt x="3537453" y="-220451"/>
                  <a:pt x="2806173" y="82706"/>
                </a:cubicBezTo>
                <a:cubicBezTo>
                  <a:pt x="2074892" y="385864"/>
                  <a:pt x="1781322" y="691336"/>
                  <a:pt x="1250383" y="751505"/>
                </a:cubicBezTo>
                <a:cubicBezTo>
                  <a:pt x="719445" y="811673"/>
                  <a:pt x="-109362" y="1098962"/>
                  <a:pt x="11967" y="2187289"/>
                </a:cubicBezTo>
                <a:cubicBezTo>
                  <a:pt x="104534" y="3017418"/>
                  <a:pt x="755149" y="3434632"/>
                  <a:pt x="1271872" y="3581417"/>
                </a:cubicBezTo>
                <a:cubicBezTo>
                  <a:pt x="1788595" y="3728202"/>
                  <a:pt x="2066958" y="4319971"/>
                  <a:pt x="2770469" y="4244925"/>
                </a:cubicBezTo>
                <a:cubicBezTo>
                  <a:pt x="3356948" y="4181781"/>
                  <a:pt x="3835982" y="3663736"/>
                  <a:pt x="4130875" y="3380414"/>
                </a:cubicBezTo>
                <a:cubicBezTo>
                  <a:pt x="4675368" y="2857740"/>
                  <a:pt x="5432436" y="2810134"/>
                  <a:pt x="5637406" y="2252416"/>
                </a:cubicBezTo>
                <a:cubicBezTo>
                  <a:pt x="5829152" y="1729411"/>
                  <a:pt x="5243003" y="968707"/>
                  <a:pt x="4673054" y="67712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7CDC54E-91FB-31EF-5A5C-96E5267564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/>
        </p:blipFill>
        <p:spPr>
          <a:xfrm>
            <a:off x="1912082" y="1372047"/>
            <a:ext cx="5077534" cy="2762636"/>
          </a:xfrm>
          <a:prstGeom prst="roundRect">
            <a:avLst>
              <a:gd name="adj" fmla="val 2637"/>
            </a:avLst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20690460"/>
      </p:ext>
    </p:extLst>
  </p:cSld>
  <p:clrMapOvr>
    <a:masterClrMapping/>
  </p:clrMapOvr>
  <p:transition spd="slow">
    <p:pull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46"/>
          <p:cNvSpPr/>
          <p:nvPr/>
        </p:nvSpPr>
        <p:spPr>
          <a:xfrm rot="896667">
            <a:off x="-1220683" y="3997362"/>
            <a:ext cx="8031537" cy="6017421"/>
          </a:xfrm>
          <a:custGeom>
            <a:avLst/>
            <a:gdLst/>
            <a:ahLst/>
            <a:cxnLst/>
            <a:rect l="l" t="t" r="r" b="b"/>
            <a:pathLst>
              <a:path w="5674501" h="4251473" extrusionOk="0">
                <a:moveTo>
                  <a:pt x="4673054" y="677120"/>
                </a:moveTo>
                <a:cubicBezTo>
                  <a:pt x="4103105" y="385864"/>
                  <a:pt x="3537453" y="-220451"/>
                  <a:pt x="2806173" y="82706"/>
                </a:cubicBezTo>
                <a:cubicBezTo>
                  <a:pt x="2074892" y="385864"/>
                  <a:pt x="1781322" y="691336"/>
                  <a:pt x="1250383" y="751505"/>
                </a:cubicBezTo>
                <a:cubicBezTo>
                  <a:pt x="719445" y="811673"/>
                  <a:pt x="-109362" y="1098962"/>
                  <a:pt x="11967" y="2187289"/>
                </a:cubicBezTo>
                <a:cubicBezTo>
                  <a:pt x="104534" y="3017418"/>
                  <a:pt x="755149" y="3434632"/>
                  <a:pt x="1271872" y="3581417"/>
                </a:cubicBezTo>
                <a:cubicBezTo>
                  <a:pt x="1788595" y="3728202"/>
                  <a:pt x="2066958" y="4319971"/>
                  <a:pt x="2770469" y="4244925"/>
                </a:cubicBezTo>
                <a:cubicBezTo>
                  <a:pt x="3356948" y="4181781"/>
                  <a:pt x="3835982" y="3663736"/>
                  <a:pt x="4130875" y="3380414"/>
                </a:cubicBezTo>
                <a:cubicBezTo>
                  <a:pt x="4675368" y="2857740"/>
                  <a:pt x="5432436" y="2810134"/>
                  <a:pt x="5637406" y="2252416"/>
                </a:cubicBezTo>
                <a:cubicBezTo>
                  <a:pt x="5829152" y="1729411"/>
                  <a:pt x="5243003" y="968707"/>
                  <a:pt x="4673054" y="67712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7CDC54E-91FB-31EF-5A5C-96E5267564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/>
        </p:blipFill>
        <p:spPr>
          <a:xfrm>
            <a:off x="841144" y="885728"/>
            <a:ext cx="6870296" cy="368507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Google Shape;466;p46">
            <a:extLst>
              <a:ext uri="{FF2B5EF4-FFF2-40B4-BE49-F238E27FC236}">
                <a16:creationId xmlns:a16="http://schemas.microsoft.com/office/drawing/2014/main" id="{A07ABD36-6EEE-471C-A6A3-2EB4610B88B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120561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4">
                    <a:lumMod val="75000"/>
                  </a:schemeClr>
                </a:solidFill>
              </a:rPr>
              <a:t>Dashboard</a:t>
            </a:r>
            <a:br>
              <a:rPr lang="en-US">
                <a:solidFill>
                  <a:schemeClr val="accent4">
                    <a:lumMod val="75000"/>
                  </a:schemeClr>
                </a:solidFill>
              </a:rPr>
            </a:br>
            <a:endParaRPr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5" name="Google Shape;466;p46">
            <a:extLst>
              <a:ext uri="{FF2B5EF4-FFF2-40B4-BE49-F238E27FC236}">
                <a16:creationId xmlns:a16="http://schemas.microsoft.com/office/drawing/2014/main" id="{B2E56272-8069-ABCA-489D-603A572D48F6}"/>
              </a:ext>
            </a:extLst>
          </p:cNvPr>
          <p:cNvSpPr txBox="1">
            <a:spLocks/>
          </p:cNvSpPr>
          <p:nvPr/>
        </p:nvSpPr>
        <p:spPr>
          <a:xfrm>
            <a:off x="3729180" y="4624698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sz="1600">
                <a:solidFill>
                  <a:schemeClr val="accent4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Dashboard Link: </a:t>
            </a:r>
            <a:r>
              <a:rPr lang="en-US" sz="1600" b="0">
                <a:solidFill>
                  <a:schemeClr val="accent4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Electric Vehicle Analysis </a:t>
            </a:r>
            <a:br>
              <a:rPr lang="en-US">
                <a:solidFill>
                  <a:schemeClr val="accent4">
                    <a:lumMod val="75000"/>
                  </a:schemeClr>
                </a:solidFill>
              </a:rPr>
            </a:br>
            <a:endParaRPr lang="en-US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6301922"/>
      </p:ext>
    </p:extLst>
  </p:cSld>
  <p:clrMapOvr>
    <a:masterClrMapping/>
  </p:clrMapOvr>
  <p:transition spd="slow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4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4">
                    <a:lumMod val="75000"/>
                  </a:schemeClr>
                </a:solidFill>
              </a:rPr>
              <a:t>Goal</a:t>
            </a:r>
            <a:br>
              <a:rPr lang="en-US">
                <a:solidFill>
                  <a:schemeClr val="accent4">
                    <a:lumMod val="75000"/>
                  </a:schemeClr>
                </a:solidFill>
              </a:rPr>
            </a:br>
            <a:endParaRPr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468" name="Google Shape;468;p46"/>
          <p:cNvSpPr txBox="1">
            <a:spLocks noGrp="1"/>
          </p:cNvSpPr>
          <p:nvPr>
            <p:ph type="subTitle" idx="2"/>
          </p:nvPr>
        </p:nvSpPr>
        <p:spPr>
          <a:xfrm>
            <a:off x="568860" y="1183062"/>
            <a:ext cx="7592727" cy="242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indent="0"/>
            <a:r>
              <a:rPr lang="en-US" sz="1600"/>
              <a:t>My goal is to analyze the data, extract key insights, and answer both primary and secondary questions. </a:t>
            </a:r>
            <a:br>
              <a:rPr lang="en-US" sz="1600"/>
            </a:br>
            <a:br>
              <a:rPr lang="en-US" sz="1600"/>
            </a:br>
            <a:r>
              <a:rPr lang="en-US" sz="1600"/>
              <a:t>Additionally, I will design an interactive dashboard to effectively visualize trends in electric vehicle data, ensuring that stakeholders can make informed decisions.</a:t>
            </a:r>
          </a:p>
        </p:txBody>
      </p:sp>
      <p:sp>
        <p:nvSpPr>
          <p:cNvPr id="469" name="Google Shape;469;p46"/>
          <p:cNvSpPr/>
          <p:nvPr/>
        </p:nvSpPr>
        <p:spPr>
          <a:xfrm rot="896667">
            <a:off x="-1220683" y="3997362"/>
            <a:ext cx="8031537" cy="6017421"/>
          </a:xfrm>
          <a:custGeom>
            <a:avLst/>
            <a:gdLst/>
            <a:ahLst/>
            <a:cxnLst/>
            <a:rect l="l" t="t" r="r" b="b"/>
            <a:pathLst>
              <a:path w="5674501" h="4251473" extrusionOk="0">
                <a:moveTo>
                  <a:pt x="4673054" y="677120"/>
                </a:moveTo>
                <a:cubicBezTo>
                  <a:pt x="4103105" y="385864"/>
                  <a:pt x="3537453" y="-220451"/>
                  <a:pt x="2806173" y="82706"/>
                </a:cubicBezTo>
                <a:cubicBezTo>
                  <a:pt x="2074892" y="385864"/>
                  <a:pt x="1781322" y="691336"/>
                  <a:pt x="1250383" y="751505"/>
                </a:cubicBezTo>
                <a:cubicBezTo>
                  <a:pt x="719445" y="811673"/>
                  <a:pt x="-109362" y="1098962"/>
                  <a:pt x="11967" y="2187289"/>
                </a:cubicBezTo>
                <a:cubicBezTo>
                  <a:pt x="104534" y="3017418"/>
                  <a:pt x="755149" y="3434632"/>
                  <a:pt x="1271872" y="3581417"/>
                </a:cubicBezTo>
                <a:cubicBezTo>
                  <a:pt x="1788595" y="3728202"/>
                  <a:pt x="2066958" y="4319971"/>
                  <a:pt x="2770469" y="4244925"/>
                </a:cubicBezTo>
                <a:cubicBezTo>
                  <a:pt x="3356948" y="4181781"/>
                  <a:pt x="3835982" y="3663736"/>
                  <a:pt x="4130875" y="3380414"/>
                </a:cubicBezTo>
                <a:cubicBezTo>
                  <a:pt x="4675368" y="2857740"/>
                  <a:pt x="5432436" y="2810134"/>
                  <a:pt x="5637406" y="2252416"/>
                </a:cubicBezTo>
                <a:cubicBezTo>
                  <a:pt x="5829152" y="1729411"/>
                  <a:pt x="5243003" y="968707"/>
                  <a:pt x="4673054" y="67712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" name="Google Shape;1379;p77">
            <a:extLst>
              <a:ext uri="{FF2B5EF4-FFF2-40B4-BE49-F238E27FC236}">
                <a16:creationId xmlns:a16="http://schemas.microsoft.com/office/drawing/2014/main" id="{6ED17E1B-4C11-27E8-8F78-40F1E98EFB6E}"/>
              </a:ext>
            </a:extLst>
          </p:cNvPr>
          <p:cNvGrpSpPr/>
          <p:nvPr/>
        </p:nvGrpSpPr>
        <p:grpSpPr>
          <a:xfrm>
            <a:off x="5957412" y="2856548"/>
            <a:ext cx="2466588" cy="1823902"/>
            <a:chOff x="2792459" y="1411826"/>
            <a:chExt cx="3563404" cy="2634935"/>
          </a:xfrm>
        </p:grpSpPr>
        <p:sp>
          <p:nvSpPr>
            <p:cNvPr id="3" name="Google Shape;1380;p77">
              <a:extLst>
                <a:ext uri="{FF2B5EF4-FFF2-40B4-BE49-F238E27FC236}">
                  <a16:creationId xmlns:a16="http://schemas.microsoft.com/office/drawing/2014/main" id="{7FAEABD5-D985-FC99-BAAA-18C366084986}"/>
                </a:ext>
              </a:extLst>
            </p:cNvPr>
            <p:cNvSpPr/>
            <p:nvPr/>
          </p:nvSpPr>
          <p:spPr>
            <a:xfrm>
              <a:off x="3044954" y="1548767"/>
              <a:ext cx="641857" cy="807858"/>
            </a:xfrm>
            <a:custGeom>
              <a:avLst/>
              <a:gdLst/>
              <a:ahLst/>
              <a:cxnLst/>
              <a:rect l="l" t="t" r="r" b="b"/>
              <a:pathLst>
                <a:path w="855809" h="1077144" extrusionOk="0">
                  <a:moveTo>
                    <a:pt x="601297" y="276115"/>
                  </a:moveTo>
                  <a:cubicBezTo>
                    <a:pt x="589025" y="276209"/>
                    <a:pt x="576777" y="277212"/>
                    <a:pt x="564655" y="279119"/>
                  </a:cubicBezTo>
                  <a:cubicBezTo>
                    <a:pt x="623259" y="203656"/>
                    <a:pt x="609590" y="94975"/>
                    <a:pt x="534127" y="36371"/>
                  </a:cubicBezTo>
                  <a:cubicBezTo>
                    <a:pt x="458665" y="-22233"/>
                    <a:pt x="349984" y="-8564"/>
                    <a:pt x="291380" y="66899"/>
                  </a:cubicBezTo>
                  <a:cubicBezTo>
                    <a:pt x="269872" y="94594"/>
                    <a:pt x="257287" y="128173"/>
                    <a:pt x="255296" y="163184"/>
                  </a:cubicBezTo>
                  <a:lnTo>
                    <a:pt x="255296" y="163184"/>
                  </a:lnTo>
                  <a:cubicBezTo>
                    <a:pt x="114301" y="163184"/>
                    <a:pt x="0" y="277485"/>
                    <a:pt x="0" y="418481"/>
                  </a:cubicBezTo>
                  <a:cubicBezTo>
                    <a:pt x="0" y="559476"/>
                    <a:pt x="114301" y="673777"/>
                    <a:pt x="255296" y="673777"/>
                  </a:cubicBezTo>
                  <a:cubicBezTo>
                    <a:pt x="286715" y="673696"/>
                    <a:pt x="317859" y="667893"/>
                    <a:pt x="347203" y="656657"/>
                  </a:cubicBezTo>
                  <a:lnTo>
                    <a:pt x="347203" y="1077145"/>
                  </a:lnTo>
                  <a:lnTo>
                    <a:pt x="494073" y="1077145"/>
                  </a:lnTo>
                  <a:lnTo>
                    <a:pt x="494073" y="761178"/>
                  </a:lnTo>
                  <a:cubicBezTo>
                    <a:pt x="621466" y="820428"/>
                    <a:pt x="772772" y="765185"/>
                    <a:pt x="832022" y="637792"/>
                  </a:cubicBezTo>
                  <a:cubicBezTo>
                    <a:pt x="891271" y="510396"/>
                    <a:pt x="836028" y="359093"/>
                    <a:pt x="708636" y="299843"/>
                  </a:cubicBezTo>
                  <a:cubicBezTo>
                    <a:pt x="675105" y="284249"/>
                    <a:pt x="638576" y="276152"/>
                    <a:pt x="601598" y="27611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" name="Google Shape;1381;p77">
              <a:extLst>
                <a:ext uri="{FF2B5EF4-FFF2-40B4-BE49-F238E27FC236}">
                  <a16:creationId xmlns:a16="http://schemas.microsoft.com/office/drawing/2014/main" id="{E5C5F8E3-A8F6-A127-F03B-C76FE1E6ED56}"/>
                </a:ext>
              </a:extLst>
            </p:cNvPr>
            <p:cNvSpPr/>
            <p:nvPr/>
          </p:nvSpPr>
          <p:spPr>
            <a:xfrm>
              <a:off x="5291205" y="1411826"/>
              <a:ext cx="1064657" cy="1333150"/>
            </a:xfrm>
            <a:custGeom>
              <a:avLst/>
              <a:gdLst/>
              <a:ahLst/>
              <a:cxnLst/>
              <a:rect l="l" t="t" r="r" b="b"/>
              <a:pathLst>
                <a:path w="1419543" h="1777533" extrusionOk="0">
                  <a:moveTo>
                    <a:pt x="996927" y="456301"/>
                  </a:moveTo>
                  <a:cubicBezTo>
                    <a:pt x="976803" y="456550"/>
                    <a:pt x="956740" y="458154"/>
                    <a:pt x="936857" y="461107"/>
                  </a:cubicBezTo>
                  <a:cubicBezTo>
                    <a:pt x="1033749" y="336630"/>
                    <a:pt x="1011404" y="157166"/>
                    <a:pt x="886939" y="60259"/>
                  </a:cubicBezTo>
                  <a:cubicBezTo>
                    <a:pt x="762445" y="-36646"/>
                    <a:pt x="582987" y="-14294"/>
                    <a:pt x="486095" y="110183"/>
                  </a:cubicBezTo>
                  <a:cubicBezTo>
                    <a:pt x="450323" y="156139"/>
                    <a:pt x="429449" y="211932"/>
                    <a:pt x="426265" y="270085"/>
                  </a:cubicBezTo>
                  <a:lnTo>
                    <a:pt x="426265" y="270085"/>
                  </a:lnTo>
                  <a:cubicBezTo>
                    <a:pt x="194066" y="266886"/>
                    <a:pt x="3225" y="452535"/>
                    <a:pt x="41" y="684740"/>
                  </a:cubicBezTo>
                  <a:cubicBezTo>
                    <a:pt x="-3173" y="916949"/>
                    <a:pt x="182473" y="1107781"/>
                    <a:pt x="414672" y="1110980"/>
                  </a:cubicBezTo>
                  <a:cubicBezTo>
                    <a:pt x="470056" y="1111743"/>
                    <a:pt x="525020" y="1101564"/>
                    <a:pt x="576439" y="1081026"/>
                  </a:cubicBezTo>
                  <a:lnTo>
                    <a:pt x="576439" y="1777534"/>
                  </a:lnTo>
                  <a:lnTo>
                    <a:pt x="818820" y="1777534"/>
                  </a:lnTo>
                  <a:lnTo>
                    <a:pt x="818820" y="1256730"/>
                  </a:lnTo>
                  <a:cubicBezTo>
                    <a:pt x="1028674" y="1356217"/>
                    <a:pt x="1279404" y="1266761"/>
                    <a:pt x="1378910" y="1056923"/>
                  </a:cubicBezTo>
                  <a:cubicBezTo>
                    <a:pt x="1478385" y="847081"/>
                    <a:pt x="1388941" y="596324"/>
                    <a:pt x="1179088" y="496836"/>
                  </a:cubicBezTo>
                  <a:cubicBezTo>
                    <a:pt x="1122082" y="469805"/>
                    <a:pt x="1059730" y="455950"/>
                    <a:pt x="996627" y="45630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" name="Google Shape;1382;p77">
              <a:extLst>
                <a:ext uri="{FF2B5EF4-FFF2-40B4-BE49-F238E27FC236}">
                  <a16:creationId xmlns:a16="http://schemas.microsoft.com/office/drawing/2014/main" id="{406BC997-4B1B-F48E-C64F-9FD0FC98AF36}"/>
                </a:ext>
              </a:extLst>
            </p:cNvPr>
            <p:cNvSpPr/>
            <p:nvPr/>
          </p:nvSpPr>
          <p:spPr>
            <a:xfrm>
              <a:off x="2792458" y="1952281"/>
              <a:ext cx="3452541" cy="2094479"/>
            </a:xfrm>
            <a:custGeom>
              <a:avLst/>
              <a:gdLst/>
              <a:ahLst/>
              <a:cxnLst/>
              <a:rect l="l" t="t" r="r" b="b"/>
              <a:pathLst>
                <a:path w="4603388" h="2792639" extrusionOk="0">
                  <a:moveTo>
                    <a:pt x="7479" y="2684514"/>
                  </a:moveTo>
                  <a:lnTo>
                    <a:pt x="1307086" y="0"/>
                  </a:lnTo>
                  <a:lnTo>
                    <a:pt x="3243732" y="0"/>
                  </a:lnTo>
                  <a:lnTo>
                    <a:pt x="4595299" y="2683313"/>
                  </a:lnTo>
                  <a:cubicBezTo>
                    <a:pt x="4614040" y="2720496"/>
                    <a:pt x="4599113" y="2765819"/>
                    <a:pt x="4561930" y="2784560"/>
                  </a:cubicBezTo>
                  <a:cubicBezTo>
                    <a:pt x="4551418" y="2789876"/>
                    <a:pt x="4539794" y="2792639"/>
                    <a:pt x="4528021" y="2792639"/>
                  </a:cubicBezTo>
                  <a:lnTo>
                    <a:pt x="75358" y="2792639"/>
                  </a:lnTo>
                  <a:cubicBezTo>
                    <a:pt x="33723" y="2792610"/>
                    <a:pt x="-16" y="2758850"/>
                    <a:pt x="0" y="2717222"/>
                  </a:cubicBezTo>
                  <a:cubicBezTo>
                    <a:pt x="4" y="2705899"/>
                    <a:pt x="2561" y="2694726"/>
                    <a:pt x="7479" y="268451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" name="Google Shape;1383;p77">
              <a:extLst>
                <a:ext uri="{FF2B5EF4-FFF2-40B4-BE49-F238E27FC236}">
                  <a16:creationId xmlns:a16="http://schemas.microsoft.com/office/drawing/2014/main" id="{C17E75B0-2E8D-1B8A-AF91-6557C2EC95AE}"/>
                </a:ext>
              </a:extLst>
            </p:cNvPr>
            <p:cNvSpPr/>
            <p:nvPr/>
          </p:nvSpPr>
          <p:spPr>
            <a:xfrm>
              <a:off x="4137696" y="1560101"/>
              <a:ext cx="765887" cy="303427"/>
            </a:xfrm>
            <a:custGeom>
              <a:avLst/>
              <a:gdLst/>
              <a:ahLst/>
              <a:cxnLst/>
              <a:rect l="l" t="t" r="r" b="b"/>
              <a:pathLst>
                <a:path w="1021183" h="404569" extrusionOk="0">
                  <a:moveTo>
                    <a:pt x="1021184" y="404569"/>
                  </a:moveTo>
                  <a:lnTo>
                    <a:pt x="0" y="404569"/>
                  </a:lnTo>
                  <a:lnTo>
                    <a:pt x="135757" y="128849"/>
                  </a:lnTo>
                  <a:cubicBezTo>
                    <a:pt x="174295" y="50026"/>
                    <a:pt x="254356" y="30"/>
                    <a:pt x="342097" y="0"/>
                  </a:cubicBezTo>
                  <a:lnTo>
                    <a:pt x="679087" y="0"/>
                  </a:lnTo>
                  <a:cubicBezTo>
                    <a:pt x="766873" y="129"/>
                    <a:pt x="846976" y="50077"/>
                    <a:pt x="885727" y="12884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" name="Google Shape;1384;p77">
              <a:extLst>
                <a:ext uri="{FF2B5EF4-FFF2-40B4-BE49-F238E27FC236}">
                  <a16:creationId xmlns:a16="http://schemas.microsoft.com/office/drawing/2014/main" id="{B8EB1994-DE74-A376-26A8-4BFC2CA9FF30}"/>
                </a:ext>
              </a:extLst>
            </p:cNvPr>
            <p:cNvSpPr/>
            <p:nvPr/>
          </p:nvSpPr>
          <p:spPr>
            <a:xfrm>
              <a:off x="3449298" y="3279071"/>
              <a:ext cx="343297" cy="616315"/>
            </a:xfrm>
            <a:custGeom>
              <a:avLst/>
              <a:gdLst/>
              <a:ahLst/>
              <a:cxnLst/>
              <a:rect l="l" t="t" r="r" b="b"/>
              <a:pathLst>
                <a:path w="457730" h="821753" extrusionOk="0">
                  <a:moveTo>
                    <a:pt x="0" y="0"/>
                  </a:moveTo>
                  <a:lnTo>
                    <a:pt x="457731" y="0"/>
                  </a:lnTo>
                  <a:lnTo>
                    <a:pt x="457731" y="0"/>
                  </a:lnTo>
                  <a:lnTo>
                    <a:pt x="457731" y="701614"/>
                  </a:lnTo>
                  <a:cubicBezTo>
                    <a:pt x="457731" y="767961"/>
                    <a:pt x="403941" y="821753"/>
                    <a:pt x="337591" y="821753"/>
                  </a:cubicBezTo>
                  <a:lnTo>
                    <a:pt x="121040" y="821753"/>
                  </a:lnTo>
                  <a:cubicBezTo>
                    <a:pt x="54690" y="821753"/>
                    <a:pt x="901" y="767961"/>
                    <a:pt x="901" y="701614"/>
                  </a:cubicBezTo>
                  <a:lnTo>
                    <a:pt x="90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1385;p77">
              <a:extLst>
                <a:ext uri="{FF2B5EF4-FFF2-40B4-BE49-F238E27FC236}">
                  <a16:creationId xmlns:a16="http://schemas.microsoft.com/office/drawing/2014/main" id="{AA2D6842-4599-1FEC-7806-3D2DE551EE3B}"/>
                </a:ext>
              </a:extLst>
            </p:cNvPr>
            <p:cNvSpPr/>
            <p:nvPr/>
          </p:nvSpPr>
          <p:spPr>
            <a:xfrm>
              <a:off x="3499757" y="3279071"/>
              <a:ext cx="71869" cy="534545"/>
            </a:xfrm>
            <a:custGeom>
              <a:avLst/>
              <a:gdLst/>
              <a:ahLst/>
              <a:cxnLst/>
              <a:rect l="l" t="t" r="r" b="b"/>
              <a:pathLst>
                <a:path w="95826" h="712726" extrusionOk="0">
                  <a:moveTo>
                    <a:pt x="48056" y="712727"/>
                  </a:moveTo>
                  <a:lnTo>
                    <a:pt x="48056" y="712727"/>
                  </a:lnTo>
                  <a:cubicBezTo>
                    <a:pt x="21631" y="712727"/>
                    <a:pt x="165" y="691402"/>
                    <a:pt x="0" y="664971"/>
                  </a:cubicBezTo>
                  <a:lnTo>
                    <a:pt x="0" y="0"/>
                  </a:lnTo>
                  <a:lnTo>
                    <a:pt x="95811" y="0"/>
                  </a:lnTo>
                  <a:lnTo>
                    <a:pt x="95811" y="663770"/>
                  </a:lnTo>
                  <a:cubicBezTo>
                    <a:pt x="96475" y="690140"/>
                    <a:pt x="75640" y="712036"/>
                    <a:pt x="49272" y="712697"/>
                  </a:cubicBezTo>
                  <a:cubicBezTo>
                    <a:pt x="48867" y="712727"/>
                    <a:pt x="48461" y="712727"/>
                    <a:pt x="48056" y="71272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1386;p77">
              <a:extLst>
                <a:ext uri="{FF2B5EF4-FFF2-40B4-BE49-F238E27FC236}">
                  <a16:creationId xmlns:a16="http://schemas.microsoft.com/office/drawing/2014/main" id="{46F31763-A460-4488-37ED-BD91326F53E1}"/>
                </a:ext>
              </a:extLst>
            </p:cNvPr>
            <p:cNvSpPr/>
            <p:nvPr/>
          </p:nvSpPr>
          <p:spPr>
            <a:xfrm>
              <a:off x="5244404" y="3279071"/>
              <a:ext cx="343297" cy="616315"/>
            </a:xfrm>
            <a:custGeom>
              <a:avLst/>
              <a:gdLst/>
              <a:ahLst/>
              <a:cxnLst/>
              <a:rect l="l" t="t" r="r" b="b"/>
              <a:pathLst>
                <a:path w="457730" h="821753" extrusionOk="0">
                  <a:moveTo>
                    <a:pt x="0" y="0"/>
                  </a:moveTo>
                  <a:lnTo>
                    <a:pt x="457731" y="0"/>
                  </a:lnTo>
                  <a:lnTo>
                    <a:pt x="457731" y="0"/>
                  </a:lnTo>
                  <a:lnTo>
                    <a:pt x="457731" y="701614"/>
                  </a:lnTo>
                  <a:cubicBezTo>
                    <a:pt x="457731" y="767961"/>
                    <a:pt x="403939" y="821753"/>
                    <a:pt x="337591" y="821753"/>
                  </a:cubicBezTo>
                  <a:lnTo>
                    <a:pt x="121942" y="821753"/>
                  </a:lnTo>
                  <a:cubicBezTo>
                    <a:pt x="55594" y="821753"/>
                    <a:pt x="1802" y="767961"/>
                    <a:pt x="1802" y="701614"/>
                  </a:cubicBezTo>
                  <a:lnTo>
                    <a:pt x="18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1387;p77">
              <a:extLst>
                <a:ext uri="{FF2B5EF4-FFF2-40B4-BE49-F238E27FC236}">
                  <a16:creationId xmlns:a16="http://schemas.microsoft.com/office/drawing/2014/main" id="{C2C41224-1633-C2E3-E130-2ED823523AFE}"/>
                </a:ext>
              </a:extLst>
            </p:cNvPr>
            <p:cNvSpPr/>
            <p:nvPr/>
          </p:nvSpPr>
          <p:spPr>
            <a:xfrm>
              <a:off x="5294412" y="3279071"/>
              <a:ext cx="71865" cy="534545"/>
            </a:xfrm>
            <a:custGeom>
              <a:avLst/>
              <a:gdLst/>
              <a:ahLst/>
              <a:cxnLst/>
              <a:rect l="l" t="t" r="r" b="b"/>
              <a:pathLst>
                <a:path w="95820" h="712726" extrusionOk="0">
                  <a:moveTo>
                    <a:pt x="47755" y="712727"/>
                  </a:moveTo>
                  <a:lnTo>
                    <a:pt x="47755" y="712727"/>
                  </a:lnTo>
                  <a:cubicBezTo>
                    <a:pt x="21385" y="712727"/>
                    <a:pt x="0" y="691342"/>
                    <a:pt x="0" y="664971"/>
                  </a:cubicBezTo>
                  <a:lnTo>
                    <a:pt x="0" y="0"/>
                  </a:lnTo>
                  <a:lnTo>
                    <a:pt x="95811" y="0"/>
                  </a:lnTo>
                  <a:lnTo>
                    <a:pt x="95811" y="663770"/>
                  </a:lnTo>
                  <a:cubicBezTo>
                    <a:pt x="96322" y="690291"/>
                    <a:pt x="75207" y="712216"/>
                    <a:pt x="48656" y="712727"/>
                  </a:cubicBezTo>
                  <a:cubicBezTo>
                    <a:pt x="48356" y="712727"/>
                    <a:pt x="48056" y="712727"/>
                    <a:pt x="47755" y="71272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1388;p77">
              <a:extLst>
                <a:ext uri="{FF2B5EF4-FFF2-40B4-BE49-F238E27FC236}">
                  <a16:creationId xmlns:a16="http://schemas.microsoft.com/office/drawing/2014/main" id="{890F461C-2A52-7AA5-3934-E0D2B299F488}"/>
                </a:ext>
              </a:extLst>
            </p:cNvPr>
            <p:cNvSpPr/>
            <p:nvPr/>
          </p:nvSpPr>
          <p:spPr>
            <a:xfrm>
              <a:off x="3431277" y="1811042"/>
              <a:ext cx="2178726" cy="701689"/>
            </a:xfrm>
            <a:custGeom>
              <a:avLst/>
              <a:gdLst/>
              <a:ahLst/>
              <a:cxnLst/>
              <a:rect l="l" t="t" r="r" b="b"/>
              <a:pathLst>
                <a:path w="2904968" h="935585" extrusionOk="0">
                  <a:moveTo>
                    <a:pt x="2904968" y="935585"/>
                  </a:moveTo>
                  <a:lnTo>
                    <a:pt x="0" y="935585"/>
                  </a:lnTo>
                  <a:lnTo>
                    <a:pt x="145969" y="248388"/>
                  </a:lnTo>
                  <a:cubicBezTo>
                    <a:pt x="176992" y="103491"/>
                    <a:pt x="305046" y="-27"/>
                    <a:pt x="453225" y="0"/>
                  </a:cubicBezTo>
                  <a:lnTo>
                    <a:pt x="2452043" y="0"/>
                  </a:lnTo>
                  <a:cubicBezTo>
                    <a:pt x="2600115" y="117"/>
                    <a:pt x="2728003" y="103602"/>
                    <a:pt x="2758999" y="24838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389;p77">
              <a:extLst>
                <a:ext uri="{FF2B5EF4-FFF2-40B4-BE49-F238E27FC236}">
                  <a16:creationId xmlns:a16="http://schemas.microsoft.com/office/drawing/2014/main" id="{E0E589A3-4445-93A2-1AF2-46784168937E}"/>
                </a:ext>
              </a:extLst>
            </p:cNvPr>
            <p:cNvSpPr/>
            <p:nvPr/>
          </p:nvSpPr>
          <p:spPr>
            <a:xfrm>
              <a:off x="3341623" y="2453037"/>
              <a:ext cx="2357808" cy="1114142"/>
            </a:xfrm>
            <a:custGeom>
              <a:avLst/>
              <a:gdLst/>
              <a:ahLst/>
              <a:cxnLst/>
              <a:rect l="l" t="t" r="r" b="b"/>
              <a:pathLst>
                <a:path w="3143744" h="1485523" extrusionOk="0">
                  <a:moveTo>
                    <a:pt x="2899262" y="0"/>
                  </a:moveTo>
                  <a:cubicBezTo>
                    <a:pt x="3034286" y="0"/>
                    <a:pt x="3143745" y="0"/>
                    <a:pt x="3143745" y="0"/>
                  </a:cubicBezTo>
                  <a:lnTo>
                    <a:pt x="3143745" y="1485523"/>
                  </a:lnTo>
                  <a:cubicBezTo>
                    <a:pt x="3143745" y="1485523"/>
                    <a:pt x="3034286" y="1485523"/>
                    <a:pt x="2899262" y="1485523"/>
                  </a:cubicBezTo>
                  <a:lnTo>
                    <a:pt x="244484" y="1485523"/>
                  </a:lnTo>
                  <a:cubicBezTo>
                    <a:pt x="109459" y="1485523"/>
                    <a:pt x="0" y="1485523"/>
                    <a:pt x="0" y="1485523"/>
                  </a:cubicBezTo>
                  <a:lnTo>
                    <a:pt x="0" y="0"/>
                  </a:lnTo>
                  <a:cubicBezTo>
                    <a:pt x="0" y="0"/>
                    <a:pt x="109459" y="0"/>
                    <a:pt x="2444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90;p77">
              <a:extLst>
                <a:ext uri="{FF2B5EF4-FFF2-40B4-BE49-F238E27FC236}">
                  <a16:creationId xmlns:a16="http://schemas.microsoft.com/office/drawing/2014/main" id="{DD8433C9-BB72-4838-8DB2-E13743AF1738}"/>
                </a:ext>
              </a:extLst>
            </p:cNvPr>
            <p:cNvSpPr/>
            <p:nvPr/>
          </p:nvSpPr>
          <p:spPr>
            <a:xfrm>
              <a:off x="3341623" y="3140309"/>
              <a:ext cx="2358034" cy="427095"/>
            </a:xfrm>
            <a:custGeom>
              <a:avLst/>
              <a:gdLst/>
              <a:ahLst/>
              <a:cxnLst/>
              <a:rect l="l" t="t" r="r" b="b"/>
              <a:pathLst>
                <a:path w="3144045" h="569460" extrusionOk="0">
                  <a:moveTo>
                    <a:pt x="2899562" y="244484"/>
                  </a:moveTo>
                  <a:lnTo>
                    <a:pt x="244484" y="244484"/>
                  </a:lnTo>
                  <a:cubicBezTo>
                    <a:pt x="109528" y="244318"/>
                    <a:pt x="165" y="134956"/>
                    <a:pt x="0" y="0"/>
                  </a:cubicBezTo>
                  <a:lnTo>
                    <a:pt x="0" y="324977"/>
                  </a:lnTo>
                  <a:cubicBezTo>
                    <a:pt x="165" y="459924"/>
                    <a:pt x="109528" y="569280"/>
                    <a:pt x="244484" y="569461"/>
                  </a:cubicBezTo>
                  <a:lnTo>
                    <a:pt x="2899562" y="569461"/>
                  </a:lnTo>
                  <a:cubicBezTo>
                    <a:pt x="3034508" y="569280"/>
                    <a:pt x="3143865" y="459924"/>
                    <a:pt x="3144045" y="324977"/>
                  </a:cubicBezTo>
                  <a:lnTo>
                    <a:pt x="3144045" y="0"/>
                  </a:lnTo>
                  <a:cubicBezTo>
                    <a:pt x="3143865" y="134956"/>
                    <a:pt x="3034508" y="244318"/>
                    <a:pt x="2899562" y="24448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391;p77">
              <a:extLst>
                <a:ext uri="{FF2B5EF4-FFF2-40B4-BE49-F238E27FC236}">
                  <a16:creationId xmlns:a16="http://schemas.microsoft.com/office/drawing/2014/main" id="{40C89388-4A76-FFF4-4B90-853CF954B73D}"/>
                </a:ext>
              </a:extLst>
            </p:cNvPr>
            <p:cNvSpPr/>
            <p:nvPr/>
          </p:nvSpPr>
          <p:spPr>
            <a:xfrm>
              <a:off x="3574543" y="1886054"/>
              <a:ext cx="1892194" cy="487465"/>
            </a:xfrm>
            <a:custGeom>
              <a:avLst/>
              <a:gdLst/>
              <a:ahLst/>
              <a:cxnLst/>
              <a:rect l="l" t="t" r="r" b="b"/>
              <a:pathLst>
                <a:path w="2522925" h="649953" extrusionOk="0">
                  <a:moveTo>
                    <a:pt x="2522925" y="649954"/>
                  </a:moveTo>
                  <a:lnTo>
                    <a:pt x="0" y="649954"/>
                  </a:lnTo>
                  <a:lnTo>
                    <a:pt x="128549" y="172700"/>
                  </a:lnTo>
                  <a:cubicBezTo>
                    <a:pt x="155280" y="72084"/>
                    <a:pt x="266409" y="0"/>
                    <a:pt x="395258" y="0"/>
                  </a:cubicBezTo>
                  <a:lnTo>
                    <a:pt x="2130671" y="0"/>
                  </a:lnTo>
                  <a:cubicBezTo>
                    <a:pt x="2259520" y="0"/>
                    <a:pt x="2370949" y="72084"/>
                    <a:pt x="2397380" y="17270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392;p77">
              <a:extLst>
                <a:ext uri="{FF2B5EF4-FFF2-40B4-BE49-F238E27FC236}">
                  <a16:creationId xmlns:a16="http://schemas.microsoft.com/office/drawing/2014/main" id="{CA447C79-C008-C6FD-7B90-36B30C081656}"/>
                </a:ext>
              </a:extLst>
            </p:cNvPr>
            <p:cNvSpPr/>
            <p:nvPr/>
          </p:nvSpPr>
          <p:spPr>
            <a:xfrm>
              <a:off x="4403279" y="1886054"/>
              <a:ext cx="477328" cy="487465"/>
            </a:xfrm>
            <a:custGeom>
              <a:avLst/>
              <a:gdLst/>
              <a:ahLst/>
              <a:cxnLst/>
              <a:rect l="l" t="t" r="r" b="b"/>
              <a:pathLst>
                <a:path w="636437" h="649953" extrusionOk="0">
                  <a:moveTo>
                    <a:pt x="302451" y="649954"/>
                  </a:moveTo>
                  <a:lnTo>
                    <a:pt x="636438" y="0"/>
                  </a:lnTo>
                  <a:lnTo>
                    <a:pt x="375135" y="0"/>
                  </a:lnTo>
                  <a:lnTo>
                    <a:pt x="0" y="649954"/>
                  </a:lnTo>
                  <a:lnTo>
                    <a:pt x="302451" y="64995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393;p77">
              <a:extLst>
                <a:ext uri="{FF2B5EF4-FFF2-40B4-BE49-F238E27FC236}">
                  <a16:creationId xmlns:a16="http://schemas.microsoft.com/office/drawing/2014/main" id="{646F78B4-14D0-8B32-FF0C-58BBC4A330E7}"/>
                </a:ext>
              </a:extLst>
            </p:cNvPr>
            <p:cNvSpPr/>
            <p:nvPr/>
          </p:nvSpPr>
          <p:spPr>
            <a:xfrm>
              <a:off x="4215637" y="1886054"/>
              <a:ext cx="350957" cy="487465"/>
            </a:xfrm>
            <a:custGeom>
              <a:avLst/>
              <a:gdLst/>
              <a:ahLst/>
              <a:cxnLst/>
              <a:rect l="l" t="t" r="r" b="b"/>
              <a:pathLst>
                <a:path w="467942" h="649953" extrusionOk="0">
                  <a:moveTo>
                    <a:pt x="467943" y="0"/>
                  </a:moveTo>
                  <a:lnTo>
                    <a:pt x="88603" y="649954"/>
                  </a:lnTo>
                  <a:lnTo>
                    <a:pt x="0" y="649954"/>
                  </a:lnTo>
                  <a:lnTo>
                    <a:pt x="375135" y="0"/>
                  </a:lnTo>
                  <a:lnTo>
                    <a:pt x="4679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394;p77">
              <a:extLst>
                <a:ext uri="{FF2B5EF4-FFF2-40B4-BE49-F238E27FC236}">
                  <a16:creationId xmlns:a16="http://schemas.microsoft.com/office/drawing/2014/main" id="{336E8624-BC74-23C9-A9EF-9730DDEFF445}"/>
                </a:ext>
              </a:extLst>
            </p:cNvPr>
            <p:cNvSpPr/>
            <p:nvPr/>
          </p:nvSpPr>
          <p:spPr>
            <a:xfrm>
              <a:off x="3449298" y="2781468"/>
              <a:ext cx="651455" cy="258600"/>
            </a:xfrm>
            <a:custGeom>
              <a:avLst/>
              <a:gdLst/>
              <a:ahLst/>
              <a:cxnLst/>
              <a:rect l="l" t="t" r="r" b="b"/>
              <a:pathLst>
                <a:path w="868607" h="344800" extrusionOk="0">
                  <a:moveTo>
                    <a:pt x="0" y="0"/>
                  </a:moveTo>
                  <a:lnTo>
                    <a:pt x="568259" y="0"/>
                  </a:lnTo>
                  <a:cubicBezTo>
                    <a:pt x="734135" y="0"/>
                    <a:pt x="868607" y="134469"/>
                    <a:pt x="868607" y="300348"/>
                  </a:cubicBezTo>
                  <a:lnTo>
                    <a:pt x="868607" y="344800"/>
                  </a:lnTo>
                  <a:lnTo>
                    <a:pt x="868607" y="344800"/>
                  </a:lnTo>
                  <a:lnTo>
                    <a:pt x="251391" y="344800"/>
                  </a:lnTo>
                  <a:cubicBezTo>
                    <a:pt x="112718" y="344800"/>
                    <a:pt x="300" y="232383"/>
                    <a:pt x="300" y="93709"/>
                  </a:cubicBezTo>
                  <a:lnTo>
                    <a:pt x="3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395;p77">
              <a:extLst>
                <a:ext uri="{FF2B5EF4-FFF2-40B4-BE49-F238E27FC236}">
                  <a16:creationId xmlns:a16="http://schemas.microsoft.com/office/drawing/2014/main" id="{66720A1B-0C3F-CEC8-D358-E48616D7C347}"/>
                </a:ext>
              </a:extLst>
            </p:cNvPr>
            <p:cNvSpPr/>
            <p:nvPr/>
          </p:nvSpPr>
          <p:spPr>
            <a:xfrm rot="10800000">
              <a:off x="4941878" y="2780117"/>
              <a:ext cx="650103" cy="258600"/>
            </a:xfrm>
            <a:custGeom>
              <a:avLst/>
              <a:gdLst/>
              <a:ahLst/>
              <a:cxnLst/>
              <a:rect l="l" t="t" r="r" b="b"/>
              <a:pathLst>
                <a:path w="866804" h="344800" extrusionOk="0">
                  <a:moveTo>
                    <a:pt x="251091" y="0"/>
                  </a:moveTo>
                  <a:lnTo>
                    <a:pt x="866805" y="0"/>
                  </a:lnTo>
                  <a:lnTo>
                    <a:pt x="866805" y="0"/>
                  </a:lnTo>
                  <a:lnTo>
                    <a:pt x="866805" y="44452"/>
                  </a:lnTo>
                  <a:cubicBezTo>
                    <a:pt x="866805" y="210331"/>
                    <a:pt x="732339" y="344800"/>
                    <a:pt x="566457" y="344800"/>
                  </a:cubicBezTo>
                  <a:lnTo>
                    <a:pt x="0" y="344800"/>
                  </a:lnTo>
                  <a:lnTo>
                    <a:pt x="0" y="344800"/>
                  </a:lnTo>
                  <a:lnTo>
                    <a:pt x="0" y="251091"/>
                  </a:lnTo>
                  <a:cubicBezTo>
                    <a:pt x="0" y="112417"/>
                    <a:pt x="112417" y="0"/>
                    <a:pt x="2510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396;p77">
              <a:extLst>
                <a:ext uri="{FF2B5EF4-FFF2-40B4-BE49-F238E27FC236}">
                  <a16:creationId xmlns:a16="http://schemas.microsoft.com/office/drawing/2014/main" id="{0898CD8A-2DDE-CC00-3C5D-D2A70FC2ECC5}"/>
                </a:ext>
              </a:extLst>
            </p:cNvPr>
            <p:cNvSpPr/>
            <p:nvPr/>
          </p:nvSpPr>
          <p:spPr>
            <a:xfrm>
              <a:off x="4149410" y="2895901"/>
              <a:ext cx="731197" cy="174127"/>
            </a:xfrm>
            <a:custGeom>
              <a:avLst/>
              <a:gdLst/>
              <a:ahLst/>
              <a:cxnLst/>
              <a:rect l="l" t="t" r="r" b="b"/>
              <a:pathLst>
                <a:path w="974930" h="232169" extrusionOk="0">
                  <a:moveTo>
                    <a:pt x="0" y="0"/>
                  </a:moveTo>
                  <a:lnTo>
                    <a:pt x="974930" y="0"/>
                  </a:lnTo>
                  <a:lnTo>
                    <a:pt x="974930" y="0"/>
                  </a:lnTo>
                  <a:lnTo>
                    <a:pt x="974930" y="47155"/>
                  </a:lnTo>
                  <a:cubicBezTo>
                    <a:pt x="974930" y="149336"/>
                    <a:pt x="892097" y="232169"/>
                    <a:pt x="789916" y="232169"/>
                  </a:cubicBezTo>
                  <a:lnTo>
                    <a:pt x="185015" y="232169"/>
                  </a:lnTo>
                  <a:cubicBezTo>
                    <a:pt x="82833" y="232169"/>
                    <a:pt x="0" y="149336"/>
                    <a:pt x="0" y="47155"/>
                  </a:cubicBez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1397;p77">
              <a:extLst>
                <a:ext uri="{FF2B5EF4-FFF2-40B4-BE49-F238E27FC236}">
                  <a16:creationId xmlns:a16="http://schemas.microsoft.com/office/drawing/2014/main" id="{F598DFF5-8010-640B-C4C5-F5F7C8B40D63}"/>
                </a:ext>
              </a:extLst>
            </p:cNvPr>
            <p:cNvSpPr/>
            <p:nvPr/>
          </p:nvSpPr>
          <p:spPr>
            <a:xfrm>
              <a:off x="3449072" y="3104718"/>
              <a:ext cx="121191" cy="121190"/>
            </a:xfrm>
            <a:custGeom>
              <a:avLst/>
              <a:gdLst/>
              <a:ahLst/>
              <a:cxnLst/>
              <a:rect l="l" t="t" r="r" b="b"/>
              <a:pathLst>
                <a:path w="161588" h="161587" extrusionOk="0">
                  <a:moveTo>
                    <a:pt x="161588" y="80493"/>
                  </a:moveTo>
                  <a:cubicBezTo>
                    <a:pt x="161753" y="125113"/>
                    <a:pt x="125714" y="161419"/>
                    <a:pt x="81095" y="161587"/>
                  </a:cubicBezTo>
                  <a:cubicBezTo>
                    <a:pt x="36475" y="161753"/>
                    <a:pt x="166" y="125714"/>
                    <a:pt x="1" y="81094"/>
                  </a:cubicBezTo>
                  <a:cubicBezTo>
                    <a:pt x="-165" y="36471"/>
                    <a:pt x="35874" y="165"/>
                    <a:pt x="80494" y="0"/>
                  </a:cubicBezTo>
                  <a:cubicBezTo>
                    <a:pt x="80695" y="0"/>
                    <a:pt x="80893" y="0"/>
                    <a:pt x="81095" y="0"/>
                  </a:cubicBezTo>
                  <a:cubicBezTo>
                    <a:pt x="125549" y="0"/>
                    <a:pt x="161588" y="36039"/>
                    <a:pt x="161588" y="8049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1398;p77">
              <a:extLst>
                <a:ext uri="{FF2B5EF4-FFF2-40B4-BE49-F238E27FC236}">
                  <a16:creationId xmlns:a16="http://schemas.microsoft.com/office/drawing/2014/main" id="{E6AC4D5D-E750-F096-07B0-C1A3998E8B8A}"/>
                </a:ext>
              </a:extLst>
            </p:cNvPr>
            <p:cNvSpPr/>
            <p:nvPr/>
          </p:nvSpPr>
          <p:spPr>
            <a:xfrm>
              <a:off x="5466737" y="3104718"/>
              <a:ext cx="120739" cy="120740"/>
            </a:xfrm>
            <a:custGeom>
              <a:avLst/>
              <a:gdLst/>
              <a:ahLst/>
              <a:cxnLst/>
              <a:rect l="l" t="t" r="r" b="b"/>
              <a:pathLst>
                <a:path w="160986" h="160986" extrusionOk="0">
                  <a:moveTo>
                    <a:pt x="160987" y="80493"/>
                  </a:moveTo>
                  <a:cubicBezTo>
                    <a:pt x="160987" y="124948"/>
                    <a:pt x="124945" y="160987"/>
                    <a:pt x="80493" y="160987"/>
                  </a:cubicBezTo>
                  <a:cubicBezTo>
                    <a:pt x="36042" y="160987"/>
                    <a:pt x="0" y="124948"/>
                    <a:pt x="0" y="80493"/>
                  </a:cubicBezTo>
                  <a:cubicBezTo>
                    <a:pt x="0" y="36039"/>
                    <a:pt x="36042" y="0"/>
                    <a:pt x="80493" y="0"/>
                  </a:cubicBezTo>
                  <a:cubicBezTo>
                    <a:pt x="124945" y="0"/>
                    <a:pt x="160987" y="36039"/>
                    <a:pt x="160987" y="8049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1399;p77">
              <a:extLst>
                <a:ext uri="{FF2B5EF4-FFF2-40B4-BE49-F238E27FC236}">
                  <a16:creationId xmlns:a16="http://schemas.microsoft.com/office/drawing/2014/main" id="{D505EF1A-164E-C994-66B4-D9EAFC195888}"/>
                </a:ext>
              </a:extLst>
            </p:cNvPr>
            <p:cNvSpPr/>
            <p:nvPr/>
          </p:nvSpPr>
          <p:spPr>
            <a:xfrm>
              <a:off x="3207368" y="2271476"/>
              <a:ext cx="269187" cy="203861"/>
            </a:xfrm>
            <a:custGeom>
              <a:avLst/>
              <a:gdLst/>
              <a:ahLst/>
              <a:cxnLst/>
              <a:rect l="l" t="t" r="r" b="b"/>
              <a:pathLst>
                <a:path w="358916" h="271815" extrusionOk="0">
                  <a:moveTo>
                    <a:pt x="0" y="0"/>
                  </a:moveTo>
                  <a:lnTo>
                    <a:pt x="257699" y="0"/>
                  </a:lnTo>
                  <a:cubicBezTo>
                    <a:pt x="313600" y="0"/>
                    <a:pt x="358916" y="45317"/>
                    <a:pt x="358916" y="101217"/>
                  </a:cubicBezTo>
                  <a:lnTo>
                    <a:pt x="358916" y="271815"/>
                  </a:lnTo>
                  <a:lnTo>
                    <a:pt x="358916" y="271815"/>
                  </a:lnTo>
                  <a:lnTo>
                    <a:pt x="101217" y="271815"/>
                  </a:lnTo>
                  <a:cubicBezTo>
                    <a:pt x="45317" y="271815"/>
                    <a:pt x="0" y="226499"/>
                    <a:pt x="0" y="170598"/>
                  </a:cubicBez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1400;p77">
              <a:extLst>
                <a:ext uri="{FF2B5EF4-FFF2-40B4-BE49-F238E27FC236}">
                  <a16:creationId xmlns:a16="http://schemas.microsoft.com/office/drawing/2014/main" id="{7E6185B6-0B2A-049C-71AB-C794E702C8D2}"/>
                </a:ext>
              </a:extLst>
            </p:cNvPr>
            <p:cNvSpPr/>
            <p:nvPr/>
          </p:nvSpPr>
          <p:spPr>
            <a:xfrm rot="10800000">
              <a:off x="5557968" y="2271701"/>
              <a:ext cx="268511" cy="203861"/>
            </a:xfrm>
            <a:custGeom>
              <a:avLst/>
              <a:gdLst/>
              <a:ahLst/>
              <a:cxnLst/>
              <a:rect l="l" t="t" r="r" b="b"/>
              <a:pathLst>
                <a:path w="358014" h="271815" extrusionOk="0">
                  <a:moveTo>
                    <a:pt x="101217" y="0"/>
                  </a:moveTo>
                  <a:lnTo>
                    <a:pt x="358015" y="0"/>
                  </a:lnTo>
                  <a:lnTo>
                    <a:pt x="358015" y="0"/>
                  </a:lnTo>
                  <a:lnTo>
                    <a:pt x="358015" y="170598"/>
                  </a:lnTo>
                  <a:cubicBezTo>
                    <a:pt x="358015" y="226499"/>
                    <a:pt x="312693" y="271815"/>
                    <a:pt x="256798" y="271815"/>
                  </a:cubicBezTo>
                  <a:lnTo>
                    <a:pt x="0" y="271815"/>
                  </a:lnTo>
                  <a:lnTo>
                    <a:pt x="0" y="271815"/>
                  </a:lnTo>
                  <a:lnTo>
                    <a:pt x="0" y="101218"/>
                  </a:lnTo>
                  <a:cubicBezTo>
                    <a:pt x="0" y="45317"/>
                    <a:pt x="45322" y="0"/>
                    <a:pt x="10121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75403875"/>
      </p:ext>
    </p:extLst>
  </p:cSld>
  <p:clrMapOvr>
    <a:masterClrMapping/>
  </p:clrMapOvr>
  <p:transition spd="slow">
    <p:pull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55"/>
          <p:cNvSpPr/>
          <p:nvPr/>
        </p:nvSpPr>
        <p:spPr>
          <a:xfrm rot="-1742085">
            <a:off x="5565194" y="4347910"/>
            <a:ext cx="4868918" cy="3293215"/>
          </a:xfrm>
          <a:custGeom>
            <a:avLst/>
            <a:gdLst/>
            <a:ahLst/>
            <a:cxnLst/>
            <a:rect l="l" t="t" r="r" b="b"/>
            <a:pathLst>
              <a:path w="6950236" h="4700967" extrusionOk="0">
                <a:moveTo>
                  <a:pt x="1620332" y="88874"/>
                </a:moveTo>
                <a:cubicBezTo>
                  <a:pt x="2483721" y="-207537"/>
                  <a:pt x="3132272" y="313404"/>
                  <a:pt x="3435144" y="543183"/>
                </a:cubicBezTo>
                <a:cubicBezTo>
                  <a:pt x="3738017" y="772962"/>
                  <a:pt x="4261380" y="909053"/>
                  <a:pt x="4943449" y="800019"/>
                </a:cubicBezTo>
                <a:cubicBezTo>
                  <a:pt x="5729302" y="674428"/>
                  <a:pt x="6774414" y="719253"/>
                  <a:pt x="6935946" y="1688445"/>
                </a:cubicBezTo>
                <a:cubicBezTo>
                  <a:pt x="7083343" y="2570813"/>
                  <a:pt x="6051558" y="3021083"/>
                  <a:pt x="5633594" y="3419259"/>
                </a:cubicBezTo>
                <a:cubicBezTo>
                  <a:pt x="5215630" y="3817435"/>
                  <a:pt x="4391817" y="4749475"/>
                  <a:pt x="2632330" y="4698996"/>
                </a:cubicBezTo>
                <a:cubicBezTo>
                  <a:pt x="773097" y="4644075"/>
                  <a:pt x="-24467" y="3718093"/>
                  <a:pt x="571" y="3004526"/>
                </a:cubicBezTo>
                <a:cubicBezTo>
                  <a:pt x="20762" y="2454914"/>
                  <a:pt x="303847" y="1886725"/>
                  <a:pt x="512627" y="1469973"/>
                </a:cubicBezTo>
                <a:cubicBezTo>
                  <a:pt x="721407" y="1053220"/>
                  <a:pt x="947956" y="319865"/>
                  <a:pt x="1620332" y="888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accent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1058;p75">
            <a:extLst>
              <a:ext uri="{FF2B5EF4-FFF2-40B4-BE49-F238E27FC236}">
                <a16:creationId xmlns:a16="http://schemas.microsoft.com/office/drawing/2014/main" id="{DFE920D0-6CAD-AF7D-FE51-76F4EF16AEE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44347" y="1770193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accent4">
                    <a:lumMod val="75000"/>
                  </a:schemeClr>
                </a:solidFill>
              </a:rPr>
              <a:t>Thank You</a:t>
            </a:r>
            <a:endParaRPr sz="600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9" name="Google Shape;1059;p75">
            <a:extLst>
              <a:ext uri="{FF2B5EF4-FFF2-40B4-BE49-F238E27FC236}">
                <a16:creationId xmlns:a16="http://schemas.microsoft.com/office/drawing/2014/main" id="{6EA41F9F-1B9C-E5A0-209F-104927870483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881060" y="2645083"/>
            <a:ext cx="4974674" cy="6397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ctr"/>
            <a:r>
              <a:rPr lang="en-US" sz="2000" b="1" i="0">
                <a:solidFill>
                  <a:schemeClr val="accent4">
                    <a:lumMod val="75000"/>
                  </a:schemeClr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future Is electric. Join the ride!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chemeClr val="accent4">
                  <a:lumMod val="7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92337B5A-6484-C50E-6D0C-71D4B19AC64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883261" y="1203244"/>
            <a:ext cx="2116392" cy="2737011"/>
          </a:xfrm>
          <a:prstGeom prst="rect">
            <a:avLst/>
          </a:prstGeom>
        </p:spPr>
      </p:pic>
    </p:spTree>
  </p:cSld>
  <p:clrMapOvr>
    <a:masterClrMapping/>
  </p:clrMapOvr>
  <p:transition spd="slow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4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673092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4">
                    <a:lumMod val="75000"/>
                  </a:schemeClr>
                </a:solidFill>
              </a:rPr>
              <a:t>Data Model and Technology Used</a:t>
            </a:r>
            <a:endParaRPr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469" name="Google Shape;469;p46"/>
          <p:cNvSpPr/>
          <p:nvPr/>
        </p:nvSpPr>
        <p:spPr>
          <a:xfrm rot="896667">
            <a:off x="-1220683" y="3997362"/>
            <a:ext cx="8031537" cy="6017421"/>
          </a:xfrm>
          <a:custGeom>
            <a:avLst/>
            <a:gdLst/>
            <a:ahLst/>
            <a:cxnLst/>
            <a:rect l="l" t="t" r="r" b="b"/>
            <a:pathLst>
              <a:path w="5674501" h="4251473" extrusionOk="0">
                <a:moveTo>
                  <a:pt x="4673054" y="677120"/>
                </a:moveTo>
                <a:cubicBezTo>
                  <a:pt x="4103105" y="385864"/>
                  <a:pt x="3537453" y="-220451"/>
                  <a:pt x="2806173" y="82706"/>
                </a:cubicBezTo>
                <a:cubicBezTo>
                  <a:pt x="2074892" y="385864"/>
                  <a:pt x="1781322" y="691336"/>
                  <a:pt x="1250383" y="751505"/>
                </a:cubicBezTo>
                <a:cubicBezTo>
                  <a:pt x="719445" y="811673"/>
                  <a:pt x="-109362" y="1098962"/>
                  <a:pt x="11967" y="2187289"/>
                </a:cubicBezTo>
                <a:cubicBezTo>
                  <a:pt x="104534" y="3017418"/>
                  <a:pt x="755149" y="3434632"/>
                  <a:pt x="1271872" y="3581417"/>
                </a:cubicBezTo>
                <a:cubicBezTo>
                  <a:pt x="1788595" y="3728202"/>
                  <a:pt x="2066958" y="4319971"/>
                  <a:pt x="2770469" y="4244925"/>
                </a:cubicBezTo>
                <a:cubicBezTo>
                  <a:pt x="3356948" y="4181781"/>
                  <a:pt x="3835982" y="3663736"/>
                  <a:pt x="4130875" y="3380414"/>
                </a:cubicBezTo>
                <a:cubicBezTo>
                  <a:pt x="4675368" y="2857740"/>
                  <a:pt x="5432436" y="2810134"/>
                  <a:pt x="5637406" y="2252416"/>
                </a:cubicBezTo>
                <a:cubicBezTo>
                  <a:pt x="5829152" y="1729411"/>
                  <a:pt x="5243003" y="968707"/>
                  <a:pt x="4673054" y="67712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E43E241-9977-17B3-53C7-7CB3198D71C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26581" y="1439811"/>
            <a:ext cx="4584249" cy="266911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88F0646-77FB-0406-8ECA-44CD85703E0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5581673" y="1900856"/>
            <a:ext cx="2652514" cy="1481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952003"/>
      </p:ext>
    </p:extLst>
  </p:cSld>
  <p:clrMapOvr>
    <a:masterClrMapping/>
  </p:clrMapOvr>
  <p:transition spd="slow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4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4">
                    <a:lumMod val="75000"/>
                  </a:schemeClr>
                </a:solidFill>
              </a:rPr>
              <a:t>Primary Questions</a:t>
            </a:r>
            <a:br>
              <a:rPr lang="en-US">
                <a:solidFill>
                  <a:schemeClr val="accent4">
                    <a:lumMod val="75000"/>
                  </a:schemeClr>
                </a:solidFill>
              </a:rPr>
            </a:br>
            <a:endParaRPr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468" name="Google Shape;468;p46"/>
          <p:cNvSpPr txBox="1">
            <a:spLocks noGrp="1"/>
          </p:cNvSpPr>
          <p:nvPr>
            <p:ph type="subTitle" idx="2"/>
          </p:nvPr>
        </p:nvSpPr>
        <p:spPr>
          <a:xfrm>
            <a:off x="568860" y="1183062"/>
            <a:ext cx="7483759" cy="7824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indent="0">
              <a:buSzPct val="100000"/>
            </a:pPr>
            <a:r>
              <a:rPr lang="en-US" sz="1600" b="0" i="0" u="none" strike="noStrike" baseline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1)  List the top 3 and bottom 3 makers for the fiscal years 2023 and 2024 in </a:t>
            </a:r>
          </a:p>
          <a:p>
            <a:pPr marL="152400" indent="0">
              <a:buSzPct val="100000"/>
            </a:pPr>
            <a:r>
              <a:rPr lang="en-US" sz="1600" b="0" i="0" u="none" strike="noStrike" baseline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terms of the number of 2-wheelers sold.    </a:t>
            </a:r>
          </a:p>
          <a:p>
            <a:pPr marL="152400" indent="0"/>
            <a:br>
              <a:rPr lang="en-US" sz="1600"/>
            </a:br>
            <a:br>
              <a:rPr lang="en-US" sz="1600"/>
            </a:br>
            <a:endParaRPr lang="en-US" sz="1600"/>
          </a:p>
        </p:txBody>
      </p:sp>
      <p:sp>
        <p:nvSpPr>
          <p:cNvPr id="469" name="Google Shape;469;p46"/>
          <p:cNvSpPr/>
          <p:nvPr/>
        </p:nvSpPr>
        <p:spPr>
          <a:xfrm rot="896667">
            <a:off x="-1220683" y="3997362"/>
            <a:ext cx="8031537" cy="6017421"/>
          </a:xfrm>
          <a:custGeom>
            <a:avLst/>
            <a:gdLst/>
            <a:ahLst/>
            <a:cxnLst/>
            <a:rect l="l" t="t" r="r" b="b"/>
            <a:pathLst>
              <a:path w="5674501" h="4251473" extrusionOk="0">
                <a:moveTo>
                  <a:pt x="4673054" y="677120"/>
                </a:moveTo>
                <a:cubicBezTo>
                  <a:pt x="4103105" y="385864"/>
                  <a:pt x="3537453" y="-220451"/>
                  <a:pt x="2806173" y="82706"/>
                </a:cubicBezTo>
                <a:cubicBezTo>
                  <a:pt x="2074892" y="385864"/>
                  <a:pt x="1781322" y="691336"/>
                  <a:pt x="1250383" y="751505"/>
                </a:cubicBezTo>
                <a:cubicBezTo>
                  <a:pt x="719445" y="811673"/>
                  <a:pt x="-109362" y="1098962"/>
                  <a:pt x="11967" y="2187289"/>
                </a:cubicBezTo>
                <a:cubicBezTo>
                  <a:pt x="104534" y="3017418"/>
                  <a:pt x="755149" y="3434632"/>
                  <a:pt x="1271872" y="3581417"/>
                </a:cubicBezTo>
                <a:cubicBezTo>
                  <a:pt x="1788595" y="3728202"/>
                  <a:pt x="2066958" y="4319971"/>
                  <a:pt x="2770469" y="4244925"/>
                </a:cubicBezTo>
                <a:cubicBezTo>
                  <a:pt x="3356948" y="4181781"/>
                  <a:pt x="3835982" y="3663736"/>
                  <a:pt x="4130875" y="3380414"/>
                </a:cubicBezTo>
                <a:cubicBezTo>
                  <a:pt x="4675368" y="2857740"/>
                  <a:pt x="5432436" y="2810134"/>
                  <a:pt x="5637406" y="2252416"/>
                </a:cubicBezTo>
                <a:cubicBezTo>
                  <a:pt x="5829152" y="1729411"/>
                  <a:pt x="5243003" y="968707"/>
                  <a:pt x="4673054" y="67712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CC27F1F6-2CF3-1FC8-18DD-4C9687BF80A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345" b="345"/>
          <a:stretch/>
        </p:blipFill>
        <p:spPr>
          <a:xfrm>
            <a:off x="4695311" y="1925379"/>
            <a:ext cx="2434659" cy="2050704"/>
          </a:xfrm>
          <a:prstGeom prst="roundRect">
            <a:avLst>
              <a:gd name="adj" fmla="val 3039"/>
            </a:avLst>
          </a:prstGeom>
          <a:ln>
            <a:solidFill>
              <a:schemeClr val="tx1"/>
            </a:solidFill>
          </a:ln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88FCABA1-BBAD-BAB4-05A9-BCA45B45236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653" b="653"/>
          <a:stretch/>
        </p:blipFill>
        <p:spPr>
          <a:xfrm>
            <a:off x="6494680" y="2896250"/>
            <a:ext cx="2434659" cy="2050703"/>
          </a:xfrm>
          <a:prstGeom prst="roundRect">
            <a:avLst>
              <a:gd name="adj" fmla="val 3039"/>
            </a:avLst>
          </a:prstGeom>
          <a:ln>
            <a:solidFill>
              <a:schemeClr val="tx1"/>
            </a:solidFill>
          </a:ln>
        </p:spPr>
      </p:pic>
      <p:sp>
        <p:nvSpPr>
          <p:cNvPr id="30" name="Google Shape;468;p46">
            <a:extLst>
              <a:ext uri="{FF2B5EF4-FFF2-40B4-BE49-F238E27FC236}">
                <a16:creationId xmlns:a16="http://schemas.microsoft.com/office/drawing/2014/main" id="{13620A9B-96A0-622F-9844-8C839900D78A}"/>
              </a:ext>
            </a:extLst>
          </p:cNvPr>
          <p:cNvSpPr txBox="1">
            <a:spLocks/>
          </p:cNvSpPr>
          <p:nvPr/>
        </p:nvSpPr>
        <p:spPr>
          <a:xfrm>
            <a:off x="568860" y="1961357"/>
            <a:ext cx="2343118" cy="13454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152400" indent="0">
              <a:buSzPct val="100000"/>
            </a:pPr>
            <a:r>
              <a:rPr lang="en-US" sz="1600" b="1">
                <a:solidFill>
                  <a:schemeClr val="accent4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Top 3 Makers</a:t>
            </a:r>
            <a:br>
              <a:rPr lang="en-US" sz="1600" b="1" u="sng">
                <a:solidFill>
                  <a:schemeClr val="accent4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endParaRPr lang="en-US" sz="1600" b="1">
              <a:solidFill>
                <a:schemeClr val="accent4">
                  <a:lumMod val="7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38150" indent="-285750">
              <a:buSzPct val="90000"/>
              <a:buFont typeface="Wingdings" panose="05000000000000000000" pitchFamily="2" charset="2"/>
              <a:buChar char="Ø"/>
            </a:pPr>
            <a:r>
              <a:rPr lang="en-US" sz="160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Ola Electric</a:t>
            </a:r>
          </a:p>
          <a:p>
            <a:pPr marL="438150" indent="-285750">
              <a:buSzPct val="90000"/>
              <a:buFont typeface="Wingdings" panose="05000000000000000000" pitchFamily="2" charset="2"/>
              <a:buChar char="Ø"/>
            </a:pPr>
            <a:r>
              <a:rPr lang="en-US" sz="160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TVS </a:t>
            </a:r>
          </a:p>
          <a:p>
            <a:pPr marL="438150" indent="-285750">
              <a:buSzPct val="90000"/>
              <a:buFont typeface="Wingdings" panose="05000000000000000000" pitchFamily="2" charset="2"/>
              <a:buChar char="Ø"/>
            </a:pPr>
            <a:r>
              <a:rPr lang="en-US" sz="160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Ather</a:t>
            </a:r>
            <a:br>
              <a:rPr lang="en-US" sz="1600" b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br>
              <a:rPr lang="en-US" sz="1600" b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br>
              <a:rPr lang="en-US" sz="1600" b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endParaRPr lang="en-US" sz="1600" b="1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52400" indent="0"/>
            <a:br>
              <a:rPr lang="en-US" sz="1600"/>
            </a:br>
            <a:br>
              <a:rPr lang="en-US" sz="1600"/>
            </a:br>
            <a:endParaRPr lang="en-US" sz="1600"/>
          </a:p>
        </p:txBody>
      </p:sp>
      <p:sp>
        <p:nvSpPr>
          <p:cNvPr id="32" name="Google Shape;468;p46">
            <a:extLst>
              <a:ext uri="{FF2B5EF4-FFF2-40B4-BE49-F238E27FC236}">
                <a16:creationId xmlns:a16="http://schemas.microsoft.com/office/drawing/2014/main" id="{2BECB290-A081-612A-B4B4-653C777208CC}"/>
              </a:ext>
            </a:extLst>
          </p:cNvPr>
          <p:cNvSpPr txBox="1">
            <a:spLocks/>
          </p:cNvSpPr>
          <p:nvPr/>
        </p:nvSpPr>
        <p:spPr>
          <a:xfrm>
            <a:off x="2352193" y="1961357"/>
            <a:ext cx="2343118" cy="13454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152400" indent="0">
              <a:buSzPct val="100000"/>
            </a:pPr>
            <a:r>
              <a:rPr lang="en-US" sz="1600" b="1">
                <a:solidFill>
                  <a:schemeClr val="accent4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Bottom 3 Makers</a:t>
            </a:r>
            <a:br>
              <a:rPr lang="en-US" sz="1600" b="1" u="sng">
                <a:solidFill>
                  <a:schemeClr val="accent4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endParaRPr lang="en-US" sz="1600" b="1">
              <a:solidFill>
                <a:schemeClr val="accent4">
                  <a:lumMod val="7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38150" indent="-285750">
              <a:buSzPct val="90000"/>
              <a:buFont typeface="Wingdings" panose="05000000000000000000" pitchFamily="2" charset="2"/>
              <a:buChar char="Ø"/>
            </a:pPr>
            <a:r>
              <a:rPr lang="en-US" sz="160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Kinetic Green</a:t>
            </a:r>
          </a:p>
          <a:p>
            <a:pPr marL="438150" indent="-285750">
              <a:buSzPct val="90000"/>
              <a:buFont typeface="Wingdings" panose="05000000000000000000" pitchFamily="2" charset="2"/>
              <a:buChar char="Ø"/>
            </a:pPr>
            <a:r>
              <a:rPr lang="en-US" sz="160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Jitendra </a:t>
            </a:r>
          </a:p>
          <a:p>
            <a:pPr marL="438150" indent="-285750">
              <a:buSzPct val="90000"/>
              <a:buFont typeface="Wingdings" panose="05000000000000000000" pitchFamily="2" charset="2"/>
              <a:buChar char="Ø"/>
            </a:pPr>
            <a:r>
              <a:rPr lang="en-US" sz="160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Battre Electric</a:t>
            </a:r>
            <a:br>
              <a:rPr lang="en-US" sz="1600" b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br>
              <a:rPr lang="en-US" sz="1600" b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br>
              <a:rPr lang="en-US" sz="1600" b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endParaRPr lang="en-US" sz="1600" b="1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52400" indent="0"/>
            <a:br>
              <a:rPr lang="en-US" sz="1600"/>
            </a:br>
            <a:br>
              <a:rPr lang="en-US" sz="1600"/>
            </a:br>
            <a:endParaRPr lang="en-US" sz="1600"/>
          </a:p>
        </p:txBody>
      </p:sp>
      <p:sp>
        <p:nvSpPr>
          <p:cNvPr id="34" name="Minus Sign 33">
            <a:extLst>
              <a:ext uri="{FF2B5EF4-FFF2-40B4-BE49-F238E27FC236}">
                <a16:creationId xmlns:a16="http://schemas.microsoft.com/office/drawing/2014/main" id="{DF496CA1-EB12-E550-F739-4A975630C0B2}"/>
              </a:ext>
            </a:extLst>
          </p:cNvPr>
          <p:cNvSpPr/>
          <p:nvPr/>
        </p:nvSpPr>
        <p:spPr>
          <a:xfrm>
            <a:off x="568860" y="2290148"/>
            <a:ext cx="1872000" cy="144000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5" name="Minus Sign 34">
            <a:extLst>
              <a:ext uri="{FF2B5EF4-FFF2-40B4-BE49-F238E27FC236}">
                <a16:creationId xmlns:a16="http://schemas.microsoft.com/office/drawing/2014/main" id="{0B631B3C-113A-A81D-6FAE-F7B63B4CA955}"/>
              </a:ext>
            </a:extLst>
          </p:cNvPr>
          <p:cNvSpPr/>
          <p:nvPr/>
        </p:nvSpPr>
        <p:spPr>
          <a:xfrm>
            <a:off x="2280924" y="2286896"/>
            <a:ext cx="2412000" cy="144000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2165012"/>
      </p:ext>
    </p:extLst>
  </p:cSld>
  <p:clrMapOvr>
    <a:masterClrMapping/>
  </p:clrMapOvr>
  <p:transition spd="slow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46"/>
          <p:cNvSpPr txBox="1">
            <a:spLocks noGrp="1"/>
          </p:cNvSpPr>
          <p:nvPr>
            <p:ph type="subTitle" idx="2"/>
          </p:nvPr>
        </p:nvSpPr>
        <p:spPr>
          <a:xfrm>
            <a:off x="576234" y="417059"/>
            <a:ext cx="7579623" cy="242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600" b="0" i="0" u="none" strike="noStrike" baseline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2)  Identify the top 5 states with the highest penetration rate in</a:t>
            </a:r>
          </a:p>
          <a:p>
            <a:r>
              <a:rPr lang="en-US" sz="1600" b="0" i="0" u="none" strike="noStrike" baseline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2-wheeler and 4-wheeler EV sales in FY 2024. </a:t>
            </a:r>
          </a:p>
          <a:p>
            <a:pPr marL="152400" indent="0">
              <a:buSzPct val="100000"/>
            </a:pPr>
            <a:endParaRPr lang="en-US" sz="1800" b="0" i="0" u="none" strike="noStrike" baseline="0">
              <a:solidFill>
                <a:srgbClr val="000000"/>
              </a:solidFill>
              <a:latin typeface="Aptos" panose="020B0004020202020204" pitchFamily="34" charset="0"/>
            </a:endParaRPr>
          </a:p>
          <a:p>
            <a:pPr marL="152400" indent="0"/>
            <a:br>
              <a:rPr lang="en-US" sz="1600"/>
            </a:br>
            <a:br>
              <a:rPr lang="en-US" sz="1600"/>
            </a:br>
            <a:endParaRPr lang="en-US" sz="1600"/>
          </a:p>
        </p:txBody>
      </p:sp>
      <p:sp>
        <p:nvSpPr>
          <p:cNvPr id="469" name="Google Shape;469;p46"/>
          <p:cNvSpPr/>
          <p:nvPr/>
        </p:nvSpPr>
        <p:spPr>
          <a:xfrm rot="896667">
            <a:off x="-1220683" y="3997362"/>
            <a:ext cx="8031537" cy="6017421"/>
          </a:xfrm>
          <a:custGeom>
            <a:avLst/>
            <a:gdLst/>
            <a:ahLst/>
            <a:cxnLst/>
            <a:rect l="l" t="t" r="r" b="b"/>
            <a:pathLst>
              <a:path w="5674501" h="4251473" extrusionOk="0">
                <a:moveTo>
                  <a:pt x="4673054" y="677120"/>
                </a:moveTo>
                <a:cubicBezTo>
                  <a:pt x="4103105" y="385864"/>
                  <a:pt x="3537453" y="-220451"/>
                  <a:pt x="2806173" y="82706"/>
                </a:cubicBezTo>
                <a:cubicBezTo>
                  <a:pt x="2074892" y="385864"/>
                  <a:pt x="1781322" y="691336"/>
                  <a:pt x="1250383" y="751505"/>
                </a:cubicBezTo>
                <a:cubicBezTo>
                  <a:pt x="719445" y="811673"/>
                  <a:pt x="-109362" y="1098962"/>
                  <a:pt x="11967" y="2187289"/>
                </a:cubicBezTo>
                <a:cubicBezTo>
                  <a:pt x="104534" y="3017418"/>
                  <a:pt x="755149" y="3434632"/>
                  <a:pt x="1271872" y="3581417"/>
                </a:cubicBezTo>
                <a:cubicBezTo>
                  <a:pt x="1788595" y="3728202"/>
                  <a:pt x="2066958" y="4319971"/>
                  <a:pt x="2770469" y="4244925"/>
                </a:cubicBezTo>
                <a:cubicBezTo>
                  <a:pt x="3356948" y="4181781"/>
                  <a:pt x="3835982" y="3663736"/>
                  <a:pt x="4130875" y="3380414"/>
                </a:cubicBezTo>
                <a:cubicBezTo>
                  <a:pt x="4675368" y="2857740"/>
                  <a:pt x="5432436" y="2810134"/>
                  <a:pt x="5637406" y="2252416"/>
                </a:cubicBezTo>
                <a:cubicBezTo>
                  <a:pt x="5829152" y="1729411"/>
                  <a:pt x="5243003" y="968707"/>
                  <a:pt x="4673054" y="67712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7CDC54E-91FB-31EF-5A5C-96E5267564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5286" y="1445830"/>
            <a:ext cx="4499699" cy="2782658"/>
          </a:xfrm>
          <a:prstGeom prst="roundRect">
            <a:avLst>
              <a:gd name="adj" fmla="val 2637"/>
            </a:avLst>
          </a:prstGeom>
          <a:ln>
            <a:solidFill>
              <a:schemeClr val="tx1"/>
            </a:solidFill>
          </a:ln>
        </p:spPr>
      </p:pic>
      <p:sp>
        <p:nvSpPr>
          <p:cNvPr id="8" name="Google Shape;468;p46">
            <a:extLst>
              <a:ext uri="{FF2B5EF4-FFF2-40B4-BE49-F238E27FC236}">
                <a16:creationId xmlns:a16="http://schemas.microsoft.com/office/drawing/2014/main" id="{2CF86750-5A99-E26E-2244-404DEDBFAE68}"/>
              </a:ext>
            </a:extLst>
          </p:cNvPr>
          <p:cNvSpPr txBox="1">
            <a:spLocks/>
          </p:cNvSpPr>
          <p:nvPr/>
        </p:nvSpPr>
        <p:spPr>
          <a:xfrm>
            <a:off x="576234" y="1290305"/>
            <a:ext cx="2343118" cy="18289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152400" indent="0">
              <a:buSzPct val="100000"/>
            </a:pPr>
            <a:r>
              <a:rPr lang="en-US" sz="1600" b="1">
                <a:solidFill>
                  <a:schemeClr val="accent4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Top 5 States</a:t>
            </a:r>
            <a:br>
              <a:rPr lang="en-US" sz="1600" b="1">
                <a:solidFill>
                  <a:schemeClr val="accent4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endParaRPr lang="en-US" sz="1600" b="1">
              <a:solidFill>
                <a:schemeClr val="accent4">
                  <a:lumMod val="7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95300" indent="-342900">
              <a:buSzPct val="90000"/>
              <a:buFont typeface="Wingdings" panose="05000000000000000000" pitchFamily="2" charset="2"/>
              <a:buChar char="Ø"/>
            </a:pPr>
            <a:r>
              <a:rPr lang="en-US" sz="160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Goa</a:t>
            </a:r>
          </a:p>
          <a:p>
            <a:pPr marL="495300" indent="-342900">
              <a:buSzPct val="90000"/>
              <a:buFont typeface="Wingdings" panose="05000000000000000000" pitchFamily="2" charset="2"/>
              <a:buChar char="Ø"/>
            </a:pPr>
            <a:r>
              <a:rPr lang="en-US" sz="160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Kerala</a:t>
            </a:r>
          </a:p>
          <a:p>
            <a:pPr marL="495300" indent="-342900">
              <a:buSzPct val="90000"/>
              <a:buFont typeface="Wingdings" panose="05000000000000000000" pitchFamily="2" charset="2"/>
              <a:buChar char="Ø"/>
            </a:pPr>
            <a:r>
              <a:rPr lang="en-US" sz="160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Karnataka</a:t>
            </a:r>
          </a:p>
          <a:p>
            <a:pPr marL="495300" indent="-342900">
              <a:buSzPct val="90000"/>
              <a:buFont typeface="Wingdings" panose="05000000000000000000" pitchFamily="2" charset="2"/>
              <a:buChar char="Ø"/>
            </a:pPr>
            <a:r>
              <a:rPr lang="en-US" sz="160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Maharashtra</a:t>
            </a:r>
          </a:p>
          <a:p>
            <a:pPr marL="495300" indent="-342900">
              <a:buSzPct val="90000"/>
              <a:buFont typeface="Wingdings" panose="05000000000000000000" pitchFamily="2" charset="2"/>
              <a:buChar char="Ø"/>
            </a:pPr>
            <a:r>
              <a:rPr lang="en-US" sz="160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Delhi</a:t>
            </a:r>
            <a:br>
              <a:rPr lang="en-US" sz="1600" b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br>
              <a:rPr lang="en-US" sz="1600" b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br>
              <a:rPr lang="en-US" sz="1600" b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endParaRPr lang="en-US" sz="1600" b="1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52400" indent="0"/>
            <a:br>
              <a:rPr lang="en-US" sz="1600"/>
            </a:br>
            <a:br>
              <a:rPr lang="en-US" sz="1600"/>
            </a:br>
            <a:endParaRPr lang="en-US" sz="1600"/>
          </a:p>
        </p:txBody>
      </p:sp>
      <p:sp>
        <p:nvSpPr>
          <p:cNvPr id="10" name="Minus Sign 9">
            <a:extLst>
              <a:ext uri="{FF2B5EF4-FFF2-40B4-BE49-F238E27FC236}">
                <a16:creationId xmlns:a16="http://schemas.microsoft.com/office/drawing/2014/main" id="{DE8A00B4-D7E9-17E5-94FC-37A741ABBBD7}"/>
              </a:ext>
            </a:extLst>
          </p:cNvPr>
          <p:cNvSpPr/>
          <p:nvPr/>
        </p:nvSpPr>
        <p:spPr>
          <a:xfrm>
            <a:off x="576234" y="1627109"/>
            <a:ext cx="1728000" cy="144000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9589934"/>
      </p:ext>
    </p:extLst>
  </p:cSld>
  <p:clrMapOvr>
    <a:masterClrMapping/>
  </p:clrMapOvr>
  <p:transition spd="slow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46"/>
          <p:cNvSpPr txBox="1">
            <a:spLocks noGrp="1"/>
          </p:cNvSpPr>
          <p:nvPr>
            <p:ph type="subTitle" idx="2"/>
          </p:nvPr>
        </p:nvSpPr>
        <p:spPr>
          <a:xfrm>
            <a:off x="576234" y="417059"/>
            <a:ext cx="7579623" cy="242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US" sz="160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3</a:t>
            </a:r>
            <a:r>
              <a:rPr lang="en-US" sz="1600" b="0" i="0" u="none" strike="noStrike" baseline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  List the states with negative penetration (decline) in EV sales from </a:t>
            </a:r>
          </a:p>
          <a:p>
            <a:pPr algn="l"/>
            <a:r>
              <a:rPr lang="en-US" sz="1600" b="0" i="0" u="none" strike="noStrike" baseline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2022 to 2024? </a:t>
            </a:r>
          </a:p>
          <a:p>
            <a:pPr marL="152400" indent="0">
              <a:buSzPct val="100000"/>
            </a:pPr>
            <a:endParaRPr lang="en-US" sz="1800" b="0" i="0" u="none" strike="noStrike" baseline="0">
              <a:solidFill>
                <a:srgbClr val="000000"/>
              </a:solidFill>
              <a:latin typeface="Aptos" panose="020B0004020202020204" pitchFamily="34" charset="0"/>
            </a:endParaRPr>
          </a:p>
          <a:p>
            <a:pPr marL="152400" indent="0"/>
            <a:br>
              <a:rPr lang="en-US" sz="1600"/>
            </a:br>
            <a:br>
              <a:rPr lang="en-US" sz="1600"/>
            </a:br>
            <a:endParaRPr lang="en-US" sz="1600"/>
          </a:p>
        </p:txBody>
      </p:sp>
      <p:sp>
        <p:nvSpPr>
          <p:cNvPr id="469" name="Google Shape;469;p46"/>
          <p:cNvSpPr/>
          <p:nvPr/>
        </p:nvSpPr>
        <p:spPr>
          <a:xfrm rot="896667">
            <a:off x="-1220683" y="3997362"/>
            <a:ext cx="8031537" cy="6017421"/>
          </a:xfrm>
          <a:custGeom>
            <a:avLst/>
            <a:gdLst/>
            <a:ahLst/>
            <a:cxnLst/>
            <a:rect l="l" t="t" r="r" b="b"/>
            <a:pathLst>
              <a:path w="5674501" h="4251473" extrusionOk="0">
                <a:moveTo>
                  <a:pt x="4673054" y="677120"/>
                </a:moveTo>
                <a:cubicBezTo>
                  <a:pt x="4103105" y="385864"/>
                  <a:pt x="3537453" y="-220451"/>
                  <a:pt x="2806173" y="82706"/>
                </a:cubicBezTo>
                <a:cubicBezTo>
                  <a:pt x="2074892" y="385864"/>
                  <a:pt x="1781322" y="691336"/>
                  <a:pt x="1250383" y="751505"/>
                </a:cubicBezTo>
                <a:cubicBezTo>
                  <a:pt x="719445" y="811673"/>
                  <a:pt x="-109362" y="1098962"/>
                  <a:pt x="11967" y="2187289"/>
                </a:cubicBezTo>
                <a:cubicBezTo>
                  <a:pt x="104534" y="3017418"/>
                  <a:pt x="755149" y="3434632"/>
                  <a:pt x="1271872" y="3581417"/>
                </a:cubicBezTo>
                <a:cubicBezTo>
                  <a:pt x="1788595" y="3728202"/>
                  <a:pt x="2066958" y="4319971"/>
                  <a:pt x="2770469" y="4244925"/>
                </a:cubicBezTo>
                <a:cubicBezTo>
                  <a:pt x="3356948" y="4181781"/>
                  <a:pt x="3835982" y="3663736"/>
                  <a:pt x="4130875" y="3380414"/>
                </a:cubicBezTo>
                <a:cubicBezTo>
                  <a:pt x="4675368" y="2857740"/>
                  <a:pt x="5432436" y="2810134"/>
                  <a:pt x="5637406" y="2252416"/>
                </a:cubicBezTo>
                <a:cubicBezTo>
                  <a:pt x="5829152" y="1729411"/>
                  <a:pt x="5243003" y="968707"/>
                  <a:pt x="4673054" y="67712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F1074F-2A52-146A-F81C-5A6B73BC1D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2826" y="1373442"/>
            <a:ext cx="4519320" cy="3035821"/>
          </a:xfrm>
          <a:prstGeom prst="roundRect">
            <a:avLst>
              <a:gd name="adj" fmla="val 3408"/>
            </a:avLst>
          </a:prstGeom>
          <a:ln>
            <a:solidFill>
              <a:schemeClr val="tx1"/>
            </a:solidFill>
          </a:ln>
        </p:spPr>
      </p:pic>
      <p:sp>
        <p:nvSpPr>
          <p:cNvPr id="6" name="Google Shape;468;p46">
            <a:extLst>
              <a:ext uri="{FF2B5EF4-FFF2-40B4-BE49-F238E27FC236}">
                <a16:creationId xmlns:a16="http://schemas.microsoft.com/office/drawing/2014/main" id="{815D2C18-B85F-1F04-E3C3-A9F5B0ADE23F}"/>
              </a:ext>
            </a:extLst>
          </p:cNvPr>
          <p:cNvSpPr txBox="1">
            <a:spLocks/>
          </p:cNvSpPr>
          <p:nvPr/>
        </p:nvSpPr>
        <p:spPr>
          <a:xfrm>
            <a:off x="576234" y="1254731"/>
            <a:ext cx="2705282" cy="24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152400" indent="0">
              <a:buSzPct val="100000"/>
            </a:pPr>
            <a:r>
              <a:rPr lang="en-US" sz="1600" b="1">
                <a:solidFill>
                  <a:schemeClr val="accent4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States</a:t>
            </a:r>
            <a:br>
              <a:rPr lang="en-US" sz="1600" b="1" u="sng">
                <a:solidFill>
                  <a:schemeClr val="accent4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endParaRPr lang="en-US" sz="1600" b="1">
              <a:solidFill>
                <a:schemeClr val="accent4">
                  <a:lumMod val="7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95300" indent="-342900">
              <a:buSzPct val="90000"/>
              <a:buFont typeface="Wingdings" panose="05000000000000000000" pitchFamily="2" charset="2"/>
              <a:buChar char="Ø"/>
            </a:pPr>
            <a:r>
              <a:rPr lang="en-US" sz="160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Andaman &amp; Nicobar Island</a:t>
            </a:r>
          </a:p>
          <a:p>
            <a:pPr marL="495300" indent="-342900">
              <a:buSzPct val="90000"/>
              <a:buFont typeface="Wingdings" panose="05000000000000000000" pitchFamily="2" charset="2"/>
              <a:buChar char="Ø"/>
            </a:pPr>
            <a:r>
              <a:rPr lang="en-US" sz="160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Gujarat</a:t>
            </a:r>
          </a:p>
          <a:p>
            <a:pPr marL="495300" indent="-342900">
              <a:buSzPct val="90000"/>
              <a:buFont typeface="Wingdings" panose="05000000000000000000" pitchFamily="2" charset="2"/>
              <a:buChar char="Ø"/>
            </a:pPr>
            <a:r>
              <a:rPr lang="en-US" sz="160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Haryana</a:t>
            </a:r>
          </a:p>
          <a:p>
            <a:pPr marL="495300" indent="-342900">
              <a:buSzPct val="90000"/>
              <a:buFont typeface="Wingdings" panose="05000000000000000000" pitchFamily="2" charset="2"/>
              <a:buChar char="Ø"/>
            </a:pPr>
            <a:r>
              <a:rPr lang="en-US" sz="160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Himachal Pradesh</a:t>
            </a:r>
          </a:p>
          <a:p>
            <a:pPr marL="495300" indent="-342900">
              <a:buSzPct val="90000"/>
              <a:buFont typeface="Wingdings" panose="05000000000000000000" pitchFamily="2" charset="2"/>
              <a:buChar char="Ø"/>
            </a:pPr>
            <a:r>
              <a:rPr lang="en-US" sz="160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Jharkhand</a:t>
            </a:r>
          </a:p>
          <a:p>
            <a:pPr marL="495300" indent="-342900">
              <a:buSzPct val="90000"/>
              <a:buFont typeface="Wingdings" panose="05000000000000000000" pitchFamily="2" charset="2"/>
              <a:buChar char="Ø"/>
            </a:pPr>
            <a:r>
              <a:rPr lang="en-US" sz="160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Rajasthan</a:t>
            </a:r>
          </a:p>
          <a:p>
            <a:pPr marL="495300" indent="-342900">
              <a:buSzPct val="90000"/>
              <a:buFont typeface="Wingdings" panose="05000000000000000000" pitchFamily="2" charset="2"/>
              <a:buChar char="Ø"/>
            </a:pPr>
            <a:r>
              <a:rPr lang="en-US" sz="160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Uttarakhand</a:t>
            </a:r>
            <a:br>
              <a:rPr lang="en-US" sz="1600" b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br>
              <a:rPr lang="en-US" sz="1600" b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br>
              <a:rPr lang="en-US" sz="1600" b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endParaRPr lang="en-US" sz="1600" b="1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52400" indent="0"/>
            <a:br>
              <a:rPr lang="en-US" sz="1600"/>
            </a:br>
            <a:br>
              <a:rPr lang="en-US" sz="1600"/>
            </a:br>
            <a:endParaRPr lang="en-US" sz="1600"/>
          </a:p>
        </p:txBody>
      </p:sp>
      <p:sp>
        <p:nvSpPr>
          <p:cNvPr id="8" name="Minus Sign 7">
            <a:extLst>
              <a:ext uri="{FF2B5EF4-FFF2-40B4-BE49-F238E27FC236}">
                <a16:creationId xmlns:a16="http://schemas.microsoft.com/office/drawing/2014/main" id="{4594884D-B1D7-EBD8-97F0-C1F11549F7DC}"/>
              </a:ext>
            </a:extLst>
          </p:cNvPr>
          <p:cNvSpPr/>
          <p:nvPr/>
        </p:nvSpPr>
        <p:spPr>
          <a:xfrm>
            <a:off x="698372" y="1555109"/>
            <a:ext cx="900000" cy="144000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3636351"/>
      </p:ext>
    </p:extLst>
  </p:cSld>
  <p:clrMapOvr>
    <a:masterClrMapping/>
  </p:clrMapOvr>
  <p:transition spd="slow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46"/>
          <p:cNvSpPr txBox="1">
            <a:spLocks noGrp="1"/>
          </p:cNvSpPr>
          <p:nvPr>
            <p:ph type="subTitle" idx="2"/>
          </p:nvPr>
        </p:nvSpPr>
        <p:spPr>
          <a:xfrm>
            <a:off x="576234" y="417059"/>
            <a:ext cx="7579623" cy="242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US" sz="1600" b="0" i="0" u="none" strike="noStrike" baseline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4)  What are the quarterly trends based on sales volume for the top 5 </a:t>
            </a:r>
          </a:p>
          <a:p>
            <a:pPr algn="l"/>
            <a:r>
              <a:rPr lang="en-US" sz="1600" b="0" i="0" u="none" strike="noStrike" baseline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EV makers (4-wheelers) from 2022 to 2024? </a:t>
            </a:r>
          </a:p>
          <a:p>
            <a:pPr marL="152400" indent="0">
              <a:buSzPct val="100000"/>
            </a:pPr>
            <a:endParaRPr lang="en-US" sz="1800" b="0" i="0" u="none" strike="noStrike" baseline="0">
              <a:solidFill>
                <a:srgbClr val="000000"/>
              </a:solidFill>
              <a:latin typeface="Aptos" panose="020B0004020202020204" pitchFamily="34" charset="0"/>
            </a:endParaRPr>
          </a:p>
          <a:p>
            <a:pPr marL="152400" indent="0"/>
            <a:br>
              <a:rPr lang="en-US" sz="1600"/>
            </a:br>
            <a:br>
              <a:rPr lang="en-US" sz="1600"/>
            </a:br>
            <a:endParaRPr lang="en-US" sz="1600"/>
          </a:p>
        </p:txBody>
      </p:sp>
      <p:sp>
        <p:nvSpPr>
          <p:cNvPr id="469" name="Google Shape;469;p46"/>
          <p:cNvSpPr/>
          <p:nvPr/>
        </p:nvSpPr>
        <p:spPr>
          <a:xfrm rot="896667">
            <a:off x="-1220683" y="3997362"/>
            <a:ext cx="8031537" cy="6017421"/>
          </a:xfrm>
          <a:custGeom>
            <a:avLst/>
            <a:gdLst/>
            <a:ahLst/>
            <a:cxnLst/>
            <a:rect l="l" t="t" r="r" b="b"/>
            <a:pathLst>
              <a:path w="5674501" h="4251473" extrusionOk="0">
                <a:moveTo>
                  <a:pt x="4673054" y="677120"/>
                </a:moveTo>
                <a:cubicBezTo>
                  <a:pt x="4103105" y="385864"/>
                  <a:pt x="3537453" y="-220451"/>
                  <a:pt x="2806173" y="82706"/>
                </a:cubicBezTo>
                <a:cubicBezTo>
                  <a:pt x="2074892" y="385864"/>
                  <a:pt x="1781322" y="691336"/>
                  <a:pt x="1250383" y="751505"/>
                </a:cubicBezTo>
                <a:cubicBezTo>
                  <a:pt x="719445" y="811673"/>
                  <a:pt x="-109362" y="1098962"/>
                  <a:pt x="11967" y="2187289"/>
                </a:cubicBezTo>
                <a:cubicBezTo>
                  <a:pt x="104534" y="3017418"/>
                  <a:pt x="755149" y="3434632"/>
                  <a:pt x="1271872" y="3581417"/>
                </a:cubicBezTo>
                <a:cubicBezTo>
                  <a:pt x="1788595" y="3728202"/>
                  <a:pt x="2066958" y="4319971"/>
                  <a:pt x="2770469" y="4244925"/>
                </a:cubicBezTo>
                <a:cubicBezTo>
                  <a:pt x="3356948" y="4181781"/>
                  <a:pt x="3835982" y="3663736"/>
                  <a:pt x="4130875" y="3380414"/>
                </a:cubicBezTo>
                <a:cubicBezTo>
                  <a:pt x="4675368" y="2857740"/>
                  <a:pt x="5432436" y="2810134"/>
                  <a:pt x="5637406" y="2252416"/>
                </a:cubicBezTo>
                <a:cubicBezTo>
                  <a:pt x="5829152" y="1729411"/>
                  <a:pt x="5243003" y="968707"/>
                  <a:pt x="4673054" y="67712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F1074F-2A52-146A-F81C-5A6B73BC1D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/>
        </p:blipFill>
        <p:spPr>
          <a:xfrm>
            <a:off x="5518049" y="1432141"/>
            <a:ext cx="3049717" cy="2490869"/>
          </a:xfrm>
          <a:prstGeom prst="roundRect">
            <a:avLst>
              <a:gd name="adj" fmla="val 3408"/>
            </a:avLst>
          </a:prstGeom>
          <a:ln>
            <a:solidFill>
              <a:schemeClr val="tx1"/>
            </a:solidFill>
          </a:ln>
        </p:spPr>
      </p:pic>
      <p:sp>
        <p:nvSpPr>
          <p:cNvPr id="2" name="Google Shape;468;p46">
            <a:extLst>
              <a:ext uri="{FF2B5EF4-FFF2-40B4-BE49-F238E27FC236}">
                <a16:creationId xmlns:a16="http://schemas.microsoft.com/office/drawing/2014/main" id="{928C7C90-2DFC-A157-114A-FABF8398E26C}"/>
              </a:ext>
            </a:extLst>
          </p:cNvPr>
          <p:cNvSpPr txBox="1">
            <a:spLocks/>
          </p:cNvSpPr>
          <p:nvPr/>
        </p:nvSpPr>
        <p:spPr>
          <a:xfrm>
            <a:off x="572717" y="1301433"/>
            <a:ext cx="4547429" cy="1557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152400" indent="0">
              <a:buSzPct val="90000"/>
            </a:pPr>
            <a:r>
              <a:rPr lang="en-US" sz="1600" b="1">
                <a:solidFill>
                  <a:schemeClr val="accent4">
                    <a:lumMod val="75000"/>
                  </a:schemeClr>
                </a:solidFill>
              </a:rPr>
              <a:t>Insight</a:t>
            </a:r>
            <a:br>
              <a:rPr lang="en-US" sz="1600" b="1">
                <a:solidFill>
                  <a:schemeClr val="accent4">
                    <a:lumMod val="75000"/>
                  </a:schemeClr>
                </a:solidFill>
              </a:rPr>
            </a:br>
            <a:br>
              <a:rPr lang="en-US" sz="1600" b="1" u="sng">
                <a:solidFill>
                  <a:schemeClr val="accent4">
                    <a:lumMod val="75000"/>
                  </a:schemeClr>
                </a:solidFill>
              </a:rPr>
            </a:br>
            <a:r>
              <a:rPr lang="en-US" sz="1600"/>
              <a:t>We can see an upward trend indicating that sales have been increasing every year for the top 5 makers in the 4-wheelers category from 2022 to 2024.</a:t>
            </a:r>
            <a:br>
              <a:rPr lang="en-US" sz="1600" b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br>
              <a:rPr lang="en-US" sz="1600" b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br>
              <a:rPr lang="en-US" sz="1600" b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endParaRPr lang="en-US" sz="1600" b="1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52400" indent="0"/>
            <a:br>
              <a:rPr lang="en-US" sz="1600"/>
            </a:br>
            <a:br>
              <a:rPr lang="en-US" sz="1600"/>
            </a:br>
            <a:endParaRPr lang="en-US" sz="1600"/>
          </a:p>
        </p:txBody>
      </p:sp>
      <p:sp>
        <p:nvSpPr>
          <p:cNvPr id="4" name="Minus Sign 3">
            <a:extLst>
              <a:ext uri="{FF2B5EF4-FFF2-40B4-BE49-F238E27FC236}">
                <a16:creationId xmlns:a16="http://schemas.microsoft.com/office/drawing/2014/main" id="{65B744B9-3ED5-BE12-CAC1-2918C0C6FCB2}"/>
              </a:ext>
            </a:extLst>
          </p:cNvPr>
          <p:cNvSpPr/>
          <p:nvPr/>
        </p:nvSpPr>
        <p:spPr>
          <a:xfrm>
            <a:off x="668875" y="1627109"/>
            <a:ext cx="1008000" cy="144000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4924389"/>
      </p:ext>
    </p:extLst>
  </p:cSld>
  <p:clrMapOvr>
    <a:masterClrMapping/>
  </p:clrMapOvr>
  <p:transition spd="slow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46"/>
          <p:cNvSpPr txBox="1">
            <a:spLocks noGrp="1"/>
          </p:cNvSpPr>
          <p:nvPr>
            <p:ph type="subTitle" idx="2"/>
          </p:nvPr>
        </p:nvSpPr>
        <p:spPr>
          <a:xfrm>
            <a:off x="576234" y="417059"/>
            <a:ext cx="7579623" cy="242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US" sz="160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5</a:t>
            </a:r>
            <a:r>
              <a:rPr lang="en-US" sz="1600" b="0" i="0" u="none" strike="noStrike" baseline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  How do the EV sales and penetration rates in Delhi compare to</a:t>
            </a:r>
          </a:p>
          <a:p>
            <a:pPr algn="l"/>
            <a:r>
              <a:rPr lang="en-US" sz="160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</a:t>
            </a:r>
            <a:r>
              <a:rPr lang="en-US" sz="1600" b="0" i="0" u="none" strike="noStrike" baseline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Karnataka for 2024? </a:t>
            </a:r>
          </a:p>
          <a:p>
            <a:pPr marL="152400" indent="0">
              <a:buSzPct val="100000"/>
            </a:pPr>
            <a:endParaRPr lang="en-US" sz="1800" b="0" i="0" u="none" strike="noStrike" baseline="0">
              <a:solidFill>
                <a:srgbClr val="000000"/>
              </a:solidFill>
              <a:latin typeface="Aptos" panose="020B0004020202020204" pitchFamily="34" charset="0"/>
            </a:endParaRPr>
          </a:p>
          <a:p>
            <a:pPr marL="152400" indent="0"/>
            <a:br>
              <a:rPr lang="en-US" sz="1600"/>
            </a:br>
            <a:br>
              <a:rPr lang="en-US" sz="1600"/>
            </a:br>
            <a:endParaRPr lang="en-US" sz="1600"/>
          </a:p>
        </p:txBody>
      </p:sp>
      <p:sp>
        <p:nvSpPr>
          <p:cNvPr id="469" name="Google Shape;469;p46"/>
          <p:cNvSpPr/>
          <p:nvPr/>
        </p:nvSpPr>
        <p:spPr>
          <a:xfrm rot="896667">
            <a:off x="-1220683" y="3997362"/>
            <a:ext cx="8031537" cy="6017421"/>
          </a:xfrm>
          <a:custGeom>
            <a:avLst/>
            <a:gdLst/>
            <a:ahLst/>
            <a:cxnLst/>
            <a:rect l="l" t="t" r="r" b="b"/>
            <a:pathLst>
              <a:path w="5674501" h="4251473" extrusionOk="0">
                <a:moveTo>
                  <a:pt x="4673054" y="677120"/>
                </a:moveTo>
                <a:cubicBezTo>
                  <a:pt x="4103105" y="385864"/>
                  <a:pt x="3537453" y="-220451"/>
                  <a:pt x="2806173" y="82706"/>
                </a:cubicBezTo>
                <a:cubicBezTo>
                  <a:pt x="2074892" y="385864"/>
                  <a:pt x="1781322" y="691336"/>
                  <a:pt x="1250383" y="751505"/>
                </a:cubicBezTo>
                <a:cubicBezTo>
                  <a:pt x="719445" y="811673"/>
                  <a:pt x="-109362" y="1098962"/>
                  <a:pt x="11967" y="2187289"/>
                </a:cubicBezTo>
                <a:cubicBezTo>
                  <a:pt x="104534" y="3017418"/>
                  <a:pt x="755149" y="3434632"/>
                  <a:pt x="1271872" y="3581417"/>
                </a:cubicBezTo>
                <a:cubicBezTo>
                  <a:pt x="1788595" y="3728202"/>
                  <a:pt x="2066958" y="4319971"/>
                  <a:pt x="2770469" y="4244925"/>
                </a:cubicBezTo>
                <a:cubicBezTo>
                  <a:pt x="3356948" y="4181781"/>
                  <a:pt x="3835982" y="3663736"/>
                  <a:pt x="4130875" y="3380414"/>
                </a:cubicBezTo>
                <a:cubicBezTo>
                  <a:pt x="4675368" y="2857740"/>
                  <a:pt x="5432436" y="2810134"/>
                  <a:pt x="5637406" y="2252416"/>
                </a:cubicBezTo>
                <a:cubicBezTo>
                  <a:pt x="5829152" y="1729411"/>
                  <a:pt x="5243003" y="968707"/>
                  <a:pt x="4673054" y="67712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F1074F-2A52-146A-F81C-5A6B73BC1D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/>
        </p:blipFill>
        <p:spPr>
          <a:xfrm>
            <a:off x="5025736" y="1424766"/>
            <a:ext cx="3632091" cy="2697407"/>
          </a:xfrm>
          <a:prstGeom prst="roundRect">
            <a:avLst>
              <a:gd name="adj" fmla="val 3408"/>
            </a:avLst>
          </a:prstGeom>
          <a:ln>
            <a:solidFill>
              <a:schemeClr val="tx1"/>
            </a:solidFill>
          </a:ln>
        </p:spPr>
      </p:pic>
      <p:sp>
        <p:nvSpPr>
          <p:cNvPr id="7" name="Google Shape;468;p46">
            <a:extLst>
              <a:ext uri="{FF2B5EF4-FFF2-40B4-BE49-F238E27FC236}">
                <a16:creationId xmlns:a16="http://schemas.microsoft.com/office/drawing/2014/main" id="{57A393CF-DEC8-D1DF-F18E-67F6AFC894D3}"/>
              </a:ext>
            </a:extLst>
          </p:cNvPr>
          <p:cNvSpPr txBox="1">
            <a:spLocks/>
          </p:cNvSpPr>
          <p:nvPr/>
        </p:nvSpPr>
        <p:spPr>
          <a:xfrm>
            <a:off x="572717" y="1301433"/>
            <a:ext cx="4547429" cy="1557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152400" indent="0">
              <a:buSzPct val="90000"/>
            </a:pPr>
            <a:r>
              <a:rPr lang="en-US" sz="1600" b="1">
                <a:solidFill>
                  <a:schemeClr val="accent4">
                    <a:lumMod val="75000"/>
                  </a:schemeClr>
                </a:solidFill>
              </a:rPr>
              <a:t>Insight</a:t>
            </a:r>
            <a:br>
              <a:rPr lang="en-US" sz="1600" b="1">
                <a:solidFill>
                  <a:schemeClr val="accent4">
                    <a:lumMod val="75000"/>
                  </a:schemeClr>
                </a:solidFill>
              </a:rPr>
            </a:br>
            <a:br>
              <a:rPr lang="en-US" sz="1600" b="1" u="sng">
                <a:solidFill>
                  <a:schemeClr val="accent4">
                    <a:lumMod val="75000"/>
                  </a:schemeClr>
                </a:solidFill>
              </a:rPr>
            </a:br>
            <a:r>
              <a:rPr lang="en-US" sz="1600"/>
              <a:t>The EV sales and penetration rate are </a:t>
            </a:r>
            <a:br>
              <a:rPr lang="en-US" sz="1600"/>
            </a:br>
            <a:r>
              <a:rPr lang="en-US" sz="1600"/>
              <a:t>higher in Karnataka compared to Delhi.</a:t>
            </a:r>
            <a:br>
              <a:rPr lang="en-US" sz="1600" b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br>
              <a:rPr lang="en-US" sz="1600" b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br>
              <a:rPr lang="en-US" sz="1600" b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endParaRPr lang="en-US" sz="1600" b="1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52400" indent="0"/>
            <a:br>
              <a:rPr lang="en-US" sz="1600"/>
            </a:br>
            <a:br>
              <a:rPr lang="en-US" sz="1600"/>
            </a:br>
            <a:endParaRPr lang="en-US" sz="1600"/>
          </a:p>
        </p:txBody>
      </p:sp>
      <p:sp>
        <p:nvSpPr>
          <p:cNvPr id="8" name="Minus Sign 7">
            <a:extLst>
              <a:ext uri="{FF2B5EF4-FFF2-40B4-BE49-F238E27FC236}">
                <a16:creationId xmlns:a16="http://schemas.microsoft.com/office/drawing/2014/main" id="{AFF1392C-901D-EDD2-6292-5704F29247BA}"/>
              </a:ext>
            </a:extLst>
          </p:cNvPr>
          <p:cNvSpPr/>
          <p:nvPr/>
        </p:nvSpPr>
        <p:spPr>
          <a:xfrm>
            <a:off x="668875" y="1627109"/>
            <a:ext cx="1008000" cy="144000"/>
          </a:xfrm>
          <a:prstGeom prst="mathMinus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9254003"/>
      </p:ext>
    </p:extLst>
  </p:cSld>
  <p:clrMapOvr>
    <a:masterClrMapping/>
  </p:clrMapOvr>
  <p:transition spd="slow">
    <p:pull/>
  </p:transition>
</p:sld>
</file>

<file path=ppt/theme/theme1.xml><?xml version="1.0" encoding="utf-8"?>
<a:theme xmlns:a="http://schemas.openxmlformats.org/drawingml/2006/main" name="Automotive Industry Theme for Marketing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2E2E2"/>
      </a:lt2>
      <a:accent1>
        <a:srgbClr val="D6F6E7"/>
      </a:accent1>
      <a:accent2>
        <a:srgbClr val="1B2E35"/>
      </a:accent2>
      <a:accent3>
        <a:srgbClr val="5AE4A8"/>
      </a:accent3>
      <a:accent4>
        <a:srgbClr val="4EC38F"/>
      </a:accent4>
      <a:accent5>
        <a:srgbClr val="E0E650"/>
      </a:accent5>
      <a:accent6>
        <a:srgbClr val="194833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521</TotalTime>
  <Words>1704</Words>
  <Application>Microsoft Office PowerPoint</Application>
  <PresentationFormat>On-screen Show (16:9)</PresentationFormat>
  <Paragraphs>222</Paragraphs>
  <Slides>30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8" baseType="lpstr">
      <vt:lpstr>Open Sans</vt:lpstr>
      <vt:lpstr>Arial</vt:lpstr>
      <vt:lpstr>Calibri</vt:lpstr>
      <vt:lpstr>Aptos</vt:lpstr>
      <vt:lpstr>Wingdings</vt:lpstr>
      <vt:lpstr>Poppins</vt:lpstr>
      <vt:lpstr>Raleway</vt:lpstr>
      <vt:lpstr>Automotive Industry Theme for Marketing by Slidesgo</vt:lpstr>
      <vt:lpstr>Electric Vehicle Analysis</vt:lpstr>
      <vt:lpstr>Problem Statement</vt:lpstr>
      <vt:lpstr>Goal </vt:lpstr>
      <vt:lpstr>Data Model and Technology Used</vt:lpstr>
      <vt:lpstr>Primary Questions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Secondary Questions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Additional Insights </vt:lpstr>
      <vt:lpstr>PowerPoint Presentation</vt:lpstr>
      <vt:lpstr>PowerPoint Presentation</vt:lpstr>
      <vt:lpstr>PowerPoint Presentation</vt:lpstr>
      <vt:lpstr>PowerPoint Presentation</vt:lpstr>
      <vt:lpstr>Dashboard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Pratyush Majumdar</cp:lastModifiedBy>
  <cp:revision>34</cp:revision>
  <dcterms:modified xsi:type="dcterms:W3CDTF">2024-08-07T13:44:51Z</dcterms:modified>
</cp:coreProperties>
</file>