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8" r:id="rId3"/>
    <p:sldId id="261" r:id="rId4"/>
    <p:sldId id="314" r:id="rId5"/>
    <p:sldId id="315" r:id="rId6"/>
    <p:sldId id="316" r:id="rId7"/>
    <p:sldId id="317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Bebas Neue" panose="020B0606020202050201" pitchFamily="34" charset="0"/>
      <p:regular r:id="rId12"/>
    </p:embeddedFon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C657B-2D8E-40DD-B6C2-4D1AA39ADF2C}">
  <a:tblStyle styleId="{9C1C657B-2D8E-40DD-B6C2-4D1AA39ADF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46928B-3D51-46EB-BF11-DCDB1A1189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09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3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9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87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50795" y="-2790360"/>
            <a:ext cx="12435573" cy="10677062"/>
            <a:chOff x="-1850795" y="-2790360"/>
            <a:chExt cx="12435573" cy="10677062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40775" y="-2790360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850795" y="2743200"/>
              <a:ext cx="6349542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2952" y="2305050"/>
              <a:ext cx="4387547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50" y="152505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07700" y="318735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3"/>
          <p:cNvGrpSpPr/>
          <p:nvPr/>
        </p:nvGrpSpPr>
        <p:grpSpPr>
          <a:xfrm>
            <a:off x="-6941225" y="-3393700"/>
            <a:ext cx="20649172" cy="10795036"/>
            <a:chOff x="-6941225" y="-3393700"/>
            <a:chExt cx="20649172" cy="10795036"/>
          </a:xfrm>
        </p:grpSpPr>
        <p:pic>
          <p:nvPicPr>
            <p:cNvPr id="74" name="Google Shape;74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358405" y="-3393700"/>
              <a:ext cx="6349542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-6941225" y="3695515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376" y="1595483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376" y="2963554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47" y="1595483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47" y="2963554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4" y="1595483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4" y="2963554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19976" y="2165799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8"/>
          </p:nvPr>
        </p:nvSpPr>
        <p:spPr>
          <a:xfrm>
            <a:off x="3419247" y="2165799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6118524" y="2165799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3"/>
          </p:nvPr>
        </p:nvSpPr>
        <p:spPr>
          <a:xfrm>
            <a:off x="719976" y="3533863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4"/>
          </p:nvPr>
        </p:nvSpPr>
        <p:spPr>
          <a:xfrm>
            <a:off x="3419247" y="3533863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6118524" y="3533863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6"/>
          <p:cNvGrpSpPr/>
          <p:nvPr/>
        </p:nvGrpSpPr>
        <p:grpSpPr>
          <a:xfrm>
            <a:off x="-5121707" y="-3896607"/>
            <a:ext cx="18958404" cy="12282396"/>
            <a:chOff x="-5121707" y="-3896607"/>
            <a:chExt cx="18958404" cy="12282396"/>
          </a:xfrm>
        </p:grpSpPr>
        <p:pic>
          <p:nvPicPr>
            <p:cNvPr id="163" name="Google Shape;163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6886526" flipH="1">
              <a:off x="6996455" y="-2508075"/>
              <a:ext cx="6349545" cy="5143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969597">
              <a:off x="-5315200" y="1853115"/>
              <a:ext cx="9144002" cy="37058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4764002" y="1794875"/>
            <a:ext cx="30954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2"/>
          </p:nvPr>
        </p:nvSpPr>
        <p:spPr>
          <a:xfrm>
            <a:off x="1284598" y="1794875"/>
            <a:ext cx="30954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6"/>
          <p:cNvGrpSpPr/>
          <p:nvPr/>
        </p:nvGrpSpPr>
        <p:grpSpPr>
          <a:xfrm>
            <a:off x="-3653639" y="-2790360"/>
            <a:ext cx="15724511" cy="11210106"/>
            <a:chOff x="-3653639" y="-2790360"/>
            <a:chExt cx="15724511" cy="11210106"/>
          </a:xfrm>
        </p:grpSpPr>
        <p:pic>
          <p:nvPicPr>
            <p:cNvPr id="285" name="Google Shape;28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40775" y="-2790360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60645">
              <a:off x="-2822346" y="2095850"/>
              <a:ext cx="6349545" cy="5143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557935">
              <a:off x="6778778" y="1904999"/>
              <a:ext cx="4387548" cy="5143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7"/>
          <p:cNvGrpSpPr/>
          <p:nvPr/>
        </p:nvGrpSpPr>
        <p:grpSpPr>
          <a:xfrm>
            <a:off x="-3038425" y="-2885610"/>
            <a:ext cx="15526757" cy="10936860"/>
            <a:chOff x="-3038425" y="-2885610"/>
            <a:chExt cx="15526757" cy="10936860"/>
          </a:xfrm>
        </p:grpSpPr>
        <p:pic>
          <p:nvPicPr>
            <p:cNvPr id="290" name="Google Shape;290;p3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330951" y="-2885610"/>
              <a:ext cx="9144003" cy="3705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28951" flipH="1">
              <a:off x="5521633" y="2085974"/>
              <a:ext cx="634954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600190" flipH="1">
              <a:off x="-2117498" y="1333498"/>
              <a:ext cx="4387549" cy="51435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2" r:id="rId4"/>
    <p:sldLayoutId id="2147483682" r:id="rId5"/>
    <p:sldLayoutId id="2147483683" r:id="rId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ctrTitle"/>
          </p:nvPr>
        </p:nvSpPr>
        <p:spPr>
          <a:xfrm>
            <a:off x="713250" y="1009356"/>
            <a:ext cx="7717500" cy="825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Presentation</a:t>
            </a:r>
            <a:endParaRPr/>
          </a:p>
        </p:txBody>
      </p:sp>
      <p:sp>
        <p:nvSpPr>
          <p:cNvPr id="304" name="Google Shape;304;p41"/>
          <p:cNvSpPr txBox="1">
            <a:spLocks noGrp="1"/>
          </p:cNvSpPr>
          <p:nvPr>
            <p:ph type="subTitle" idx="1"/>
          </p:nvPr>
        </p:nvSpPr>
        <p:spPr>
          <a:xfrm>
            <a:off x="2155830" y="1704110"/>
            <a:ext cx="483234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max(), min(), index(), len() and count()</a:t>
            </a:r>
            <a:endParaRPr sz="2000"/>
          </a:p>
        </p:txBody>
      </p:sp>
      <p:sp>
        <p:nvSpPr>
          <p:cNvPr id="3" name="Google Shape;303;p41">
            <a:extLst>
              <a:ext uri="{FF2B5EF4-FFF2-40B4-BE49-F238E27FC236}">
                <a16:creationId xmlns:a16="http://schemas.microsoft.com/office/drawing/2014/main" id="{9760619C-CAA4-08B8-6E27-8E5CF5ED7AF1}"/>
              </a:ext>
            </a:extLst>
          </p:cNvPr>
          <p:cNvSpPr txBox="1">
            <a:spLocks/>
          </p:cNvSpPr>
          <p:nvPr/>
        </p:nvSpPr>
        <p:spPr>
          <a:xfrm>
            <a:off x="1600200" y="4135468"/>
            <a:ext cx="2583180" cy="53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4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IN" sz="2000" b="0">
                <a:latin typeface="Nunito" pitchFamily="2" charset="0"/>
              </a:rPr>
              <a:t>Pratyush Majumdar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F545E-7E85-123F-71E2-C1A9C53D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42" y="2555355"/>
            <a:ext cx="1164516" cy="1159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title" idx="2"/>
          </p:nvPr>
        </p:nvSpPr>
        <p:spPr>
          <a:xfrm>
            <a:off x="1505376" y="1595483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0" name="Google Shape;320;p43"/>
          <p:cNvSpPr txBox="1">
            <a:spLocks noGrp="1"/>
          </p:cNvSpPr>
          <p:nvPr>
            <p:ph type="title" idx="3"/>
          </p:nvPr>
        </p:nvSpPr>
        <p:spPr>
          <a:xfrm>
            <a:off x="1505376" y="2963554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1" name="Google Shape;321;p43"/>
          <p:cNvSpPr txBox="1">
            <a:spLocks noGrp="1"/>
          </p:cNvSpPr>
          <p:nvPr>
            <p:ph type="title" idx="4"/>
          </p:nvPr>
        </p:nvSpPr>
        <p:spPr>
          <a:xfrm>
            <a:off x="4204647" y="1595483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2" name="Google Shape;322;p43"/>
          <p:cNvSpPr txBox="1">
            <a:spLocks noGrp="1"/>
          </p:cNvSpPr>
          <p:nvPr>
            <p:ph type="title" idx="5"/>
          </p:nvPr>
        </p:nvSpPr>
        <p:spPr>
          <a:xfrm>
            <a:off x="4204647" y="2963554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type="title" idx="6"/>
          </p:nvPr>
        </p:nvSpPr>
        <p:spPr>
          <a:xfrm>
            <a:off x="6903924" y="1595483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5" name="Google Shape;325;p43"/>
          <p:cNvSpPr txBox="1">
            <a:spLocks noGrp="1"/>
          </p:cNvSpPr>
          <p:nvPr>
            <p:ph type="subTitle" idx="1"/>
          </p:nvPr>
        </p:nvSpPr>
        <p:spPr>
          <a:xfrm>
            <a:off x="719976" y="2165799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</a:t>
            </a:r>
            <a:r>
              <a:rPr lang="en"/>
              <a:t>ax()</a:t>
            </a:r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subTitle" idx="8"/>
          </p:nvPr>
        </p:nvSpPr>
        <p:spPr>
          <a:xfrm>
            <a:off x="3419247" y="2165799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</a:t>
            </a:r>
            <a:r>
              <a:rPr lang="en"/>
              <a:t>in()</a:t>
            </a:r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type="subTitle" idx="9"/>
          </p:nvPr>
        </p:nvSpPr>
        <p:spPr>
          <a:xfrm>
            <a:off x="6118524" y="2165799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</a:t>
            </a:r>
            <a:r>
              <a:rPr lang="en"/>
              <a:t>ndex()</a:t>
            </a:r>
            <a:endParaRPr/>
          </a:p>
        </p:txBody>
      </p:sp>
      <p:sp>
        <p:nvSpPr>
          <p:cNvPr id="328" name="Google Shape;328;p43"/>
          <p:cNvSpPr txBox="1">
            <a:spLocks noGrp="1"/>
          </p:cNvSpPr>
          <p:nvPr>
            <p:ph type="subTitle" idx="13"/>
          </p:nvPr>
        </p:nvSpPr>
        <p:spPr>
          <a:xfrm>
            <a:off x="719976" y="3533863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</a:t>
            </a:r>
            <a:r>
              <a:rPr lang="en"/>
              <a:t>en()</a:t>
            </a:r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subTitle" idx="14"/>
          </p:nvPr>
        </p:nvSpPr>
        <p:spPr>
          <a:xfrm>
            <a:off x="3419247" y="3533863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</a:t>
            </a:r>
            <a:r>
              <a:rPr lang="en"/>
              <a:t>ount()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max()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2"/>
          </p:nvPr>
        </p:nvSpPr>
        <p:spPr>
          <a:xfrm>
            <a:off x="720000" y="1185274"/>
            <a:ext cx="7623900" cy="30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The max() function returns the item with the highest value, or the item with the highest value in an iterable.</a:t>
            </a:r>
            <a:br>
              <a:rPr lang="en-US" sz="2000"/>
            </a:br>
            <a:endParaRPr 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If the values are strings, an alphabetically comparison is done.</a:t>
            </a:r>
            <a:br>
              <a:rPr lang="en-US" sz="2000"/>
            </a:br>
            <a:endParaRPr 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If multiple items are maximal, the function returns the first one encountered.</a:t>
            </a:r>
            <a:br>
              <a:rPr lang="en-US" sz="2000"/>
            </a:br>
            <a:endParaRPr 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Syntax: max(n1, n2, n3, …) or max(iterable)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min()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2"/>
          </p:nvPr>
        </p:nvSpPr>
        <p:spPr>
          <a:xfrm>
            <a:off x="720000" y="1185274"/>
            <a:ext cx="7623900" cy="30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The min() function returns the item with the lowest value, or the item with the lowest value in an iterable.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If the values are strings, an alphabetically comparison is done.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If multiple items are minimal, the function returns the first one encountered.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Syntax: min(n1, n2, n3, …) or min(iterable)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4315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index()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2"/>
          </p:nvPr>
        </p:nvSpPr>
        <p:spPr>
          <a:xfrm>
            <a:off x="720000" y="1185274"/>
            <a:ext cx="7623900" cy="302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The index() method searches for a given element from the start of the list and returns the position of the first occurrence.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It raises a ValueError() if value is not present in the list.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Syntax: list_name.index(element, start, end) </a:t>
            </a:r>
          </a:p>
          <a:p>
            <a:pPr marL="0" indent="0" algn="l">
              <a:buSzPct val="80000"/>
            </a:pP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30854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len()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2"/>
          </p:nvPr>
        </p:nvSpPr>
        <p:spPr>
          <a:xfrm>
            <a:off x="720000" y="1185274"/>
            <a:ext cx="7623900" cy="3280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The len() function returns the number of items in an object. 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The argument may be a sequence (such as a string, bytes, tuple, list, or range) or a collection (such as a dictionary, set, or frozen set).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When the object is a string, the len() function returns the number of characters in the string. 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Syntax: len(object)</a:t>
            </a:r>
          </a:p>
          <a:p>
            <a:pPr marL="0" indent="0" algn="l">
              <a:buSzPct val="80000"/>
            </a:pPr>
            <a:endParaRPr lang="en-US" sz="2000"/>
          </a:p>
          <a:p>
            <a:pPr marL="0" indent="0" algn="l">
              <a:buSzPct val="80000"/>
            </a:pP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38854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count()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2"/>
          </p:nvPr>
        </p:nvSpPr>
        <p:spPr>
          <a:xfrm>
            <a:off x="720000" y="1185274"/>
            <a:ext cx="7623900" cy="3280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The count() method returns the number of elements with the specified value.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It only accepts one parameter, if you pass more than one parameter it raises TypeError.</a:t>
            </a:r>
            <a:br>
              <a:rPr lang="en-US" sz="2000"/>
            </a:br>
            <a:endParaRPr lang="en-US" sz="2000"/>
          </a:p>
          <a:p>
            <a:pPr marL="342900" indent="-342900" algn="l">
              <a:buSzPct val="80000"/>
              <a:buFont typeface="Wingdings" panose="05000000000000000000" pitchFamily="2" charset="2"/>
              <a:buChar char="Ø"/>
            </a:pPr>
            <a:r>
              <a:rPr lang="en-US" sz="2000"/>
              <a:t>Syntax: list_name.count(value) </a:t>
            </a:r>
          </a:p>
          <a:p>
            <a:pPr marL="0" indent="0" algn="l">
              <a:buSzPct val="80000"/>
            </a:pP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34055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merging Therapies in Nephrotic Syndrome by Slidesgo">
  <a:themeElements>
    <a:clrScheme name="Simple Light">
      <a:dk1>
        <a:srgbClr val="1D1D1C"/>
      </a:dk1>
      <a:lt1>
        <a:srgbClr val="FFFFFF"/>
      </a:lt1>
      <a:dk2>
        <a:srgbClr val="4A4A48"/>
      </a:dk2>
      <a:lt2>
        <a:srgbClr val="73736F"/>
      </a:lt2>
      <a:accent1>
        <a:srgbClr val="C4C4B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373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Raleway</vt:lpstr>
      <vt:lpstr>Nunito</vt:lpstr>
      <vt:lpstr>Anaheim</vt:lpstr>
      <vt:lpstr>Bebas Neue</vt:lpstr>
      <vt:lpstr>Wingdings</vt:lpstr>
      <vt:lpstr>Emerging Therapies in Nephrotic Syndrome by Slidesgo</vt:lpstr>
      <vt:lpstr>Python Presentation</vt:lpstr>
      <vt:lpstr>Topics covered</vt:lpstr>
      <vt:lpstr>1) max()</vt:lpstr>
      <vt:lpstr>2) min()</vt:lpstr>
      <vt:lpstr>3) index()</vt:lpstr>
      <vt:lpstr>4) len()</vt:lpstr>
      <vt:lpstr>5) count()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Pratyush Majumdar</cp:lastModifiedBy>
  <cp:revision>7</cp:revision>
  <dcterms:modified xsi:type="dcterms:W3CDTF">2024-10-14T15:07:37Z</dcterms:modified>
</cp:coreProperties>
</file>