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97" r:id="rId2"/>
    <p:sldId id="395" r:id="rId3"/>
    <p:sldId id="329" r:id="rId4"/>
    <p:sldId id="394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91" r:id="rId15"/>
    <p:sldId id="393" r:id="rId16"/>
    <p:sldId id="398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 autoAdjust="0"/>
    <p:restoredTop sz="94660"/>
  </p:normalViewPr>
  <p:slideViewPr>
    <p:cSldViewPr>
      <p:cViewPr varScale="1">
        <p:scale>
          <a:sx n="103" d="100"/>
          <a:sy n="103" d="100"/>
        </p:scale>
        <p:origin x="787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E162B-D9D7-4A7C-A048-E327715032EB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38E6-E906-4F92-996E-008D3C1AE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0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92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9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57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09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43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416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31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4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7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3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8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83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298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87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38E6-E906-4F92-996E-008D3C1AE5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9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60C6E30-62A2-4D7E-8A70-A8026CC451FE}"/>
              </a:ext>
            </a:extLst>
          </p:cNvPr>
          <p:cNvGrpSpPr/>
          <p:nvPr/>
        </p:nvGrpSpPr>
        <p:grpSpPr>
          <a:xfrm rot="10800000" flipH="1">
            <a:off x="1" y="-1"/>
            <a:ext cx="755576" cy="1070399"/>
            <a:chOff x="11131550" y="1753513"/>
            <a:chExt cx="1352550" cy="1916113"/>
          </a:xfrm>
        </p:grpSpPr>
        <p:sp>
          <p:nvSpPr>
            <p:cNvPr id="5" name="Freeform 118">
              <a:extLst>
                <a:ext uri="{FF2B5EF4-FFF2-40B4-BE49-F238E27FC236}">
                  <a16:creationId xmlns:a16="http://schemas.microsoft.com/office/drawing/2014/main" id="{F3A5ECFA-56CB-4B71-A27C-B82A2628F2CC}"/>
                </a:ext>
              </a:extLst>
            </p:cNvPr>
            <p:cNvSpPr/>
            <p:nvPr userDrawn="1"/>
          </p:nvSpPr>
          <p:spPr bwMode="auto">
            <a:xfrm>
              <a:off x="11131550" y="1753513"/>
              <a:ext cx="1352550" cy="1916113"/>
            </a:xfrm>
            <a:custGeom>
              <a:avLst/>
              <a:gdLst>
                <a:gd name="T0" fmla="*/ 0 w 853"/>
                <a:gd name="T1" fmla="*/ 0 h 1208"/>
                <a:gd name="T2" fmla="*/ 0 w 853"/>
                <a:gd name="T3" fmla="*/ 1208 h 1208"/>
                <a:gd name="T4" fmla="*/ 776 w 853"/>
                <a:gd name="T5" fmla="*/ 1208 h 1208"/>
                <a:gd name="T6" fmla="*/ 675 w 853"/>
                <a:gd name="T7" fmla="*/ 674 h 1208"/>
                <a:gd name="T8" fmla="*/ 0 w 853"/>
                <a:gd name="T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" h="1208">
                  <a:moveTo>
                    <a:pt x="0" y="0"/>
                  </a:moveTo>
                  <a:cubicBezTo>
                    <a:pt x="0" y="1208"/>
                    <a:pt x="0" y="1208"/>
                    <a:pt x="0" y="1208"/>
                  </a:cubicBezTo>
                  <a:cubicBezTo>
                    <a:pt x="776" y="1208"/>
                    <a:pt x="776" y="1208"/>
                    <a:pt x="776" y="1208"/>
                  </a:cubicBezTo>
                  <a:cubicBezTo>
                    <a:pt x="853" y="1032"/>
                    <a:pt x="819" y="819"/>
                    <a:pt x="675" y="6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1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19">
              <a:extLst>
                <a:ext uri="{FF2B5EF4-FFF2-40B4-BE49-F238E27FC236}">
                  <a16:creationId xmlns:a16="http://schemas.microsoft.com/office/drawing/2014/main" id="{4979D636-FA74-41C8-99B4-2D949BCA597C}"/>
                </a:ext>
              </a:extLst>
            </p:cNvPr>
            <p:cNvSpPr/>
            <p:nvPr userDrawn="1"/>
          </p:nvSpPr>
          <p:spPr bwMode="auto">
            <a:xfrm>
              <a:off x="11131550" y="1753513"/>
              <a:ext cx="881063" cy="1916113"/>
            </a:xfrm>
            <a:custGeom>
              <a:avLst/>
              <a:gdLst>
                <a:gd name="T0" fmla="*/ 0 w 556"/>
                <a:gd name="T1" fmla="*/ 0 h 1208"/>
                <a:gd name="T2" fmla="*/ 0 w 556"/>
                <a:gd name="T3" fmla="*/ 1208 h 1208"/>
                <a:gd name="T4" fmla="*/ 209 w 556"/>
                <a:gd name="T5" fmla="*/ 1208 h 1208"/>
                <a:gd name="T6" fmla="*/ 367 w 556"/>
                <a:gd name="T7" fmla="*/ 1050 h 1208"/>
                <a:gd name="T8" fmla="*/ 367 w 556"/>
                <a:gd name="T9" fmla="*/ 367 h 1208"/>
                <a:gd name="T10" fmla="*/ 0 w 556"/>
                <a:gd name="T11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1208">
                  <a:moveTo>
                    <a:pt x="0" y="0"/>
                  </a:moveTo>
                  <a:cubicBezTo>
                    <a:pt x="0" y="1208"/>
                    <a:pt x="0" y="1208"/>
                    <a:pt x="0" y="1208"/>
                  </a:cubicBezTo>
                  <a:cubicBezTo>
                    <a:pt x="209" y="1208"/>
                    <a:pt x="209" y="1208"/>
                    <a:pt x="209" y="1208"/>
                  </a:cubicBezTo>
                  <a:cubicBezTo>
                    <a:pt x="367" y="1050"/>
                    <a:pt x="367" y="1050"/>
                    <a:pt x="367" y="1050"/>
                  </a:cubicBezTo>
                  <a:cubicBezTo>
                    <a:pt x="556" y="862"/>
                    <a:pt x="556" y="556"/>
                    <a:pt x="367" y="3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25">
              <a:extLst>
                <a:ext uri="{FF2B5EF4-FFF2-40B4-BE49-F238E27FC236}">
                  <a16:creationId xmlns:a16="http://schemas.microsoft.com/office/drawing/2014/main" id="{83248FDB-9988-485B-B8B0-CBEEBA367F8F}"/>
                </a:ext>
              </a:extLst>
            </p:cNvPr>
            <p:cNvSpPr/>
            <p:nvPr userDrawn="1"/>
          </p:nvSpPr>
          <p:spPr bwMode="auto">
            <a:xfrm>
              <a:off x="11131550" y="1753513"/>
              <a:ext cx="777875" cy="1916113"/>
            </a:xfrm>
            <a:custGeom>
              <a:avLst/>
              <a:gdLst>
                <a:gd name="T0" fmla="*/ 0 w 491"/>
                <a:gd name="T1" fmla="*/ 0 h 1208"/>
                <a:gd name="T2" fmla="*/ 0 w 491"/>
                <a:gd name="T3" fmla="*/ 1208 h 1208"/>
                <a:gd name="T4" fmla="*/ 80 w 491"/>
                <a:gd name="T5" fmla="*/ 1208 h 1208"/>
                <a:gd name="T6" fmla="*/ 303 w 491"/>
                <a:gd name="T7" fmla="*/ 986 h 1208"/>
                <a:gd name="T8" fmla="*/ 303 w 491"/>
                <a:gd name="T9" fmla="*/ 302 h 1208"/>
                <a:gd name="T10" fmla="*/ 0 w 491"/>
                <a:gd name="T11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1" h="1208">
                  <a:moveTo>
                    <a:pt x="0" y="0"/>
                  </a:moveTo>
                  <a:cubicBezTo>
                    <a:pt x="0" y="1208"/>
                    <a:pt x="0" y="1208"/>
                    <a:pt x="0" y="1208"/>
                  </a:cubicBezTo>
                  <a:cubicBezTo>
                    <a:pt x="80" y="1208"/>
                    <a:pt x="80" y="1208"/>
                    <a:pt x="80" y="1208"/>
                  </a:cubicBezTo>
                  <a:cubicBezTo>
                    <a:pt x="303" y="986"/>
                    <a:pt x="303" y="986"/>
                    <a:pt x="303" y="986"/>
                  </a:cubicBezTo>
                  <a:cubicBezTo>
                    <a:pt x="491" y="797"/>
                    <a:pt x="491" y="491"/>
                    <a:pt x="303" y="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en-US" altLang="en-US" sz="2900"/>
              <a:t>Click here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5CB132A-E95F-4D71-A527-9C8E18673043}" type="datetimeFigureOut">
              <a:rPr lang="en-US" altLang="en-US" sz="900" smtClean="0"/>
              <a:t>8/16/2024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E70FC57C-1653-43D2-B695-6D48D1DA9F3E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vert">
            <a:normAutofit/>
          </a:bodyPr>
          <a:lstStyle/>
          <a:p>
            <a:r>
              <a:rPr lang="en-US" altLang="en-US" sz="2700"/>
              <a:t>Click here to edit master header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vert">
            <a:normAutofit/>
          </a:bodyPr>
          <a:lstStyle/>
          <a:p>
            <a:pPr lvl="0"/>
            <a:r>
              <a:rPr lang="en-US" altLang="en-US" sz="2800"/>
              <a:t>Click here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5CB132A-E95F-4D71-A527-9C8E18673043}" type="datetimeFigureOut">
              <a:rPr lang="en-US" altLang="en-US" sz="900" smtClean="0"/>
              <a:t>8/16/2024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E70FC57C-1653-43D2-B695-6D48D1DA9F3E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5CB132A-E95F-4D71-A527-9C8E18673043}" type="datetimeFigureOut">
              <a:rPr lang="en-US" altLang="en-US" sz="900" smtClean="0"/>
              <a:t>8/16/2024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E70FC57C-1653-43D2-B695-6D48D1DA9F3E}" type="slidenum">
              <a:rPr lang="en-US" altLang="en-US" smtClean="0"/>
              <a:t>‹#›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60C6E30-62A2-4D7E-8A70-A8026CC451FE}"/>
              </a:ext>
            </a:extLst>
          </p:cNvPr>
          <p:cNvGrpSpPr/>
          <p:nvPr userDrawn="1"/>
        </p:nvGrpSpPr>
        <p:grpSpPr>
          <a:xfrm rot="10800000" flipH="1">
            <a:off x="1" y="-1"/>
            <a:ext cx="755576" cy="1070399"/>
            <a:chOff x="11131550" y="1753513"/>
            <a:chExt cx="1352550" cy="1916113"/>
          </a:xfrm>
        </p:grpSpPr>
        <p:sp>
          <p:nvSpPr>
            <p:cNvPr id="14" name="Freeform 118">
              <a:extLst>
                <a:ext uri="{FF2B5EF4-FFF2-40B4-BE49-F238E27FC236}">
                  <a16:creationId xmlns:a16="http://schemas.microsoft.com/office/drawing/2014/main" id="{F3A5ECFA-56CB-4B71-A27C-B82A2628F2CC}"/>
                </a:ext>
              </a:extLst>
            </p:cNvPr>
            <p:cNvSpPr/>
            <p:nvPr userDrawn="1"/>
          </p:nvSpPr>
          <p:spPr bwMode="auto">
            <a:xfrm>
              <a:off x="11131550" y="1753513"/>
              <a:ext cx="1352550" cy="1916113"/>
            </a:xfrm>
            <a:custGeom>
              <a:avLst/>
              <a:gdLst>
                <a:gd name="T0" fmla="*/ 0 w 853"/>
                <a:gd name="T1" fmla="*/ 0 h 1208"/>
                <a:gd name="T2" fmla="*/ 0 w 853"/>
                <a:gd name="T3" fmla="*/ 1208 h 1208"/>
                <a:gd name="T4" fmla="*/ 776 w 853"/>
                <a:gd name="T5" fmla="*/ 1208 h 1208"/>
                <a:gd name="T6" fmla="*/ 675 w 853"/>
                <a:gd name="T7" fmla="*/ 674 h 1208"/>
                <a:gd name="T8" fmla="*/ 0 w 853"/>
                <a:gd name="T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" h="1208">
                  <a:moveTo>
                    <a:pt x="0" y="0"/>
                  </a:moveTo>
                  <a:cubicBezTo>
                    <a:pt x="0" y="1208"/>
                    <a:pt x="0" y="1208"/>
                    <a:pt x="0" y="1208"/>
                  </a:cubicBezTo>
                  <a:cubicBezTo>
                    <a:pt x="776" y="1208"/>
                    <a:pt x="776" y="1208"/>
                    <a:pt x="776" y="1208"/>
                  </a:cubicBezTo>
                  <a:cubicBezTo>
                    <a:pt x="853" y="1032"/>
                    <a:pt x="819" y="819"/>
                    <a:pt x="675" y="6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1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9">
              <a:extLst>
                <a:ext uri="{FF2B5EF4-FFF2-40B4-BE49-F238E27FC236}">
                  <a16:creationId xmlns:a16="http://schemas.microsoft.com/office/drawing/2014/main" id="{4979D636-FA74-41C8-99B4-2D949BCA597C}"/>
                </a:ext>
              </a:extLst>
            </p:cNvPr>
            <p:cNvSpPr/>
            <p:nvPr userDrawn="1"/>
          </p:nvSpPr>
          <p:spPr bwMode="auto">
            <a:xfrm>
              <a:off x="11131550" y="1753513"/>
              <a:ext cx="881063" cy="1916113"/>
            </a:xfrm>
            <a:custGeom>
              <a:avLst/>
              <a:gdLst>
                <a:gd name="T0" fmla="*/ 0 w 556"/>
                <a:gd name="T1" fmla="*/ 0 h 1208"/>
                <a:gd name="T2" fmla="*/ 0 w 556"/>
                <a:gd name="T3" fmla="*/ 1208 h 1208"/>
                <a:gd name="T4" fmla="*/ 209 w 556"/>
                <a:gd name="T5" fmla="*/ 1208 h 1208"/>
                <a:gd name="T6" fmla="*/ 367 w 556"/>
                <a:gd name="T7" fmla="*/ 1050 h 1208"/>
                <a:gd name="T8" fmla="*/ 367 w 556"/>
                <a:gd name="T9" fmla="*/ 367 h 1208"/>
                <a:gd name="T10" fmla="*/ 0 w 556"/>
                <a:gd name="T11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1208">
                  <a:moveTo>
                    <a:pt x="0" y="0"/>
                  </a:moveTo>
                  <a:cubicBezTo>
                    <a:pt x="0" y="1208"/>
                    <a:pt x="0" y="1208"/>
                    <a:pt x="0" y="1208"/>
                  </a:cubicBezTo>
                  <a:cubicBezTo>
                    <a:pt x="209" y="1208"/>
                    <a:pt x="209" y="1208"/>
                    <a:pt x="209" y="1208"/>
                  </a:cubicBezTo>
                  <a:cubicBezTo>
                    <a:pt x="367" y="1050"/>
                    <a:pt x="367" y="1050"/>
                    <a:pt x="367" y="1050"/>
                  </a:cubicBezTo>
                  <a:cubicBezTo>
                    <a:pt x="556" y="862"/>
                    <a:pt x="556" y="556"/>
                    <a:pt x="367" y="3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83248FDB-9988-485B-B8B0-CBEEBA367F8F}"/>
                </a:ext>
              </a:extLst>
            </p:cNvPr>
            <p:cNvSpPr/>
            <p:nvPr userDrawn="1"/>
          </p:nvSpPr>
          <p:spPr bwMode="auto">
            <a:xfrm>
              <a:off x="11131550" y="1753513"/>
              <a:ext cx="777875" cy="1916113"/>
            </a:xfrm>
            <a:custGeom>
              <a:avLst/>
              <a:gdLst>
                <a:gd name="T0" fmla="*/ 0 w 491"/>
                <a:gd name="T1" fmla="*/ 0 h 1208"/>
                <a:gd name="T2" fmla="*/ 0 w 491"/>
                <a:gd name="T3" fmla="*/ 1208 h 1208"/>
                <a:gd name="T4" fmla="*/ 80 w 491"/>
                <a:gd name="T5" fmla="*/ 1208 h 1208"/>
                <a:gd name="T6" fmla="*/ 303 w 491"/>
                <a:gd name="T7" fmla="*/ 986 h 1208"/>
                <a:gd name="T8" fmla="*/ 303 w 491"/>
                <a:gd name="T9" fmla="*/ 302 h 1208"/>
                <a:gd name="T10" fmla="*/ 0 w 491"/>
                <a:gd name="T11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1" h="1208">
                  <a:moveTo>
                    <a:pt x="0" y="0"/>
                  </a:moveTo>
                  <a:cubicBezTo>
                    <a:pt x="0" y="1208"/>
                    <a:pt x="0" y="1208"/>
                    <a:pt x="0" y="1208"/>
                  </a:cubicBezTo>
                  <a:cubicBezTo>
                    <a:pt x="80" y="1208"/>
                    <a:pt x="80" y="1208"/>
                    <a:pt x="80" y="1208"/>
                  </a:cubicBezTo>
                  <a:cubicBezTo>
                    <a:pt x="303" y="986"/>
                    <a:pt x="303" y="986"/>
                    <a:pt x="303" y="986"/>
                  </a:cubicBezTo>
                  <a:cubicBezTo>
                    <a:pt x="491" y="797"/>
                    <a:pt x="491" y="491"/>
                    <a:pt x="303" y="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altLang="en-US"/>
              <a:t>Click here to edit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en-US"/>
              <a:t>Click here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5CB132A-E95F-4D71-A527-9C8E18673043}" type="datetimeFigureOut">
              <a:rPr lang="en-US" altLang="en-US" sz="900" smtClean="0"/>
              <a:t>8/16/2024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E70FC57C-1653-43D2-B695-6D48D1DA9F3E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5CB132A-E95F-4D71-A527-9C8E18673043}" type="datetimeFigureOut">
              <a:rPr lang="en-US" altLang="en-US" sz="900" smtClean="0"/>
              <a:t>8/16/2024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E70FC57C-1653-43D2-B695-6D48D1DA9F3E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altLang="en-US"/>
              <a:t>Click here to edit master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t">
            <a:normAutofit fontScale="92500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/>
              <a:t>Click here to edit master text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t">
            <a:normAutofit fontScale="92500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/>
              <a:t>Click here to edit master text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5CB132A-E95F-4D71-A527-9C8E18673043}" type="datetimeFigureOut">
              <a:rPr lang="en-US" altLang="en-US" sz="900" smtClean="0"/>
              <a:t>8/16/2024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E70FC57C-1653-43D2-B695-6D48D1DA9F3E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5CB132A-E95F-4D71-A527-9C8E18673043}" type="datetimeFigureOut">
              <a:rPr lang="en-US" altLang="en-US" sz="900" smtClean="0"/>
              <a:t>8/16/2024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E70FC57C-1653-43D2-B695-6D48D1DA9F3E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5CB132A-E95F-4D71-A527-9C8E18673043}" type="datetimeFigureOut">
              <a:rPr lang="en-US" altLang="en-US" sz="900" smtClean="0"/>
              <a:t>8/16/2024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E70FC57C-1653-43D2-B695-6D48D1DA9F3E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t">
            <a:normAutofit/>
          </a:bodyPr>
          <a:lstStyle>
            <a:lvl1pPr algn="l">
              <a:defRPr sz="2000" b="1"/>
            </a:lvl1pPr>
          </a:lstStyle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/>
              <a:t>Click here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en-US"/>
              <a:t>Click here to edit master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5CB132A-E95F-4D71-A527-9C8E18673043}" type="datetimeFigureOut">
              <a:rPr lang="en-US" altLang="en-US" sz="900" smtClean="0"/>
              <a:t>8/16/2024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E70FC57C-1653-43D2-B695-6D48D1DA9F3E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t">
            <a:normAutofit/>
          </a:bodyPr>
          <a:lstStyle>
            <a:lvl1pPr algn="l">
              <a:defRPr sz="2000" b="1"/>
            </a:lvl1pPr>
          </a:lstStyle>
          <a:p>
            <a:r>
              <a:rPr lang="en-US" altLang="en-US"/>
              <a:t>Click here to edit master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en-US"/>
              <a:t>Click here to edit master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5CB132A-E95F-4D71-A527-9C8E18673043}" type="datetimeFigureOut">
              <a:rPr lang="en-US" altLang="en-US" sz="900" smtClean="0"/>
              <a:t>8/16/2024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20000"/>
          </a:bodyPr>
          <a:lstStyle/>
          <a:p>
            <a:fld id="{E70FC57C-1653-43D2-B695-6D48D1DA9F3E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Click here to edit master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en-US"/>
              <a:t>Click here to edit master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132A-E95F-4D71-A527-9C8E18673043}" type="datetimeFigureOut">
              <a:rPr lang="en-US" altLang="en-US" sz="900" smtClean="0"/>
              <a:t>8/16/2024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C57C-1653-43D2-B695-6D48D1DA9F3E}" type="slidenum">
              <a:rPr lang="en-US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0CAA1-9A22-A686-EAA1-44C9C581F7D6}"/>
              </a:ext>
            </a:extLst>
          </p:cNvPr>
          <p:cNvSpPr txBox="1"/>
          <p:nvPr/>
        </p:nvSpPr>
        <p:spPr>
          <a:xfrm>
            <a:off x="0" y="62753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Subway Surfers Leaderboard Analysis</a:t>
            </a:r>
            <a:endParaRPr lang="en-IN" sz="3200" b="1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F6C39-F869-E12F-21AD-ECA8D080B4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526917" y="1635646"/>
            <a:ext cx="3891165" cy="2232248"/>
          </a:xfrm>
          <a:prstGeom prst="roundRect">
            <a:avLst>
              <a:gd name="adj" fmla="val 6910"/>
            </a:avLst>
          </a:prstGeom>
          <a:ln>
            <a:solidFill>
              <a:schemeClr val="tx1">
                <a:lumMod val="1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7A989-5ADB-12F0-EBC8-4184EE625917}"/>
              </a:ext>
            </a:extLst>
          </p:cNvPr>
          <p:cNvSpPr txBox="1"/>
          <p:nvPr/>
        </p:nvSpPr>
        <p:spPr>
          <a:xfrm>
            <a:off x="-90520" y="129745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Gaming Industry</a:t>
            </a:r>
            <a:endParaRPr lang="en-IN" sz="2000" b="1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AC33D672-2A0B-18EF-7B8F-A8414F51E03F}"/>
              </a:ext>
            </a:extLst>
          </p:cNvPr>
          <p:cNvSpPr/>
          <p:nvPr/>
        </p:nvSpPr>
        <p:spPr>
          <a:xfrm>
            <a:off x="215680" y="1635646"/>
            <a:ext cx="2988000" cy="180000"/>
          </a:xfrm>
          <a:prstGeom prst="mathMinu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组合 69">
            <a:extLst>
              <a:ext uri="{FF2B5EF4-FFF2-40B4-BE49-F238E27FC236}">
                <a16:creationId xmlns:a16="http://schemas.microsoft.com/office/drawing/2014/main" id="{0A1B051E-CD64-230C-79F3-7852F51CFC92}"/>
              </a:ext>
            </a:extLst>
          </p:cNvPr>
          <p:cNvGrpSpPr/>
          <p:nvPr/>
        </p:nvGrpSpPr>
        <p:grpSpPr>
          <a:xfrm rot="5400000">
            <a:off x="3798428" y="-111318"/>
            <a:ext cx="1561255" cy="9158111"/>
            <a:chOff x="6664325" y="-1588"/>
            <a:chExt cx="5524183" cy="6856414"/>
          </a:xfrm>
        </p:grpSpPr>
        <p:sp>
          <p:nvSpPr>
            <p:cNvPr id="16" name="Freeform 120">
              <a:extLst>
                <a:ext uri="{FF2B5EF4-FFF2-40B4-BE49-F238E27FC236}">
                  <a16:creationId xmlns:a16="http://schemas.microsoft.com/office/drawing/2014/main" id="{AAB53F84-1ECF-7EEC-2E6B-78DFEEBEA91F}"/>
                </a:ext>
              </a:extLst>
            </p:cNvPr>
            <p:cNvSpPr/>
            <p:nvPr/>
          </p:nvSpPr>
          <p:spPr bwMode="auto">
            <a:xfrm>
              <a:off x="6664325" y="1588"/>
              <a:ext cx="5521325" cy="6853238"/>
            </a:xfrm>
            <a:custGeom>
              <a:avLst/>
              <a:gdLst>
                <a:gd name="T0" fmla="*/ 298 w 3482"/>
                <a:gd name="T1" fmla="*/ 2365 h 4320"/>
                <a:gd name="T2" fmla="*/ 2253 w 3482"/>
                <a:gd name="T3" fmla="*/ 4320 h 4320"/>
                <a:gd name="T4" fmla="*/ 3482 w 3482"/>
                <a:gd name="T5" fmla="*/ 4320 h 4320"/>
                <a:gd name="T6" fmla="*/ 3482 w 3482"/>
                <a:gd name="T7" fmla="*/ 0 h 4320"/>
                <a:gd name="T8" fmla="*/ 1582 w 3482"/>
                <a:gd name="T9" fmla="*/ 0 h 4320"/>
                <a:gd name="T10" fmla="*/ 298 w 3482"/>
                <a:gd name="T11" fmla="*/ 1285 h 4320"/>
                <a:gd name="T12" fmla="*/ 298 w 3482"/>
                <a:gd name="T13" fmla="*/ 2365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2" h="4320">
                  <a:moveTo>
                    <a:pt x="298" y="2365"/>
                  </a:moveTo>
                  <a:cubicBezTo>
                    <a:pt x="2253" y="4320"/>
                    <a:pt x="2253" y="4320"/>
                    <a:pt x="2253" y="4320"/>
                  </a:cubicBezTo>
                  <a:cubicBezTo>
                    <a:pt x="3482" y="4320"/>
                    <a:pt x="3482" y="4320"/>
                    <a:pt x="3482" y="432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1582" y="0"/>
                    <a:pt x="1582" y="0"/>
                    <a:pt x="1582" y="0"/>
                  </a:cubicBezTo>
                  <a:cubicBezTo>
                    <a:pt x="298" y="1285"/>
                    <a:pt x="298" y="1285"/>
                    <a:pt x="298" y="1285"/>
                  </a:cubicBezTo>
                  <a:cubicBezTo>
                    <a:pt x="0" y="1583"/>
                    <a:pt x="0" y="2067"/>
                    <a:pt x="298" y="236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1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21">
              <a:extLst>
                <a:ext uri="{FF2B5EF4-FFF2-40B4-BE49-F238E27FC236}">
                  <a16:creationId xmlns:a16="http://schemas.microsoft.com/office/drawing/2014/main" id="{BBBBF568-DD43-2D81-63D8-17C274BB4F3A}"/>
                </a:ext>
              </a:extLst>
            </p:cNvPr>
            <p:cNvSpPr/>
            <p:nvPr/>
          </p:nvSpPr>
          <p:spPr bwMode="auto">
            <a:xfrm>
              <a:off x="7477125" y="1588"/>
              <a:ext cx="4708525" cy="6853238"/>
            </a:xfrm>
            <a:custGeom>
              <a:avLst/>
              <a:gdLst>
                <a:gd name="T0" fmla="*/ 299 w 2969"/>
                <a:gd name="T1" fmla="*/ 2879 h 4320"/>
                <a:gd name="T2" fmla="*/ 1740 w 2969"/>
                <a:gd name="T3" fmla="*/ 4320 h 4320"/>
                <a:gd name="T4" fmla="*/ 2969 w 2969"/>
                <a:gd name="T5" fmla="*/ 4320 h 4320"/>
                <a:gd name="T6" fmla="*/ 2969 w 2969"/>
                <a:gd name="T7" fmla="*/ 0 h 4320"/>
                <a:gd name="T8" fmla="*/ 2097 w 2969"/>
                <a:gd name="T9" fmla="*/ 0 h 4320"/>
                <a:gd name="T10" fmla="*/ 299 w 2969"/>
                <a:gd name="T11" fmla="*/ 1799 h 4320"/>
                <a:gd name="T12" fmla="*/ 299 w 2969"/>
                <a:gd name="T13" fmla="*/ 287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9" h="4320">
                  <a:moveTo>
                    <a:pt x="299" y="2879"/>
                  </a:moveTo>
                  <a:cubicBezTo>
                    <a:pt x="1740" y="4320"/>
                    <a:pt x="1740" y="4320"/>
                    <a:pt x="1740" y="4320"/>
                  </a:cubicBezTo>
                  <a:cubicBezTo>
                    <a:pt x="2969" y="4320"/>
                    <a:pt x="2969" y="4320"/>
                    <a:pt x="2969" y="4320"/>
                  </a:cubicBezTo>
                  <a:cubicBezTo>
                    <a:pt x="2969" y="0"/>
                    <a:pt x="2969" y="0"/>
                    <a:pt x="2969" y="0"/>
                  </a:cubicBezTo>
                  <a:cubicBezTo>
                    <a:pt x="2097" y="0"/>
                    <a:pt x="2097" y="0"/>
                    <a:pt x="2097" y="0"/>
                  </a:cubicBezTo>
                  <a:cubicBezTo>
                    <a:pt x="299" y="1799"/>
                    <a:pt x="299" y="1799"/>
                    <a:pt x="299" y="1799"/>
                  </a:cubicBezTo>
                  <a:cubicBezTo>
                    <a:pt x="0" y="2097"/>
                    <a:pt x="0" y="2581"/>
                    <a:pt x="299" y="28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22">
              <a:extLst>
                <a:ext uri="{FF2B5EF4-FFF2-40B4-BE49-F238E27FC236}">
                  <a16:creationId xmlns:a16="http://schemas.microsoft.com/office/drawing/2014/main" id="{32B78A11-8EDB-C67F-E5F6-BCE1755A5DC8}"/>
                </a:ext>
              </a:extLst>
            </p:cNvPr>
            <p:cNvSpPr/>
            <p:nvPr/>
          </p:nvSpPr>
          <p:spPr bwMode="auto">
            <a:xfrm>
              <a:off x="7620000" y="1588"/>
              <a:ext cx="4565650" cy="6853238"/>
            </a:xfrm>
            <a:custGeom>
              <a:avLst/>
              <a:gdLst>
                <a:gd name="T0" fmla="*/ 299 w 2879"/>
                <a:gd name="T1" fmla="*/ 2969 h 4320"/>
                <a:gd name="T2" fmla="*/ 1650 w 2879"/>
                <a:gd name="T3" fmla="*/ 4320 h 4320"/>
                <a:gd name="T4" fmla="*/ 2879 w 2879"/>
                <a:gd name="T5" fmla="*/ 4320 h 4320"/>
                <a:gd name="T6" fmla="*/ 2879 w 2879"/>
                <a:gd name="T7" fmla="*/ 0 h 4320"/>
                <a:gd name="T8" fmla="*/ 2187 w 2879"/>
                <a:gd name="T9" fmla="*/ 0 h 4320"/>
                <a:gd name="T10" fmla="*/ 299 w 2879"/>
                <a:gd name="T11" fmla="*/ 1888 h 4320"/>
                <a:gd name="T12" fmla="*/ 299 w 2879"/>
                <a:gd name="T13" fmla="*/ 296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9" h="4320">
                  <a:moveTo>
                    <a:pt x="299" y="2969"/>
                  </a:moveTo>
                  <a:cubicBezTo>
                    <a:pt x="1650" y="4320"/>
                    <a:pt x="1650" y="4320"/>
                    <a:pt x="1650" y="4320"/>
                  </a:cubicBezTo>
                  <a:cubicBezTo>
                    <a:pt x="2879" y="4320"/>
                    <a:pt x="2879" y="4320"/>
                    <a:pt x="2879" y="4320"/>
                  </a:cubicBezTo>
                  <a:cubicBezTo>
                    <a:pt x="2879" y="0"/>
                    <a:pt x="2879" y="0"/>
                    <a:pt x="2879" y="0"/>
                  </a:cubicBezTo>
                  <a:cubicBezTo>
                    <a:pt x="2187" y="0"/>
                    <a:pt x="2187" y="0"/>
                    <a:pt x="2187" y="0"/>
                  </a:cubicBezTo>
                  <a:cubicBezTo>
                    <a:pt x="299" y="1888"/>
                    <a:pt x="299" y="1888"/>
                    <a:pt x="299" y="1888"/>
                  </a:cubicBezTo>
                  <a:cubicBezTo>
                    <a:pt x="0" y="2187"/>
                    <a:pt x="0" y="2671"/>
                    <a:pt x="299" y="2969"/>
                  </a:cubicBezTo>
                  <a:close/>
                </a:path>
              </a:pathLst>
            </a:custGeom>
            <a:solidFill>
              <a:schemeClr val="accent1">
                <a:alpha val="3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24">
              <a:extLst>
                <a:ext uri="{FF2B5EF4-FFF2-40B4-BE49-F238E27FC236}">
                  <a16:creationId xmlns:a16="http://schemas.microsoft.com/office/drawing/2014/main" id="{A161366D-604D-0DCF-C609-9B207E5EB39D}"/>
                </a:ext>
              </a:extLst>
            </p:cNvPr>
            <p:cNvSpPr/>
            <p:nvPr/>
          </p:nvSpPr>
          <p:spPr bwMode="auto">
            <a:xfrm>
              <a:off x="8374063" y="1588"/>
              <a:ext cx="3735388" cy="6853238"/>
            </a:xfrm>
            <a:custGeom>
              <a:avLst/>
              <a:gdLst>
                <a:gd name="T0" fmla="*/ 412 w 2355"/>
                <a:gd name="T1" fmla="*/ 2368 h 4320"/>
                <a:gd name="T2" fmla="*/ 415 w 2355"/>
                <a:gd name="T3" fmla="*/ 1288 h 4320"/>
                <a:gd name="T4" fmla="*/ 1709 w 2355"/>
                <a:gd name="T5" fmla="*/ 0 h 4320"/>
                <a:gd name="T6" fmla="*/ 1709 w 2355"/>
                <a:gd name="T7" fmla="*/ 0 h 4320"/>
                <a:gd name="T8" fmla="*/ 300 w 2355"/>
                <a:gd name="T9" fmla="*/ 1402 h 4320"/>
                <a:gd name="T10" fmla="*/ 297 w 2355"/>
                <a:gd name="T11" fmla="*/ 2483 h 4320"/>
                <a:gd name="T12" fmla="*/ 2126 w 2355"/>
                <a:gd name="T13" fmla="*/ 4320 h 4320"/>
                <a:gd name="T14" fmla="*/ 2355 w 2355"/>
                <a:gd name="T15" fmla="*/ 4320 h 4320"/>
                <a:gd name="T16" fmla="*/ 412 w 2355"/>
                <a:gd name="T17" fmla="*/ 2368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5" h="4320">
                  <a:moveTo>
                    <a:pt x="412" y="2368"/>
                  </a:moveTo>
                  <a:cubicBezTo>
                    <a:pt x="115" y="2069"/>
                    <a:pt x="116" y="1586"/>
                    <a:pt x="415" y="1288"/>
                  </a:cubicBezTo>
                  <a:cubicBezTo>
                    <a:pt x="1709" y="0"/>
                    <a:pt x="1709" y="0"/>
                    <a:pt x="1709" y="0"/>
                  </a:cubicBezTo>
                  <a:cubicBezTo>
                    <a:pt x="1709" y="0"/>
                    <a:pt x="1709" y="0"/>
                    <a:pt x="1709" y="0"/>
                  </a:cubicBezTo>
                  <a:cubicBezTo>
                    <a:pt x="300" y="1402"/>
                    <a:pt x="300" y="1402"/>
                    <a:pt x="300" y="1402"/>
                  </a:cubicBezTo>
                  <a:cubicBezTo>
                    <a:pt x="1" y="1700"/>
                    <a:pt x="0" y="2184"/>
                    <a:pt x="297" y="2483"/>
                  </a:cubicBezTo>
                  <a:cubicBezTo>
                    <a:pt x="2126" y="4320"/>
                    <a:pt x="2126" y="4320"/>
                    <a:pt x="2126" y="4320"/>
                  </a:cubicBezTo>
                  <a:cubicBezTo>
                    <a:pt x="2355" y="4320"/>
                    <a:pt x="2355" y="4320"/>
                    <a:pt x="2355" y="4320"/>
                  </a:cubicBezTo>
                  <a:lnTo>
                    <a:pt x="412" y="23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31">
              <a:extLst>
                <a:ext uri="{FF2B5EF4-FFF2-40B4-BE49-F238E27FC236}">
                  <a16:creationId xmlns:a16="http://schemas.microsoft.com/office/drawing/2014/main" id="{1FC7B0C9-1632-2800-C8F7-A037F08EB0B7}"/>
                </a:ext>
              </a:extLst>
            </p:cNvPr>
            <p:cNvSpPr/>
            <p:nvPr/>
          </p:nvSpPr>
          <p:spPr bwMode="auto">
            <a:xfrm>
              <a:off x="8551546" y="-1588"/>
              <a:ext cx="3636962" cy="6853238"/>
            </a:xfrm>
            <a:custGeom>
              <a:avLst/>
              <a:gdLst>
                <a:gd name="T0" fmla="*/ 298 w 2288"/>
                <a:gd name="T1" fmla="*/ 2379 h 4320"/>
                <a:gd name="T2" fmla="*/ 2240 w 2288"/>
                <a:gd name="T3" fmla="*/ 4320 h 4320"/>
                <a:gd name="T4" fmla="*/ 2288 w 2288"/>
                <a:gd name="T5" fmla="*/ 4320 h 4320"/>
                <a:gd name="T6" fmla="*/ 2288 w 2288"/>
                <a:gd name="T7" fmla="*/ 0 h 4320"/>
                <a:gd name="T8" fmla="*/ 1596 w 2288"/>
                <a:gd name="T9" fmla="*/ 0 h 4320"/>
                <a:gd name="T10" fmla="*/ 298 w 2288"/>
                <a:gd name="T11" fmla="*/ 1298 h 4320"/>
                <a:gd name="T12" fmla="*/ 298 w 2288"/>
                <a:gd name="T13" fmla="*/ 237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8" h="4320">
                  <a:moveTo>
                    <a:pt x="298" y="2379"/>
                  </a:moveTo>
                  <a:cubicBezTo>
                    <a:pt x="2240" y="4320"/>
                    <a:pt x="2240" y="4320"/>
                    <a:pt x="2240" y="4320"/>
                  </a:cubicBezTo>
                  <a:cubicBezTo>
                    <a:pt x="2288" y="4320"/>
                    <a:pt x="2288" y="4320"/>
                    <a:pt x="2288" y="4320"/>
                  </a:cubicBezTo>
                  <a:cubicBezTo>
                    <a:pt x="2288" y="0"/>
                    <a:pt x="2288" y="0"/>
                    <a:pt x="2288" y="0"/>
                  </a:cubicBezTo>
                  <a:cubicBezTo>
                    <a:pt x="1596" y="0"/>
                    <a:pt x="1596" y="0"/>
                    <a:pt x="1596" y="0"/>
                  </a:cubicBezTo>
                  <a:cubicBezTo>
                    <a:pt x="298" y="1298"/>
                    <a:pt x="298" y="1298"/>
                    <a:pt x="298" y="1298"/>
                  </a:cubicBezTo>
                  <a:cubicBezTo>
                    <a:pt x="0" y="1596"/>
                    <a:pt x="0" y="2080"/>
                    <a:pt x="298" y="237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0979F3-68BB-60D6-10F1-44050B46AA58}"/>
              </a:ext>
            </a:extLst>
          </p:cNvPr>
          <p:cNvSpPr txBox="1"/>
          <p:nvPr/>
        </p:nvSpPr>
        <p:spPr>
          <a:xfrm>
            <a:off x="4104347" y="43680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Pratyush Majumdar</a:t>
            </a:r>
            <a:endParaRPr lang="en-IN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73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71461-045A-A56C-815D-133EF1B2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1660" y="627534"/>
            <a:ext cx="6120680" cy="3120347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3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2262A-FE29-75CC-76C8-3D41120BC76B}"/>
              </a:ext>
            </a:extLst>
          </p:cNvPr>
          <p:cNvSpPr txBox="1"/>
          <p:nvPr/>
        </p:nvSpPr>
        <p:spPr>
          <a:xfrm>
            <a:off x="827584" y="33950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7) Identify the top performers for each category.</a:t>
            </a:r>
            <a:endParaRPr lang="en-IN" sz="2000">
              <a:solidFill>
                <a:schemeClr val="tx1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71461-045A-A56C-815D-133EF1B2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987574"/>
            <a:ext cx="2878078" cy="3456384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F0BBCC-9484-296B-2DCA-B8D20A254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87574"/>
            <a:ext cx="4311785" cy="2088232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B91DBFA-B896-AD50-DD2C-6295029E0FD5}"/>
              </a:ext>
            </a:extLst>
          </p:cNvPr>
          <p:cNvSpPr/>
          <p:nvPr/>
        </p:nvSpPr>
        <p:spPr>
          <a:xfrm>
            <a:off x="3922827" y="2031690"/>
            <a:ext cx="360000" cy="108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791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2262A-FE29-75CC-76C8-3D41120BC76B}"/>
              </a:ext>
            </a:extLst>
          </p:cNvPr>
          <p:cNvSpPr txBox="1"/>
          <p:nvPr/>
        </p:nvSpPr>
        <p:spPr>
          <a:xfrm>
            <a:off x="827584" y="339502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8) Identify the top performers for each country whose name starts with ‘a’.</a:t>
            </a:r>
            <a:endParaRPr lang="en-IN" sz="2000">
              <a:solidFill>
                <a:schemeClr val="tx1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71461-045A-A56C-815D-133EF1B2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1203598"/>
            <a:ext cx="2664296" cy="3291913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F0BBCC-9484-296B-2DCA-B8D20A254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9912" y="1209266"/>
            <a:ext cx="4392528" cy="2370596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B91DBFA-B896-AD50-DD2C-6295029E0FD5}"/>
              </a:ext>
            </a:extLst>
          </p:cNvPr>
          <p:cNvSpPr/>
          <p:nvPr/>
        </p:nvSpPr>
        <p:spPr>
          <a:xfrm>
            <a:off x="3707904" y="2214556"/>
            <a:ext cx="360000" cy="108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9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2262A-FE29-75CC-76C8-3D41120BC76B}"/>
              </a:ext>
            </a:extLst>
          </p:cNvPr>
          <p:cNvSpPr txBox="1"/>
          <p:nvPr/>
        </p:nvSpPr>
        <p:spPr>
          <a:xfrm>
            <a:off x="827584" y="33950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9) Identify the top 3 performers for each platform.</a:t>
            </a:r>
            <a:endParaRPr lang="en-IN" sz="2000">
              <a:solidFill>
                <a:schemeClr val="tx1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71461-045A-A56C-815D-133EF1B2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915567"/>
            <a:ext cx="4308960" cy="3024335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6D0B9F-9AD6-8EE4-6F05-76D9820FA3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21526" y="1021511"/>
            <a:ext cx="2557550" cy="1638847"/>
          </a:xfrm>
          <a:prstGeom prst="roundRect">
            <a:avLst>
              <a:gd name="adj" fmla="val 5610"/>
            </a:avLst>
          </a:prstGeom>
          <a:ln>
            <a:solidFill>
              <a:schemeClr val="tx1">
                <a:lumMod val="1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979F1-CF6D-E5A1-2580-5831274D1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5776" y="2931790"/>
            <a:ext cx="5723300" cy="1548337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sp>
        <p:nvSpPr>
          <p:cNvPr id="11" name="Arrow: Bent 10">
            <a:extLst>
              <a:ext uri="{FF2B5EF4-FFF2-40B4-BE49-F238E27FC236}">
                <a16:creationId xmlns:a16="http://schemas.microsoft.com/office/drawing/2014/main" id="{406B3C5C-5F54-C3FC-7AC1-EF0F52297E89}"/>
              </a:ext>
            </a:extLst>
          </p:cNvPr>
          <p:cNvSpPr/>
          <p:nvPr/>
        </p:nvSpPr>
        <p:spPr>
          <a:xfrm rot="10800000" flipH="1">
            <a:off x="2266935" y="3980920"/>
            <a:ext cx="252000" cy="269874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7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2262A-FE29-75CC-76C8-3D41120BC76B}"/>
              </a:ext>
            </a:extLst>
          </p:cNvPr>
          <p:cNvSpPr txBox="1"/>
          <p:nvPr/>
        </p:nvSpPr>
        <p:spPr>
          <a:xfrm>
            <a:off x="827584" y="33950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10) Identify the top performers for each country whose platform is ‘Android’.</a:t>
            </a:r>
            <a:endParaRPr lang="en-IN" sz="2000">
              <a:solidFill>
                <a:schemeClr val="tx1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71461-045A-A56C-815D-133EF1B2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1275606"/>
            <a:ext cx="3888432" cy="3240359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6D0B9F-9AD6-8EE4-6F05-76D9820FA3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64088" y="1270909"/>
            <a:ext cx="3096344" cy="2092930"/>
          </a:xfrm>
          <a:prstGeom prst="roundRect">
            <a:avLst>
              <a:gd name="adj" fmla="val 5610"/>
            </a:avLst>
          </a:prstGeom>
          <a:ln>
            <a:solidFill>
              <a:schemeClr val="tx1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21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71461-045A-A56C-815D-133EF1B2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555526"/>
            <a:ext cx="7200800" cy="3312368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67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714DE-AAFC-7C94-3DD6-198D0B65BAF1}"/>
              </a:ext>
            </a:extLst>
          </p:cNvPr>
          <p:cNvSpPr txBox="1"/>
          <p:nvPr/>
        </p:nvSpPr>
        <p:spPr>
          <a:xfrm>
            <a:off x="3491880" y="675762"/>
            <a:ext cx="504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You!</a:t>
            </a:r>
            <a:endParaRPr lang="en-IN" sz="6000" b="1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9" name="组合 69">
            <a:extLst>
              <a:ext uri="{FF2B5EF4-FFF2-40B4-BE49-F238E27FC236}">
                <a16:creationId xmlns:a16="http://schemas.microsoft.com/office/drawing/2014/main" id="{A51E50E1-4ED3-734F-B6E6-FE65A340A30C}"/>
              </a:ext>
            </a:extLst>
          </p:cNvPr>
          <p:cNvGrpSpPr/>
          <p:nvPr/>
        </p:nvGrpSpPr>
        <p:grpSpPr>
          <a:xfrm rot="5400000">
            <a:off x="3798428" y="-111318"/>
            <a:ext cx="1561255" cy="9158111"/>
            <a:chOff x="6664325" y="-1588"/>
            <a:chExt cx="5524183" cy="6856414"/>
          </a:xfrm>
        </p:grpSpPr>
        <p:sp>
          <p:nvSpPr>
            <p:cNvPr id="10" name="Freeform 120">
              <a:extLst>
                <a:ext uri="{FF2B5EF4-FFF2-40B4-BE49-F238E27FC236}">
                  <a16:creationId xmlns:a16="http://schemas.microsoft.com/office/drawing/2014/main" id="{7725AD4C-5C6B-B696-6CCF-A9547DFA0AA3}"/>
                </a:ext>
              </a:extLst>
            </p:cNvPr>
            <p:cNvSpPr/>
            <p:nvPr/>
          </p:nvSpPr>
          <p:spPr bwMode="auto">
            <a:xfrm>
              <a:off x="6664325" y="1588"/>
              <a:ext cx="5521325" cy="6853238"/>
            </a:xfrm>
            <a:custGeom>
              <a:avLst/>
              <a:gdLst>
                <a:gd name="T0" fmla="*/ 298 w 3482"/>
                <a:gd name="T1" fmla="*/ 2365 h 4320"/>
                <a:gd name="T2" fmla="*/ 2253 w 3482"/>
                <a:gd name="T3" fmla="*/ 4320 h 4320"/>
                <a:gd name="T4" fmla="*/ 3482 w 3482"/>
                <a:gd name="T5" fmla="*/ 4320 h 4320"/>
                <a:gd name="T6" fmla="*/ 3482 w 3482"/>
                <a:gd name="T7" fmla="*/ 0 h 4320"/>
                <a:gd name="T8" fmla="*/ 1582 w 3482"/>
                <a:gd name="T9" fmla="*/ 0 h 4320"/>
                <a:gd name="T10" fmla="*/ 298 w 3482"/>
                <a:gd name="T11" fmla="*/ 1285 h 4320"/>
                <a:gd name="T12" fmla="*/ 298 w 3482"/>
                <a:gd name="T13" fmla="*/ 2365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2" h="4320">
                  <a:moveTo>
                    <a:pt x="298" y="2365"/>
                  </a:moveTo>
                  <a:cubicBezTo>
                    <a:pt x="2253" y="4320"/>
                    <a:pt x="2253" y="4320"/>
                    <a:pt x="2253" y="4320"/>
                  </a:cubicBezTo>
                  <a:cubicBezTo>
                    <a:pt x="3482" y="4320"/>
                    <a:pt x="3482" y="4320"/>
                    <a:pt x="3482" y="432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1582" y="0"/>
                    <a:pt x="1582" y="0"/>
                    <a:pt x="1582" y="0"/>
                  </a:cubicBezTo>
                  <a:cubicBezTo>
                    <a:pt x="298" y="1285"/>
                    <a:pt x="298" y="1285"/>
                    <a:pt x="298" y="1285"/>
                  </a:cubicBezTo>
                  <a:cubicBezTo>
                    <a:pt x="0" y="1583"/>
                    <a:pt x="0" y="2067"/>
                    <a:pt x="298" y="236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1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21">
              <a:extLst>
                <a:ext uri="{FF2B5EF4-FFF2-40B4-BE49-F238E27FC236}">
                  <a16:creationId xmlns:a16="http://schemas.microsoft.com/office/drawing/2014/main" id="{1B0450C1-6C94-43AA-EFC5-09CA0F36F0D4}"/>
                </a:ext>
              </a:extLst>
            </p:cNvPr>
            <p:cNvSpPr/>
            <p:nvPr/>
          </p:nvSpPr>
          <p:spPr bwMode="auto">
            <a:xfrm>
              <a:off x="7477125" y="1588"/>
              <a:ext cx="4708525" cy="6853238"/>
            </a:xfrm>
            <a:custGeom>
              <a:avLst/>
              <a:gdLst>
                <a:gd name="T0" fmla="*/ 299 w 2969"/>
                <a:gd name="T1" fmla="*/ 2879 h 4320"/>
                <a:gd name="T2" fmla="*/ 1740 w 2969"/>
                <a:gd name="T3" fmla="*/ 4320 h 4320"/>
                <a:gd name="T4" fmla="*/ 2969 w 2969"/>
                <a:gd name="T5" fmla="*/ 4320 h 4320"/>
                <a:gd name="T6" fmla="*/ 2969 w 2969"/>
                <a:gd name="T7" fmla="*/ 0 h 4320"/>
                <a:gd name="T8" fmla="*/ 2097 w 2969"/>
                <a:gd name="T9" fmla="*/ 0 h 4320"/>
                <a:gd name="T10" fmla="*/ 299 w 2969"/>
                <a:gd name="T11" fmla="*/ 1799 h 4320"/>
                <a:gd name="T12" fmla="*/ 299 w 2969"/>
                <a:gd name="T13" fmla="*/ 287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9" h="4320">
                  <a:moveTo>
                    <a:pt x="299" y="2879"/>
                  </a:moveTo>
                  <a:cubicBezTo>
                    <a:pt x="1740" y="4320"/>
                    <a:pt x="1740" y="4320"/>
                    <a:pt x="1740" y="4320"/>
                  </a:cubicBezTo>
                  <a:cubicBezTo>
                    <a:pt x="2969" y="4320"/>
                    <a:pt x="2969" y="4320"/>
                    <a:pt x="2969" y="4320"/>
                  </a:cubicBezTo>
                  <a:cubicBezTo>
                    <a:pt x="2969" y="0"/>
                    <a:pt x="2969" y="0"/>
                    <a:pt x="2969" y="0"/>
                  </a:cubicBezTo>
                  <a:cubicBezTo>
                    <a:pt x="2097" y="0"/>
                    <a:pt x="2097" y="0"/>
                    <a:pt x="2097" y="0"/>
                  </a:cubicBezTo>
                  <a:cubicBezTo>
                    <a:pt x="299" y="1799"/>
                    <a:pt x="299" y="1799"/>
                    <a:pt x="299" y="1799"/>
                  </a:cubicBezTo>
                  <a:cubicBezTo>
                    <a:pt x="0" y="2097"/>
                    <a:pt x="0" y="2581"/>
                    <a:pt x="299" y="28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2">
              <a:extLst>
                <a:ext uri="{FF2B5EF4-FFF2-40B4-BE49-F238E27FC236}">
                  <a16:creationId xmlns:a16="http://schemas.microsoft.com/office/drawing/2014/main" id="{A0F4D956-E01E-218D-E85B-BCAB0BF59BC5}"/>
                </a:ext>
              </a:extLst>
            </p:cNvPr>
            <p:cNvSpPr/>
            <p:nvPr/>
          </p:nvSpPr>
          <p:spPr bwMode="auto">
            <a:xfrm>
              <a:off x="7620000" y="1588"/>
              <a:ext cx="4565650" cy="6853238"/>
            </a:xfrm>
            <a:custGeom>
              <a:avLst/>
              <a:gdLst>
                <a:gd name="T0" fmla="*/ 299 w 2879"/>
                <a:gd name="T1" fmla="*/ 2969 h 4320"/>
                <a:gd name="T2" fmla="*/ 1650 w 2879"/>
                <a:gd name="T3" fmla="*/ 4320 h 4320"/>
                <a:gd name="T4" fmla="*/ 2879 w 2879"/>
                <a:gd name="T5" fmla="*/ 4320 h 4320"/>
                <a:gd name="T6" fmla="*/ 2879 w 2879"/>
                <a:gd name="T7" fmla="*/ 0 h 4320"/>
                <a:gd name="T8" fmla="*/ 2187 w 2879"/>
                <a:gd name="T9" fmla="*/ 0 h 4320"/>
                <a:gd name="T10" fmla="*/ 299 w 2879"/>
                <a:gd name="T11" fmla="*/ 1888 h 4320"/>
                <a:gd name="T12" fmla="*/ 299 w 2879"/>
                <a:gd name="T13" fmla="*/ 296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9" h="4320">
                  <a:moveTo>
                    <a:pt x="299" y="2969"/>
                  </a:moveTo>
                  <a:cubicBezTo>
                    <a:pt x="1650" y="4320"/>
                    <a:pt x="1650" y="4320"/>
                    <a:pt x="1650" y="4320"/>
                  </a:cubicBezTo>
                  <a:cubicBezTo>
                    <a:pt x="2879" y="4320"/>
                    <a:pt x="2879" y="4320"/>
                    <a:pt x="2879" y="4320"/>
                  </a:cubicBezTo>
                  <a:cubicBezTo>
                    <a:pt x="2879" y="0"/>
                    <a:pt x="2879" y="0"/>
                    <a:pt x="2879" y="0"/>
                  </a:cubicBezTo>
                  <a:cubicBezTo>
                    <a:pt x="2187" y="0"/>
                    <a:pt x="2187" y="0"/>
                    <a:pt x="2187" y="0"/>
                  </a:cubicBezTo>
                  <a:cubicBezTo>
                    <a:pt x="299" y="1888"/>
                    <a:pt x="299" y="1888"/>
                    <a:pt x="299" y="1888"/>
                  </a:cubicBezTo>
                  <a:cubicBezTo>
                    <a:pt x="0" y="2187"/>
                    <a:pt x="0" y="2671"/>
                    <a:pt x="299" y="2969"/>
                  </a:cubicBezTo>
                  <a:close/>
                </a:path>
              </a:pathLst>
            </a:custGeom>
            <a:solidFill>
              <a:schemeClr val="accent1">
                <a:alpha val="3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4">
              <a:extLst>
                <a:ext uri="{FF2B5EF4-FFF2-40B4-BE49-F238E27FC236}">
                  <a16:creationId xmlns:a16="http://schemas.microsoft.com/office/drawing/2014/main" id="{8215C8F6-A4E1-F947-6EF0-F24D9D86DBEA}"/>
                </a:ext>
              </a:extLst>
            </p:cNvPr>
            <p:cNvSpPr/>
            <p:nvPr/>
          </p:nvSpPr>
          <p:spPr bwMode="auto">
            <a:xfrm>
              <a:off x="8374063" y="1588"/>
              <a:ext cx="3735388" cy="6853238"/>
            </a:xfrm>
            <a:custGeom>
              <a:avLst/>
              <a:gdLst>
                <a:gd name="T0" fmla="*/ 412 w 2355"/>
                <a:gd name="T1" fmla="*/ 2368 h 4320"/>
                <a:gd name="T2" fmla="*/ 415 w 2355"/>
                <a:gd name="T3" fmla="*/ 1288 h 4320"/>
                <a:gd name="T4" fmla="*/ 1709 w 2355"/>
                <a:gd name="T5" fmla="*/ 0 h 4320"/>
                <a:gd name="T6" fmla="*/ 1709 w 2355"/>
                <a:gd name="T7" fmla="*/ 0 h 4320"/>
                <a:gd name="T8" fmla="*/ 300 w 2355"/>
                <a:gd name="T9" fmla="*/ 1402 h 4320"/>
                <a:gd name="T10" fmla="*/ 297 w 2355"/>
                <a:gd name="T11" fmla="*/ 2483 h 4320"/>
                <a:gd name="T12" fmla="*/ 2126 w 2355"/>
                <a:gd name="T13" fmla="*/ 4320 h 4320"/>
                <a:gd name="T14" fmla="*/ 2355 w 2355"/>
                <a:gd name="T15" fmla="*/ 4320 h 4320"/>
                <a:gd name="T16" fmla="*/ 412 w 2355"/>
                <a:gd name="T17" fmla="*/ 2368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5" h="4320">
                  <a:moveTo>
                    <a:pt x="412" y="2368"/>
                  </a:moveTo>
                  <a:cubicBezTo>
                    <a:pt x="115" y="2069"/>
                    <a:pt x="116" y="1586"/>
                    <a:pt x="415" y="1288"/>
                  </a:cubicBezTo>
                  <a:cubicBezTo>
                    <a:pt x="1709" y="0"/>
                    <a:pt x="1709" y="0"/>
                    <a:pt x="1709" y="0"/>
                  </a:cubicBezTo>
                  <a:cubicBezTo>
                    <a:pt x="1709" y="0"/>
                    <a:pt x="1709" y="0"/>
                    <a:pt x="1709" y="0"/>
                  </a:cubicBezTo>
                  <a:cubicBezTo>
                    <a:pt x="300" y="1402"/>
                    <a:pt x="300" y="1402"/>
                    <a:pt x="300" y="1402"/>
                  </a:cubicBezTo>
                  <a:cubicBezTo>
                    <a:pt x="1" y="1700"/>
                    <a:pt x="0" y="2184"/>
                    <a:pt x="297" y="2483"/>
                  </a:cubicBezTo>
                  <a:cubicBezTo>
                    <a:pt x="2126" y="4320"/>
                    <a:pt x="2126" y="4320"/>
                    <a:pt x="2126" y="4320"/>
                  </a:cubicBezTo>
                  <a:cubicBezTo>
                    <a:pt x="2355" y="4320"/>
                    <a:pt x="2355" y="4320"/>
                    <a:pt x="2355" y="4320"/>
                  </a:cubicBezTo>
                  <a:lnTo>
                    <a:pt x="412" y="23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1">
              <a:extLst>
                <a:ext uri="{FF2B5EF4-FFF2-40B4-BE49-F238E27FC236}">
                  <a16:creationId xmlns:a16="http://schemas.microsoft.com/office/drawing/2014/main" id="{78C65779-00A5-560F-9C79-E34C7795603E}"/>
                </a:ext>
              </a:extLst>
            </p:cNvPr>
            <p:cNvSpPr/>
            <p:nvPr/>
          </p:nvSpPr>
          <p:spPr bwMode="auto">
            <a:xfrm>
              <a:off x="8551546" y="-1588"/>
              <a:ext cx="3636962" cy="6853238"/>
            </a:xfrm>
            <a:custGeom>
              <a:avLst/>
              <a:gdLst>
                <a:gd name="T0" fmla="*/ 298 w 2288"/>
                <a:gd name="T1" fmla="*/ 2379 h 4320"/>
                <a:gd name="T2" fmla="*/ 2240 w 2288"/>
                <a:gd name="T3" fmla="*/ 4320 h 4320"/>
                <a:gd name="T4" fmla="*/ 2288 w 2288"/>
                <a:gd name="T5" fmla="*/ 4320 h 4320"/>
                <a:gd name="T6" fmla="*/ 2288 w 2288"/>
                <a:gd name="T7" fmla="*/ 0 h 4320"/>
                <a:gd name="T8" fmla="*/ 1596 w 2288"/>
                <a:gd name="T9" fmla="*/ 0 h 4320"/>
                <a:gd name="T10" fmla="*/ 298 w 2288"/>
                <a:gd name="T11" fmla="*/ 1298 h 4320"/>
                <a:gd name="T12" fmla="*/ 298 w 2288"/>
                <a:gd name="T13" fmla="*/ 237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8" h="4320">
                  <a:moveTo>
                    <a:pt x="298" y="2379"/>
                  </a:moveTo>
                  <a:cubicBezTo>
                    <a:pt x="2240" y="4320"/>
                    <a:pt x="2240" y="4320"/>
                    <a:pt x="2240" y="4320"/>
                  </a:cubicBezTo>
                  <a:cubicBezTo>
                    <a:pt x="2288" y="4320"/>
                    <a:pt x="2288" y="4320"/>
                    <a:pt x="2288" y="4320"/>
                  </a:cubicBezTo>
                  <a:cubicBezTo>
                    <a:pt x="2288" y="0"/>
                    <a:pt x="2288" y="0"/>
                    <a:pt x="2288" y="0"/>
                  </a:cubicBezTo>
                  <a:cubicBezTo>
                    <a:pt x="1596" y="0"/>
                    <a:pt x="1596" y="0"/>
                    <a:pt x="1596" y="0"/>
                  </a:cubicBezTo>
                  <a:cubicBezTo>
                    <a:pt x="298" y="1298"/>
                    <a:pt x="298" y="1298"/>
                    <a:pt x="298" y="1298"/>
                  </a:cubicBezTo>
                  <a:cubicBezTo>
                    <a:pt x="0" y="1596"/>
                    <a:pt x="0" y="2080"/>
                    <a:pt x="298" y="2379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BCE7EC7-C71E-C971-8DD2-4CACA4EC47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99592" y="1965561"/>
            <a:ext cx="4012245" cy="2507653"/>
          </a:xfrm>
          <a:prstGeom prst="roundRect">
            <a:avLst>
              <a:gd name="adj" fmla="val 5610"/>
            </a:avLst>
          </a:prstGeom>
          <a:ln>
            <a:solidFill>
              <a:schemeClr val="tx1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899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4E2B3-7F00-9F09-6CB6-7ED0862C57A9}"/>
              </a:ext>
            </a:extLst>
          </p:cNvPr>
          <p:cNvSpPr txBox="1"/>
          <p:nvPr/>
        </p:nvSpPr>
        <p:spPr>
          <a:xfrm>
            <a:off x="827584" y="267494"/>
            <a:ext cx="7056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</a:t>
            </a:r>
            <a:endParaRPr lang="en-IN" sz="3000" b="1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ABB13-CC96-A17E-B8F3-99D1888755AC}"/>
              </a:ext>
            </a:extLst>
          </p:cNvPr>
          <p:cNvSpPr txBox="1"/>
          <p:nvPr/>
        </p:nvSpPr>
        <p:spPr>
          <a:xfrm>
            <a:off x="827584" y="915566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analyze and uncover insights from the Subway Surfers speedrun leaderboards, focusing on various metrics such as the fastest completion times, top-performing players, platform preferences, and demographic trends within the speedrunning community. </a:t>
            </a:r>
            <a:br>
              <a:rPr lang="en-US" sz="2000">
                <a:solidFill>
                  <a:schemeClr val="tx1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000">
              <a:solidFill>
                <a:schemeClr val="tx1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analysis aims to provide valuable insights into player behavior and trends, helping to understand the dynamics of the Subway Surfers speedrunning community.</a:t>
            </a:r>
            <a:endParaRPr lang="en-IN" sz="2000">
              <a:solidFill>
                <a:schemeClr val="tx1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7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4E2B3-7F00-9F09-6CB6-7ED0862C57A9}"/>
              </a:ext>
            </a:extLst>
          </p:cNvPr>
          <p:cNvSpPr txBox="1"/>
          <p:nvPr/>
        </p:nvSpPr>
        <p:spPr>
          <a:xfrm>
            <a:off x="827584" y="267494"/>
            <a:ext cx="7056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Model and Technology Used</a:t>
            </a:r>
            <a:endParaRPr lang="en-IN" sz="3000" b="1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B14D3B-9ADC-038A-40B7-2740A1609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31590"/>
            <a:ext cx="4974226" cy="3075806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45216-DBE8-5EAF-EE74-F51F08ABC3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20" y="1298418"/>
            <a:ext cx="1477968" cy="985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5D368D-647E-6030-C45D-3E7FDA8E9E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6" y="2931790"/>
            <a:ext cx="1955892" cy="1100189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6A434E20-6F6A-050C-188E-1FB6B2C5A50F}"/>
              </a:ext>
            </a:extLst>
          </p:cNvPr>
          <p:cNvSpPr/>
          <p:nvPr/>
        </p:nvSpPr>
        <p:spPr>
          <a:xfrm>
            <a:off x="7164304" y="2355750"/>
            <a:ext cx="144000" cy="43200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2ED5B08-B18F-7EE2-4E9F-279869391E75}"/>
              </a:ext>
            </a:extLst>
          </p:cNvPr>
          <p:cNvSpPr/>
          <p:nvPr/>
        </p:nvSpPr>
        <p:spPr>
          <a:xfrm rot="5400000">
            <a:off x="6228216" y="3435862"/>
            <a:ext cx="144000" cy="43200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4E2B3-7F00-9F09-6CB6-7ED0862C57A9}"/>
              </a:ext>
            </a:extLst>
          </p:cNvPr>
          <p:cNvSpPr txBox="1"/>
          <p:nvPr/>
        </p:nvSpPr>
        <p:spPr>
          <a:xfrm>
            <a:off x="827584" y="267494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  <a:endParaRPr lang="en-IN" sz="3000" b="1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2262A-FE29-75CC-76C8-3D41120BC76B}"/>
              </a:ext>
            </a:extLst>
          </p:cNvPr>
          <p:cNvSpPr txBox="1"/>
          <p:nvPr/>
        </p:nvSpPr>
        <p:spPr>
          <a:xfrm>
            <a:off x="827584" y="915566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Calculate the percentage of players for each platform.</a:t>
            </a:r>
            <a:endParaRPr lang="en-IN" sz="2000">
              <a:solidFill>
                <a:schemeClr val="tx1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71461-045A-A56C-815D-133EF1B2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91630"/>
            <a:ext cx="3456384" cy="2648409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D1C78-D5C6-CE04-776A-12BEE9B66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91630"/>
            <a:ext cx="2469345" cy="2216361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7EBF752-98D5-4916-0737-E909E942AE1A}"/>
              </a:ext>
            </a:extLst>
          </p:cNvPr>
          <p:cNvSpPr/>
          <p:nvPr/>
        </p:nvSpPr>
        <p:spPr>
          <a:xfrm>
            <a:off x="4499992" y="2599810"/>
            <a:ext cx="432048" cy="108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96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2262A-FE29-75CC-76C8-3D41120BC76B}"/>
              </a:ext>
            </a:extLst>
          </p:cNvPr>
          <p:cNvSpPr txBox="1"/>
          <p:nvPr/>
        </p:nvSpPr>
        <p:spPr>
          <a:xfrm>
            <a:off x="827584" y="339502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2) Calculate the percentage of players for each country whose name starts with ‘c’.</a:t>
            </a:r>
            <a:endParaRPr lang="en-IN" sz="2000">
              <a:solidFill>
                <a:schemeClr val="tx1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71461-045A-A56C-815D-133EF1B2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709" y="1231658"/>
            <a:ext cx="3167271" cy="2736304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D1C78-D5C6-CE04-776A-12BEE9B66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7988" y="1231658"/>
            <a:ext cx="3650436" cy="2348204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7EBF752-98D5-4916-0737-E909E942AE1A}"/>
              </a:ext>
            </a:extLst>
          </p:cNvPr>
          <p:cNvSpPr/>
          <p:nvPr/>
        </p:nvSpPr>
        <p:spPr>
          <a:xfrm>
            <a:off x="4211960" y="2599810"/>
            <a:ext cx="432048" cy="108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2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2262A-FE29-75CC-76C8-3D41120BC76B}"/>
              </a:ext>
            </a:extLst>
          </p:cNvPr>
          <p:cNvSpPr txBox="1"/>
          <p:nvPr/>
        </p:nvSpPr>
        <p:spPr>
          <a:xfrm>
            <a:off x="827584" y="33950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3) Identify the top 10 players for ‘Mystery Hurdles’ category.</a:t>
            </a:r>
            <a:endParaRPr lang="en-IN" sz="2000">
              <a:solidFill>
                <a:schemeClr val="tx1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71461-045A-A56C-815D-133EF1B2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71600" y="915566"/>
            <a:ext cx="2808312" cy="1735316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D1C78-D5C6-CE04-776A-12BEE9B66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4826" y="2362850"/>
            <a:ext cx="5760640" cy="2153116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10E536-F3D3-C611-CC56-15FE773CFA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15566"/>
            <a:ext cx="2260141" cy="1271330"/>
          </a:xfrm>
          <a:prstGeom prst="roundRect">
            <a:avLst>
              <a:gd name="adj" fmla="val 6910"/>
            </a:avLst>
          </a:prstGeom>
          <a:ln>
            <a:solidFill>
              <a:schemeClr val="tx1">
                <a:lumMod val="10000"/>
              </a:schemeClr>
            </a:solidFill>
          </a:ln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172DB05D-4EDA-67E5-9041-DCF3EFF5E90C}"/>
              </a:ext>
            </a:extLst>
          </p:cNvPr>
          <p:cNvSpPr/>
          <p:nvPr/>
        </p:nvSpPr>
        <p:spPr>
          <a:xfrm rot="10800000" flipH="1">
            <a:off x="2123756" y="2696578"/>
            <a:ext cx="252000" cy="413890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2262A-FE29-75CC-76C8-3D41120BC76B}"/>
              </a:ext>
            </a:extLst>
          </p:cNvPr>
          <p:cNvSpPr txBox="1"/>
          <p:nvPr/>
        </p:nvSpPr>
        <p:spPr>
          <a:xfrm>
            <a:off x="827584" y="339502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4) Identify the number of players for each country whose pronouns are ‘She/Her’.</a:t>
            </a:r>
            <a:endParaRPr lang="en-IN" sz="2000">
              <a:solidFill>
                <a:schemeClr val="tx1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71461-045A-A56C-815D-133EF1B2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563" y="1231658"/>
            <a:ext cx="3506421" cy="2060172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D1C78-D5C6-CE04-776A-12BEE9B66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04049" y="1231658"/>
            <a:ext cx="3096344" cy="2767291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7EBF752-98D5-4916-0737-E909E942AE1A}"/>
              </a:ext>
            </a:extLst>
          </p:cNvPr>
          <p:cNvSpPr/>
          <p:nvPr/>
        </p:nvSpPr>
        <p:spPr>
          <a:xfrm>
            <a:off x="4499992" y="2599810"/>
            <a:ext cx="432048" cy="108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47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2262A-FE29-75CC-76C8-3D41120BC76B}"/>
              </a:ext>
            </a:extLst>
          </p:cNvPr>
          <p:cNvSpPr txBox="1"/>
          <p:nvPr/>
        </p:nvSpPr>
        <p:spPr>
          <a:xfrm>
            <a:off x="827584" y="339502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5) Identify the number of players for each platform who have not mentioned their country name.</a:t>
            </a:r>
            <a:endParaRPr lang="en-IN" sz="2000">
              <a:solidFill>
                <a:schemeClr val="tx1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71461-045A-A56C-815D-133EF1B2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485" y="1231658"/>
            <a:ext cx="3491498" cy="2276196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D1C78-D5C6-CE04-776A-12BEE9B66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04049" y="1231658"/>
            <a:ext cx="3491498" cy="2780252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7EBF752-98D5-4916-0737-E909E942AE1A}"/>
              </a:ext>
            </a:extLst>
          </p:cNvPr>
          <p:cNvSpPr/>
          <p:nvPr/>
        </p:nvSpPr>
        <p:spPr>
          <a:xfrm>
            <a:off x="4499992" y="2599810"/>
            <a:ext cx="432048" cy="108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42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2262A-FE29-75CC-76C8-3D41120BC76B}"/>
              </a:ext>
            </a:extLst>
          </p:cNvPr>
          <p:cNvSpPr txBox="1"/>
          <p:nvPr/>
        </p:nvSpPr>
        <p:spPr>
          <a:xfrm>
            <a:off x="827584" y="339502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6) Identify the top performers for each platform who have not mentioned their pronouns.</a:t>
            </a:r>
            <a:endParaRPr lang="en-IN" sz="2000">
              <a:solidFill>
                <a:schemeClr val="tx1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71461-045A-A56C-815D-133EF1B2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1275606"/>
            <a:ext cx="4000295" cy="3240360"/>
          </a:xfrm>
          <a:prstGeom prst="rect">
            <a:avLst/>
          </a:prstGeom>
          <a:ln>
            <a:solidFill>
              <a:schemeClr val="tx1">
                <a:lumMod val="1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219A09-BF42-CF1E-53E6-240BE1DA38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64088" y="1275606"/>
            <a:ext cx="3240360" cy="2016224"/>
          </a:xfrm>
          <a:prstGeom prst="roundRect">
            <a:avLst>
              <a:gd name="adj" fmla="val 5610"/>
            </a:avLst>
          </a:prstGeom>
          <a:ln>
            <a:solidFill>
              <a:schemeClr val="tx1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697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​​">
  <a:themeElements>
    <a:clrScheme name="自定义 20">
      <a:dk1>
        <a:srgbClr val="EFEFEF"/>
      </a:dk1>
      <a:lt1>
        <a:srgbClr val="EFEFEF"/>
      </a:lt1>
      <a:dk2>
        <a:srgbClr val="EFEFEF"/>
      </a:dk2>
      <a:lt2>
        <a:srgbClr val="EFEFEF"/>
      </a:lt2>
      <a:accent1>
        <a:srgbClr val="0070C0"/>
      </a:accent1>
      <a:accent2>
        <a:srgbClr val="002060"/>
      </a:accent2>
      <a:accent3>
        <a:srgbClr val="0070C0"/>
      </a:accent3>
      <a:accent4>
        <a:srgbClr val="002060"/>
      </a:accent4>
      <a:accent5>
        <a:srgbClr val="0070C0"/>
      </a:accent5>
      <a:accent6>
        <a:srgbClr val="002060"/>
      </a:accent6>
      <a:hlink>
        <a:srgbClr val="0070C0"/>
      </a:hlink>
      <a:folHlink>
        <a:srgbClr val="002060"/>
      </a:folHlink>
    </a:clrScheme>
    <a:fontScheme name="clwg40zr">
      <a:majorFont>
        <a:latin typeface="Microsoft YaHei"/>
        <a:ea typeface="字魂35号-经典雅黑"/>
        <a:cs typeface="Arial"/>
      </a:majorFont>
      <a:minorFont>
        <a:latin typeface="Microsoft YaHei"/>
        <a:ea typeface="字魂35号-经典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244</Words>
  <Application>Microsoft Office PowerPoint</Application>
  <PresentationFormat>On-screen Show (16:9)</PresentationFormat>
  <Paragraphs>35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Microsoft YaHei</vt:lpstr>
      <vt:lpstr>Arial</vt:lpstr>
      <vt:lpstr>Calibri</vt:lpstr>
      <vt:lpstr>Open Sans</vt:lpstr>
      <vt:lpstr>Poppins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蓝白色大气简约商务汇报ppt模板</dc:title>
  <dc:creator>摄图网</dc:creator>
  <cp:keywords>user</cp:keywords>
  <dc:description>小鹿模板 http://pptx.taobao.com</dc:description>
  <cp:lastModifiedBy>Pratyush Majumdar</cp:lastModifiedBy>
  <cp:revision>103</cp:revision>
  <dcterms:created xsi:type="dcterms:W3CDTF">2016-04-01T07:35:00Z</dcterms:created>
  <dcterms:modified xsi:type="dcterms:W3CDTF">2024-08-16T17:55:02Z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