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4" r:id="rId2"/>
    <p:sldId id="285" r:id="rId3"/>
    <p:sldId id="256" r:id="rId4"/>
    <p:sldId id="275" r:id="rId5"/>
    <p:sldId id="276" r:id="rId6"/>
    <p:sldId id="277" r:id="rId7"/>
    <p:sldId id="279" r:id="rId8"/>
    <p:sldId id="278" r:id="rId9"/>
    <p:sldId id="280" r:id="rId10"/>
    <p:sldId id="281" r:id="rId11"/>
    <p:sldId id="282" r:id="rId12"/>
    <p:sldId id="283" r:id="rId13"/>
  </p:sldIdLst>
  <p:sldSz cx="18288000" cy="10287000"/>
  <p:notesSz cx="6858000" cy="9144000"/>
  <p:embeddedFontLst>
    <p:embeddedFont>
      <p:font typeface="Bahnschrift SemiBold" panose="020B0502040204020203" pitchFamily="34" charset="0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DE1"/>
    <a:srgbClr val="FEE3DA"/>
    <a:srgbClr val="F3E3D2"/>
    <a:srgbClr val="F4E7D8"/>
    <a:srgbClr val="EDD6BD"/>
    <a:srgbClr val="E8C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DE1">
            <a:alpha val="5176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onedrive.live.com/embed?resid=CB432A71C409649C%2135288&amp;authkey=%21ADBYDVKIqEA-sfg&amp;em=2&amp;AllowTyping=True&amp;ActiveCell=%27Dashboard%27!A1&amp;wdHideGridlines=True&amp;wdHideHeaders=True&amp;wdDownloadButton=True&amp;wdInConfigurator=True&amp;wdInConfigurator=True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5">
            <a:extLst>
              <a:ext uri="{FF2B5EF4-FFF2-40B4-BE49-F238E27FC236}">
                <a16:creationId xmlns:a16="http://schemas.microsoft.com/office/drawing/2014/main" id="{EF486623-9BBA-C959-42F6-CB5EDFD39E90}"/>
              </a:ext>
            </a:extLst>
          </p:cNvPr>
          <p:cNvSpPr txBox="1"/>
          <p:nvPr/>
        </p:nvSpPr>
        <p:spPr>
          <a:xfrm>
            <a:off x="3419819" y="1479288"/>
            <a:ext cx="11582400" cy="1266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10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Zara Sales Analysis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AD74068B-B6F0-C85F-FE23-83923EFE3D5B}"/>
              </a:ext>
            </a:extLst>
          </p:cNvPr>
          <p:cNvSpPr txBox="1"/>
          <p:nvPr/>
        </p:nvSpPr>
        <p:spPr>
          <a:xfrm>
            <a:off x="3419819" y="2594132"/>
            <a:ext cx="10395807" cy="1055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5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E-Commerce Industry</a:t>
            </a:r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FEA9D13F-C81D-3CC3-70AE-AF0E2FE8BD1A}"/>
              </a:ext>
            </a:extLst>
          </p:cNvPr>
          <p:cNvSpPr/>
          <p:nvPr/>
        </p:nvSpPr>
        <p:spPr>
          <a:xfrm>
            <a:off x="2324400" y="3619500"/>
            <a:ext cx="8496000" cy="432000"/>
          </a:xfrm>
          <a:prstGeom prst="mathMin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9FE898F8-F062-19A8-E54C-2EE9314760EF}"/>
              </a:ext>
            </a:extLst>
          </p:cNvPr>
          <p:cNvSpPr txBox="1"/>
          <p:nvPr/>
        </p:nvSpPr>
        <p:spPr>
          <a:xfrm>
            <a:off x="1143000" y="8420100"/>
            <a:ext cx="10395807" cy="102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35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- Pratyush Majumdar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6C820E-3139-7A52-B43C-C3E9B0A8C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1673" y="3281255"/>
            <a:ext cx="6596508" cy="59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2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>
            <a:extLst>
              <a:ext uri="{FF2B5EF4-FFF2-40B4-BE49-F238E27FC236}">
                <a16:creationId xmlns:a16="http://schemas.microsoft.com/office/drawing/2014/main" id="{D50FC38B-C5D0-E4F9-48C6-ACC120E197A5}"/>
              </a:ext>
            </a:extLst>
          </p:cNvPr>
          <p:cNvSpPr txBox="1"/>
          <p:nvPr/>
        </p:nvSpPr>
        <p:spPr>
          <a:xfrm>
            <a:off x="990600" y="647700"/>
            <a:ext cx="163068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/>
            <a:r>
              <a:rPr lang="en-US" sz="3200">
                <a:solidFill>
                  <a:srgbClr val="282119"/>
                </a:solidFill>
                <a:latin typeface="Arial" panose="020B0604020202020204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8) List down the top 5 products with highest average revenue for womens section.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69854-75BB-4E47-6D39-835F1619C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00432" y="1866900"/>
            <a:ext cx="8125448" cy="5715000"/>
          </a:xfrm>
          <a:prstGeom prst="roundRect">
            <a:avLst>
              <a:gd name="adj" fmla="val 3987"/>
            </a:avLst>
          </a:prstGeom>
          <a:ln>
            <a:solidFill>
              <a:schemeClr val="tx1"/>
            </a:solidFill>
          </a:ln>
        </p:spPr>
      </p:pic>
      <p:sp>
        <p:nvSpPr>
          <p:cNvPr id="4" name="TextBox 15">
            <a:extLst>
              <a:ext uri="{FF2B5EF4-FFF2-40B4-BE49-F238E27FC236}">
                <a16:creationId xmlns:a16="http://schemas.microsoft.com/office/drawing/2014/main" id="{BE50AE6D-8931-7517-C2A5-C9E6786921D0}"/>
              </a:ext>
            </a:extLst>
          </p:cNvPr>
          <p:cNvSpPr txBox="1"/>
          <p:nvPr/>
        </p:nvSpPr>
        <p:spPr>
          <a:xfrm>
            <a:off x="9923207" y="1257300"/>
            <a:ext cx="7364361" cy="7369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32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Top 5 Products By Average Revenue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Jewel Knit Sweater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Contrast Topstitching Crop Knit Sweater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Asymmetrical Wool And Silk Blend Sweater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Knit Sweater With Pearls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Cashmere Blend Knit Sweater</a:t>
            </a:r>
          </a:p>
          <a:p>
            <a:pPr lvl="0" algn="l">
              <a:lnSpc>
                <a:spcPct val="150000"/>
              </a:lnSpc>
              <a:buClr>
                <a:schemeClr val="accent2"/>
              </a:buClr>
              <a:buSzPct val="70000"/>
            </a:pPr>
            <a:endParaRPr lang="en-US" sz="3000">
              <a:solidFill>
                <a:schemeClr val="accent2"/>
              </a:solidFill>
              <a:latin typeface="Bahnschrift SemiBold" panose="020B0502040204020203" pitchFamily="34" charset="0"/>
              <a:ea typeface="Barbra SemiCondensed"/>
              <a:cs typeface="Arial" panose="020B0604020202020204" pitchFamily="34" charset="0"/>
              <a:sym typeface="Barbra SemiCondensed"/>
            </a:endParaRPr>
          </a:p>
          <a:p>
            <a:pPr lvl="0" algn="l">
              <a:lnSpc>
                <a:spcPct val="150000"/>
              </a:lnSpc>
              <a:buClr>
                <a:schemeClr val="accent2"/>
              </a:buClr>
              <a:buSzPct val="70000"/>
            </a:pPr>
            <a:endParaRPr lang="en-US" sz="3000">
              <a:solidFill>
                <a:schemeClr val="accent2"/>
              </a:solidFill>
              <a:latin typeface="Bahnschrift SemiBold" panose="020B0502040204020203" pitchFamily="34" charset="0"/>
              <a:ea typeface="Barbra SemiCondensed"/>
              <a:cs typeface="Arial" panose="020B0604020202020204" pitchFamily="34" charset="0"/>
              <a:sym typeface="Barbra SemiCondensed"/>
            </a:endParaRPr>
          </a:p>
          <a:p>
            <a:pPr lvl="0" algn="l">
              <a:lnSpc>
                <a:spcPct val="150000"/>
              </a:lnSpc>
              <a:buClr>
                <a:schemeClr val="accent2"/>
              </a:buClr>
              <a:buSzPct val="70000"/>
            </a:pPr>
            <a:endParaRPr lang="en-US" sz="3000">
              <a:solidFill>
                <a:schemeClr val="accent2"/>
              </a:solidFill>
              <a:latin typeface="Bahnschrift SemiBold" panose="020B0502040204020203" pitchFamily="34" charset="0"/>
              <a:ea typeface="Barbra SemiCondensed"/>
              <a:cs typeface="Arial" panose="020B0604020202020204" pitchFamily="34" charset="0"/>
              <a:sym typeface="Barbra SemiCondensed"/>
            </a:endParaRP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C48E34EF-6C6E-F2DD-F72F-C7A87E10E4AF}"/>
              </a:ext>
            </a:extLst>
          </p:cNvPr>
          <p:cNvSpPr/>
          <p:nvPr/>
        </p:nvSpPr>
        <p:spPr>
          <a:xfrm>
            <a:off x="8763000" y="2247900"/>
            <a:ext cx="8856000" cy="288000"/>
          </a:xfrm>
          <a:prstGeom prst="mathMin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88061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F4EDA316-88B4-35F9-0E6E-A643CA0CCB10}"/>
              </a:ext>
            </a:extLst>
          </p:cNvPr>
          <p:cNvSpPr txBox="1"/>
          <p:nvPr/>
        </p:nvSpPr>
        <p:spPr>
          <a:xfrm>
            <a:off x="990600" y="419100"/>
            <a:ext cx="10395807" cy="1108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7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Dashboard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D0169854-75BB-4E47-6D39-835F1619C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66800" y="1866900"/>
            <a:ext cx="15011400" cy="7239000"/>
          </a:xfrm>
          <a:prstGeom prst="roundRect">
            <a:avLst>
              <a:gd name="adj" fmla="val 0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182702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F4EDA316-88B4-35F9-0E6E-A643CA0CCB10}"/>
              </a:ext>
            </a:extLst>
          </p:cNvPr>
          <p:cNvSpPr txBox="1"/>
          <p:nvPr/>
        </p:nvSpPr>
        <p:spPr>
          <a:xfrm>
            <a:off x="7315200" y="2206448"/>
            <a:ext cx="10395807" cy="1266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1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Thank You!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5875E31B-8B52-5186-F523-6D4107FAC63C}"/>
              </a:ext>
            </a:extLst>
          </p:cNvPr>
          <p:cNvSpPr txBox="1"/>
          <p:nvPr/>
        </p:nvSpPr>
        <p:spPr>
          <a:xfrm>
            <a:off x="6629400" y="3066798"/>
            <a:ext cx="10395807" cy="1055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5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Elevate Your Everyday With Zara.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168F-1A4F-DB58-F746-84872D95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08696"/>
            <a:ext cx="9334817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0562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F4EDA316-88B4-35F9-0E6E-A643CA0CCB10}"/>
              </a:ext>
            </a:extLst>
          </p:cNvPr>
          <p:cNvSpPr txBox="1"/>
          <p:nvPr/>
        </p:nvSpPr>
        <p:spPr>
          <a:xfrm>
            <a:off x="990600" y="419100"/>
            <a:ext cx="10395807" cy="1108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7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Objective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D50FC38B-C5D0-E4F9-48C6-ACC120E197A5}"/>
              </a:ext>
            </a:extLst>
          </p:cNvPr>
          <p:cNvSpPr txBox="1"/>
          <p:nvPr/>
        </p:nvSpPr>
        <p:spPr>
          <a:xfrm>
            <a:off x="990600" y="1866900"/>
            <a:ext cx="16078201" cy="4340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sz="3200">
                <a:solidFill>
                  <a:srgbClr val="282119"/>
                </a:solidFill>
                <a:latin typeface="Arial" panose="020B0604020202020204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To identify trends and patterns across various product categories, store locations, and sales periods. </a:t>
            </a:r>
          </a:p>
          <a:p>
            <a:pPr marL="457200" lvl="0" indent="-457200" algn="l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sz="3200">
                <a:solidFill>
                  <a:srgbClr val="282119"/>
                </a:solidFill>
                <a:latin typeface="Arial" panose="020B0604020202020204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The goal is to provide actionable insights that can help optimize marketing strategies, improve inventory management, and enhance overall revenue and profitability. </a:t>
            </a:r>
          </a:p>
          <a:p>
            <a:pPr marL="457200" lvl="0" indent="-457200" algn="l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sz="3200">
                <a:solidFill>
                  <a:srgbClr val="282119"/>
                </a:solidFill>
                <a:latin typeface="Arial" panose="020B0604020202020204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By understanding customer purchasing behavior and product performance, Zara can make data-driven decisions to strengthen its competitive position in the market.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A8CB5-0C83-2DA5-C0D3-BEE230E48A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6057900"/>
            <a:ext cx="3505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692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F4EDA316-88B4-35F9-0E6E-A643CA0CCB10}"/>
              </a:ext>
            </a:extLst>
          </p:cNvPr>
          <p:cNvSpPr txBox="1"/>
          <p:nvPr/>
        </p:nvSpPr>
        <p:spPr>
          <a:xfrm>
            <a:off x="990600" y="419100"/>
            <a:ext cx="10395807" cy="1108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7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Insights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D50FC38B-C5D0-E4F9-48C6-ACC120E197A5}"/>
              </a:ext>
            </a:extLst>
          </p:cNvPr>
          <p:cNvSpPr txBox="1"/>
          <p:nvPr/>
        </p:nvSpPr>
        <p:spPr>
          <a:xfrm>
            <a:off x="990599" y="1501542"/>
            <a:ext cx="16078201" cy="1025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3200">
                <a:solidFill>
                  <a:srgbClr val="282119"/>
                </a:solidFill>
                <a:latin typeface="Arial" panose="020B0604020202020204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1) List down the top 5 products with the highest revenue earned which are seasonal.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69854-75BB-4E47-6D39-835F1619C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90599" y="3086100"/>
            <a:ext cx="7631779" cy="6030900"/>
          </a:xfrm>
          <a:prstGeom prst="roundRect">
            <a:avLst>
              <a:gd name="adj" fmla="val 3987"/>
            </a:avLst>
          </a:prstGeom>
          <a:ln>
            <a:solidFill>
              <a:schemeClr val="tx1"/>
            </a:solidFill>
          </a:ln>
        </p:spPr>
      </p:pic>
      <p:sp>
        <p:nvSpPr>
          <p:cNvPr id="6" name="TextBox 15">
            <a:extLst>
              <a:ext uri="{FF2B5EF4-FFF2-40B4-BE49-F238E27FC236}">
                <a16:creationId xmlns:a16="http://schemas.microsoft.com/office/drawing/2014/main" id="{326132A1-0ED6-D572-14FC-9577E5642A9F}"/>
              </a:ext>
            </a:extLst>
          </p:cNvPr>
          <p:cNvSpPr txBox="1"/>
          <p:nvPr/>
        </p:nvSpPr>
        <p:spPr>
          <a:xfrm>
            <a:off x="9525000" y="2527016"/>
            <a:ext cx="7239000" cy="4599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32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Top 5 Products By Total Revenue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Slim Fit Suit Jacket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Vintage Effect Leather Bomber Jacket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Contrasting Patches Bomber Jacket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Cropped Leather Jacket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Longline Quilted Jacket</a:t>
            </a: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63B4C033-FAEE-AECB-B5B9-3CFC4CBADAF8}"/>
              </a:ext>
            </a:extLst>
          </p:cNvPr>
          <p:cNvSpPr/>
          <p:nvPr/>
        </p:nvSpPr>
        <p:spPr>
          <a:xfrm>
            <a:off x="8458200" y="3483900"/>
            <a:ext cx="8100000" cy="288000"/>
          </a:xfrm>
          <a:prstGeom prst="mathMin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>
            <a:extLst>
              <a:ext uri="{FF2B5EF4-FFF2-40B4-BE49-F238E27FC236}">
                <a16:creationId xmlns:a16="http://schemas.microsoft.com/office/drawing/2014/main" id="{D50FC38B-C5D0-E4F9-48C6-ACC120E197A5}"/>
              </a:ext>
            </a:extLst>
          </p:cNvPr>
          <p:cNvSpPr txBox="1"/>
          <p:nvPr/>
        </p:nvSpPr>
        <p:spPr>
          <a:xfrm>
            <a:off x="990600" y="114300"/>
            <a:ext cx="16078201" cy="1025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3200">
                <a:solidFill>
                  <a:srgbClr val="282119"/>
                </a:solidFill>
                <a:latin typeface="Arial" panose="020B0604020202020204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2) List down the top 3 categories with the highest revenue earned for men's section.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69854-75BB-4E47-6D39-835F1619C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90600" y="1714500"/>
            <a:ext cx="7632000" cy="5744769"/>
          </a:xfrm>
          <a:prstGeom prst="roundRect">
            <a:avLst>
              <a:gd name="adj" fmla="val 3987"/>
            </a:avLst>
          </a:prstGeom>
          <a:ln>
            <a:solidFill>
              <a:schemeClr val="tx1"/>
            </a:solidFill>
          </a:ln>
        </p:spPr>
      </p:pic>
      <p:sp>
        <p:nvSpPr>
          <p:cNvPr id="4" name="TextBox 15">
            <a:extLst>
              <a:ext uri="{FF2B5EF4-FFF2-40B4-BE49-F238E27FC236}">
                <a16:creationId xmlns:a16="http://schemas.microsoft.com/office/drawing/2014/main" id="{BE50AE6D-8931-7517-C2A5-C9E6786921D0}"/>
              </a:ext>
            </a:extLst>
          </p:cNvPr>
          <p:cNvSpPr txBox="1"/>
          <p:nvPr/>
        </p:nvSpPr>
        <p:spPr>
          <a:xfrm>
            <a:off x="9448800" y="1409700"/>
            <a:ext cx="7239000" cy="3907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32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Top 3 Categories By Total Revenue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T-Shirts 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Jackets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Shoes</a:t>
            </a:r>
          </a:p>
          <a:p>
            <a:pPr lvl="0" algn="l">
              <a:lnSpc>
                <a:spcPct val="150000"/>
              </a:lnSpc>
              <a:buClr>
                <a:schemeClr val="accent2"/>
              </a:buClr>
              <a:buSzPct val="70000"/>
            </a:pPr>
            <a:endParaRPr lang="en-US" sz="3000">
              <a:solidFill>
                <a:schemeClr val="accent2"/>
              </a:solidFill>
              <a:latin typeface="Bahnschrift SemiBold" panose="020B0502040204020203" pitchFamily="34" charset="0"/>
              <a:ea typeface="Barbra SemiCondensed"/>
              <a:cs typeface="Arial" panose="020B0604020202020204" pitchFamily="34" charset="0"/>
              <a:sym typeface="Barbra SemiCondensed"/>
            </a:endParaRP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C48E34EF-6C6E-F2DD-F72F-C7A87E10E4AF}"/>
              </a:ext>
            </a:extLst>
          </p:cNvPr>
          <p:cNvSpPr/>
          <p:nvPr/>
        </p:nvSpPr>
        <p:spPr>
          <a:xfrm>
            <a:off x="8340000" y="2400300"/>
            <a:ext cx="8460000" cy="288000"/>
          </a:xfrm>
          <a:prstGeom prst="mathMin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4827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>
            <a:extLst>
              <a:ext uri="{FF2B5EF4-FFF2-40B4-BE49-F238E27FC236}">
                <a16:creationId xmlns:a16="http://schemas.microsoft.com/office/drawing/2014/main" id="{D50FC38B-C5D0-E4F9-48C6-ACC120E197A5}"/>
              </a:ext>
            </a:extLst>
          </p:cNvPr>
          <p:cNvSpPr txBox="1"/>
          <p:nvPr/>
        </p:nvSpPr>
        <p:spPr>
          <a:xfrm>
            <a:off x="990600" y="647700"/>
            <a:ext cx="16078201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/>
            <a:r>
              <a:rPr lang="en-US" sz="3200">
                <a:solidFill>
                  <a:srgbClr val="282119"/>
                </a:solidFill>
                <a:latin typeface="Arial" panose="020B0604020202020204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3) List down the top 10 products with the highest number of sales which are located at the front of store.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69854-75BB-4E47-6D39-835F1619C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90600" y="2019300"/>
            <a:ext cx="9144000" cy="6248400"/>
          </a:xfrm>
          <a:prstGeom prst="roundRect">
            <a:avLst>
              <a:gd name="adj" fmla="val 3987"/>
            </a:avLst>
          </a:prstGeom>
          <a:ln>
            <a:solidFill>
              <a:schemeClr val="tx1"/>
            </a:solidFill>
          </a:ln>
        </p:spPr>
      </p:pic>
      <p:sp>
        <p:nvSpPr>
          <p:cNvPr id="4" name="TextBox 15">
            <a:extLst>
              <a:ext uri="{FF2B5EF4-FFF2-40B4-BE49-F238E27FC236}">
                <a16:creationId xmlns:a16="http://schemas.microsoft.com/office/drawing/2014/main" id="{BE50AE6D-8931-7517-C2A5-C9E6786921D0}"/>
              </a:ext>
            </a:extLst>
          </p:cNvPr>
          <p:cNvSpPr txBox="1"/>
          <p:nvPr/>
        </p:nvSpPr>
        <p:spPr>
          <a:xfrm>
            <a:off x="10717161" y="1409700"/>
            <a:ext cx="7239000" cy="8754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32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Top 10 Products By Number of Sales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Faux Leather Jacket 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Chunky Sneakers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Basic 100% Wool Sweater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Rib Collar Jacket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Basic Knit Sweater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Slim Fit Suit Jacket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Cotton Overshirt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Cotton Blend Bomber Jacket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Faux Leather Oversized Jacket 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Faux Leather Puffer Jacket</a:t>
            </a:r>
          </a:p>
          <a:p>
            <a:pPr lvl="0" algn="l">
              <a:lnSpc>
                <a:spcPct val="150000"/>
              </a:lnSpc>
              <a:buClr>
                <a:schemeClr val="accent2"/>
              </a:buClr>
              <a:buSzPct val="70000"/>
            </a:pPr>
            <a:endParaRPr lang="en-US" sz="3000">
              <a:solidFill>
                <a:schemeClr val="accent2"/>
              </a:solidFill>
              <a:latin typeface="Bahnschrift SemiBold" panose="020B0502040204020203" pitchFamily="34" charset="0"/>
              <a:ea typeface="Barbra SemiCondensed"/>
              <a:cs typeface="Arial" panose="020B0604020202020204" pitchFamily="34" charset="0"/>
              <a:sym typeface="Barbra SemiCondensed"/>
            </a:endParaRP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C48E34EF-6C6E-F2DD-F72F-C7A87E10E4AF}"/>
              </a:ext>
            </a:extLst>
          </p:cNvPr>
          <p:cNvSpPr/>
          <p:nvPr/>
        </p:nvSpPr>
        <p:spPr>
          <a:xfrm>
            <a:off x="9516600" y="2400300"/>
            <a:ext cx="9000000" cy="288000"/>
          </a:xfrm>
          <a:prstGeom prst="mathMin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32464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>
            <a:extLst>
              <a:ext uri="{FF2B5EF4-FFF2-40B4-BE49-F238E27FC236}">
                <a16:creationId xmlns:a16="http://schemas.microsoft.com/office/drawing/2014/main" id="{D50FC38B-C5D0-E4F9-48C6-ACC120E197A5}"/>
              </a:ext>
            </a:extLst>
          </p:cNvPr>
          <p:cNvSpPr txBox="1"/>
          <p:nvPr/>
        </p:nvSpPr>
        <p:spPr>
          <a:xfrm>
            <a:off x="990600" y="647700"/>
            <a:ext cx="163068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/>
            <a:r>
              <a:rPr lang="en-US" sz="3200">
                <a:solidFill>
                  <a:srgbClr val="282119"/>
                </a:solidFill>
                <a:latin typeface="Arial" panose="020B0604020202020204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4) List down the bottom 5 products with the lowest average sales which are not promoted.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69854-75BB-4E47-6D39-835F1619C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88142" y="1714500"/>
            <a:ext cx="8528458" cy="5715000"/>
          </a:xfrm>
          <a:prstGeom prst="roundRect">
            <a:avLst>
              <a:gd name="adj" fmla="val 3987"/>
            </a:avLst>
          </a:prstGeom>
          <a:ln>
            <a:solidFill>
              <a:schemeClr val="tx1"/>
            </a:solidFill>
          </a:ln>
        </p:spPr>
      </p:pic>
      <p:sp>
        <p:nvSpPr>
          <p:cNvPr id="4" name="TextBox 15">
            <a:extLst>
              <a:ext uri="{FF2B5EF4-FFF2-40B4-BE49-F238E27FC236}">
                <a16:creationId xmlns:a16="http://schemas.microsoft.com/office/drawing/2014/main" id="{BE50AE6D-8931-7517-C2A5-C9E6786921D0}"/>
              </a:ext>
            </a:extLst>
          </p:cNvPr>
          <p:cNvSpPr txBox="1"/>
          <p:nvPr/>
        </p:nvSpPr>
        <p:spPr>
          <a:xfrm>
            <a:off x="10210800" y="1140143"/>
            <a:ext cx="7364361" cy="5292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32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Bottom 5 Products By Average Revenue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High Collar Knit Sweater 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Basic 100% Wool Sweater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Retro Sneakers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Retro High Top Sneakers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Knit Sweater With Rips</a:t>
            </a:r>
          </a:p>
          <a:p>
            <a:pPr lvl="0" algn="l">
              <a:lnSpc>
                <a:spcPct val="150000"/>
              </a:lnSpc>
              <a:buClr>
                <a:schemeClr val="accent2"/>
              </a:buClr>
              <a:buSzPct val="70000"/>
            </a:pPr>
            <a:endParaRPr lang="en-US" sz="3000">
              <a:solidFill>
                <a:schemeClr val="accent2"/>
              </a:solidFill>
              <a:latin typeface="Bahnschrift SemiBold" panose="020B0502040204020203" pitchFamily="34" charset="0"/>
              <a:ea typeface="Barbra SemiCondensed"/>
              <a:cs typeface="Arial" panose="020B0604020202020204" pitchFamily="34" charset="0"/>
              <a:sym typeface="Barbra SemiCondensed"/>
            </a:endParaRP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C48E34EF-6C6E-F2DD-F72F-C7A87E10E4AF}"/>
              </a:ext>
            </a:extLst>
          </p:cNvPr>
          <p:cNvSpPr/>
          <p:nvPr/>
        </p:nvSpPr>
        <p:spPr>
          <a:xfrm>
            <a:off x="8893800" y="2095500"/>
            <a:ext cx="9864000" cy="288000"/>
          </a:xfrm>
          <a:prstGeom prst="mathMin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11440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>
            <a:extLst>
              <a:ext uri="{FF2B5EF4-FFF2-40B4-BE49-F238E27FC236}">
                <a16:creationId xmlns:a16="http://schemas.microsoft.com/office/drawing/2014/main" id="{D50FC38B-C5D0-E4F9-48C6-ACC120E197A5}"/>
              </a:ext>
            </a:extLst>
          </p:cNvPr>
          <p:cNvSpPr txBox="1"/>
          <p:nvPr/>
        </p:nvSpPr>
        <p:spPr>
          <a:xfrm>
            <a:off x="990600" y="647700"/>
            <a:ext cx="163068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/>
            <a:r>
              <a:rPr lang="en-US" sz="3200">
                <a:solidFill>
                  <a:srgbClr val="282119"/>
                </a:solidFill>
                <a:latin typeface="Arial" panose="020B0604020202020204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5) List down the bottom 3 categories with the lowest revenue which are located at end-cap and also show number of sales.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69854-75BB-4E47-6D39-835F1619C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90600" y="2239500"/>
            <a:ext cx="8336530" cy="5607398"/>
          </a:xfrm>
          <a:prstGeom prst="roundRect">
            <a:avLst>
              <a:gd name="adj" fmla="val 3987"/>
            </a:avLst>
          </a:prstGeom>
          <a:ln>
            <a:solidFill>
              <a:schemeClr val="tx1"/>
            </a:solidFill>
          </a:ln>
        </p:spPr>
      </p:pic>
      <p:sp>
        <p:nvSpPr>
          <p:cNvPr id="4" name="TextBox 15">
            <a:extLst>
              <a:ext uri="{FF2B5EF4-FFF2-40B4-BE49-F238E27FC236}">
                <a16:creationId xmlns:a16="http://schemas.microsoft.com/office/drawing/2014/main" id="{BE50AE6D-8931-7517-C2A5-C9E6786921D0}"/>
              </a:ext>
            </a:extLst>
          </p:cNvPr>
          <p:cNvSpPr txBox="1"/>
          <p:nvPr/>
        </p:nvSpPr>
        <p:spPr>
          <a:xfrm>
            <a:off x="10143619" y="1663311"/>
            <a:ext cx="7364361" cy="4599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32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Bottom 3 Categories By Total Revenue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Jeans 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Shoes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T-Shirts</a:t>
            </a:r>
          </a:p>
          <a:p>
            <a:pPr lvl="0" algn="l">
              <a:lnSpc>
                <a:spcPct val="150000"/>
              </a:lnSpc>
              <a:buClr>
                <a:schemeClr val="accent2"/>
              </a:buClr>
              <a:buSzPct val="70000"/>
            </a:pPr>
            <a:endParaRPr lang="en-US" sz="3000">
              <a:solidFill>
                <a:schemeClr val="accent2"/>
              </a:solidFill>
              <a:latin typeface="Bahnschrift SemiBold" panose="020B0502040204020203" pitchFamily="34" charset="0"/>
              <a:ea typeface="Barbra SemiCondensed"/>
              <a:cs typeface="Arial" panose="020B0604020202020204" pitchFamily="34" charset="0"/>
              <a:sym typeface="Barbra SemiCondensed"/>
            </a:endParaRPr>
          </a:p>
          <a:p>
            <a:pPr lvl="0" algn="l">
              <a:lnSpc>
                <a:spcPct val="150000"/>
              </a:lnSpc>
              <a:buClr>
                <a:schemeClr val="accent2"/>
              </a:buClr>
              <a:buSzPct val="70000"/>
            </a:pPr>
            <a:endParaRPr lang="en-US" sz="3000">
              <a:solidFill>
                <a:schemeClr val="accent2"/>
              </a:solidFill>
              <a:latin typeface="Bahnschrift SemiBold" panose="020B0502040204020203" pitchFamily="34" charset="0"/>
              <a:ea typeface="Barbra SemiCondensed"/>
              <a:cs typeface="Arial" panose="020B0604020202020204" pitchFamily="34" charset="0"/>
              <a:sym typeface="Barbra SemiCondensed"/>
            </a:endParaRP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C48E34EF-6C6E-F2DD-F72F-C7A87E10E4AF}"/>
              </a:ext>
            </a:extLst>
          </p:cNvPr>
          <p:cNvSpPr/>
          <p:nvPr/>
        </p:nvSpPr>
        <p:spPr>
          <a:xfrm>
            <a:off x="8915400" y="2645700"/>
            <a:ext cx="9396000" cy="288000"/>
          </a:xfrm>
          <a:prstGeom prst="mathMin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84084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>
            <a:extLst>
              <a:ext uri="{FF2B5EF4-FFF2-40B4-BE49-F238E27FC236}">
                <a16:creationId xmlns:a16="http://schemas.microsoft.com/office/drawing/2014/main" id="{D50FC38B-C5D0-E4F9-48C6-ACC120E197A5}"/>
              </a:ext>
            </a:extLst>
          </p:cNvPr>
          <p:cNvSpPr txBox="1"/>
          <p:nvPr/>
        </p:nvSpPr>
        <p:spPr>
          <a:xfrm>
            <a:off x="990600" y="647700"/>
            <a:ext cx="163068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/>
            <a:r>
              <a:rPr lang="en-US" sz="3200">
                <a:solidFill>
                  <a:srgbClr val="282119"/>
                </a:solidFill>
                <a:latin typeface="Arial" panose="020B0604020202020204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6) List down the top 10 products with the highest average revenue earned which are not seasonal.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69854-75BB-4E47-6D39-835F1619C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80768" y="2095500"/>
            <a:ext cx="8163232" cy="6366900"/>
          </a:xfrm>
          <a:prstGeom prst="roundRect">
            <a:avLst>
              <a:gd name="adj" fmla="val 3987"/>
            </a:avLst>
          </a:prstGeom>
          <a:ln>
            <a:solidFill>
              <a:schemeClr val="tx1"/>
            </a:solidFill>
          </a:ln>
        </p:spPr>
      </p:pic>
      <p:sp>
        <p:nvSpPr>
          <p:cNvPr id="4" name="TextBox 15">
            <a:extLst>
              <a:ext uri="{FF2B5EF4-FFF2-40B4-BE49-F238E27FC236}">
                <a16:creationId xmlns:a16="http://schemas.microsoft.com/office/drawing/2014/main" id="{BE50AE6D-8931-7517-C2A5-C9E6786921D0}"/>
              </a:ext>
            </a:extLst>
          </p:cNvPr>
          <p:cNvSpPr txBox="1"/>
          <p:nvPr/>
        </p:nvSpPr>
        <p:spPr>
          <a:xfrm>
            <a:off x="9923207" y="1485900"/>
            <a:ext cx="7364361" cy="9447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32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Top 10 Products By Average Revenue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Suede Jacket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Leather Jacket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Wool Blend Suit Jacket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Leather Biker Jacket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Contrasting Patches Bomber Jacket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Boucla Textured Jacket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Rib Collar Jacket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Faux Leather Oversized Jacket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Faux Leather Puffer Jacket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Cropped Bomber Jacket Limited Edition</a:t>
            </a:r>
          </a:p>
          <a:p>
            <a:pPr lvl="0" algn="l">
              <a:lnSpc>
                <a:spcPct val="150000"/>
              </a:lnSpc>
              <a:buClr>
                <a:schemeClr val="accent2"/>
              </a:buClr>
              <a:buSzPct val="70000"/>
            </a:pPr>
            <a:endParaRPr lang="en-US" sz="3000">
              <a:solidFill>
                <a:schemeClr val="accent2"/>
              </a:solidFill>
              <a:latin typeface="Bahnschrift SemiBold" panose="020B0502040204020203" pitchFamily="34" charset="0"/>
              <a:ea typeface="Barbra SemiCondensed"/>
              <a:cs typeface="Arial" panose="020B0604020202020204" pitchFamily="34" charset="0"/>
              <a:sym typeface="Barbra SemiCondensed"/>
            </a:endParaRPr>
          </a:p>
          <a:p>
            <a:pPr lvl="0" algn="l">
              <a:lnSpc>
                <a:spcPct val="150000"/>
              </a:lnSpc>
              <a:buClr>
                <a:schemeClr val="accent2"/>
              </a:buClr>
              <a:buSzPct val="70000"/>
            </a:pPr>
            <a:endParaRPr lang="en-US" sz="3000">
              <a:solidFill>
                <a:schemeClr val="accent2"/>
              </a:solidFill>
              <a:latin typeface="Bahnschrift SemiBold" panose="020B0502040204020203" pitchFamily="34" charset="0"/>
              <a:ea typeface="Barbra SemiCondensed"/>
              <a:cs typeface="Arial" panose="020B0604020202020204" pitchFamily="34" charset="0"/>
              <a:sym typeface="Barbra SemiCondensed"/>
            </a:endParaRP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C48E34EF-6C6E-F2DD-F72F-C7A87E10E4AF}"/>
              </a:ext>
            </a:extLst>
          </p:cNvPr>
          <p:cNvSpPr/>
          <p:nvPr/>
        </p:nvSpPr>
        <p:spPr>
          <a:xfrm>
            <a:off x="8722800" y="2476500"/>
            <a:ext cx="9108000" cy="288000"/>
          </a:xfrm>
          <a:prstGeom prst="mathMin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50955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>
            <a:extLst>
              <a:ext uri="{FF2B5EF4-FFF2-40B4-BE49-F238E27FC236}">
                <a16:creationId xmlns:a16="http://schemas.microsoft.com/office/drawing/2014/main" id="{D50FC38B-C5D0-E4F9-48C6-ACC120E197A5}"/>
              </a:ext>
            </a:extLst>
          </p:cNvPr>
          <p:cNvSpPr txBox="1"/>
          <p:nvPr/>
        </p:nvSpPr>
        <p:spPr>
          <a:xfrm>
            <a:off x="990600" y="647700"/>
            <a:ext cx="163068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/>
            <a:r>
              <a:rPr lang="en-US" sz="3200">
                <a:solidFill>
                  <a:srgbClr val="282119"/>
                </a:solidFill>
                <a:latin typeface="Arial" panose="020B0604020202020204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7) List down the bottom 10 products with the lowest revenue earned which are located at the aisle.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69854-75BB-4E47-6D39-835F1619C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00432" y="2019300"/>
            <a:ext cx="8143568" cy="5410200"/>
          </a:xfrm>
          <a:prstGeom prst="roundRect">
            <a:avLst>
              <a:gd name="adj" fmla="val 3987"/>
            </a:avLst>
          </a:prstGeom>
          <a:ln>
            <a:solidFill>
              <a:schemeClr val="tx1"/>
            </a:solidFill>
          </a:ln>
        </p:spPr>
      </p:pic>
      <p:sp>
        <p:nvSpPr>
          <p:cNvPr id="4" name="TextBox 15">
            <a:extLst>
              <a:ext uri="{FF2B5EF4-FFF2-40B4-BE49-F238E27FC236}">
                <a16:creationId xmlns:a16="http://schemas.microsoft.com/office/drawing/2014/main" id="{BE50AE6D-8931-7517-C2A5-C9E6786921D0}"/>
              </a:ext>
            </a:extLst>
          </p:cNvPr>
          <p:cNvSpPr txBox="1"/>
          <p:nvPr/>
        </p:nvSpPr>
        <p:spPr>
          <a:xfrm>
            <a:off x="9923207" y="1485900"/>
            <a:ext cx="7364361" cy="9447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32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Bottom 10 Products By Total Revenue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Denim Shirt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Basic Slim Fit T-Shirt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Retro Sneakers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Retro High Top Sneakers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V-Neck Knit Sweater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Semi-Sheer Knit Shirt Limited Edition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Striped Jacquard T-Shirt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Hooded Technical Jacket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Strap Sandals</a:t>
            </a:r>
          </a:p>
          <a:p>
            <a:pPr marL="457200" lvl="0" indent="-457200" algn="l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3000">
                <a:solidFill>
                  <a:schemeClr val="accent2"/>
                </a:solidFill>
                <a:latin typeface="Bahnschrift SemiBold" panose="020B0502040204020203" pitchFamily="34" charset="0"/>
                <a:ea typeface="Barbra SemiCondensed"/>
                <a:cs typeface="Arial" panose="020B0604020202020204" pitchFamily="34" charset="0"/>
                <a:sym typeface="Barbra SemiCondensed"/>
              </a:rPr>
              <a:t>Abstract Print T-Shirt</a:t>
            </a:r>
          </a:p>
          <a:p>
            <a:pPr lvl="0" algn="l">
              <a:lnSpc>
                <a:spcPct val="150000"/>
              </a:lnSpc>
              <a:buClr>
                <a:schemeClr val="accent2"/>
              </a:buClr>
              <a:buSzPct val="70000"/>
            </a:pPr>
            <a:endParaRPr lang="en-US" sz="3000">
              <a:solidFill>
                <a:schemeClr val="accent2"/>
              </a:solidFill>
              <a:latin typeface="Bahnschrift SemiBold" panose="020B0502040204020203" pitchFamily="34" charset="0"/>
              <a:ea typeface="Barbra SemiCondensed"/>
              <a:cs typeface="Arial" panose="020B0604020202020204" pitchFamily="34" charset="0"/>
              <a:sym typeface="Barbra SemiCondensed"/>
            </a:endParaRPr>
          </a:p>
          <a:p>
            <a:pPr lvl="0" algn="l">
              <a:lnSpc>
                <a:spcPct val="150000"/>
              </a:lnSpc>
              <a:buClr>
                <a:schemeClr val="accent2"/>
              </a:buClr>
              <a:buSzPct val="70000"/>
            </a:pPr>
            <a:endParaRPr lang="en-US" sz="3000">
              <a:solidFill>
                <a:schemeClr val="accent2"/>
              </a:solidFill>
              <a:latin typeface="Bahnschrift SemiBold" panose="020B0502040204020203" pitchFamily="34" charset="0"/>
              <a:ea typeface="Barbra SemiCondensed"/>
              <a:cs typeface="Arial" panose="020B0604020202020204" pitchFamily="34" charset="0"/>
              <a:sym typeface="Barbra SemiCondensed"/>
            </a:endParaRP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C48E34EF-6C6E-F2DD-F72F-C7A87E10E4AF}"/>
              </a:ext>
            </a:extLst>
          </p:cNvPr>
          <p:cNvSpPr/>
          <p:nvPr/>
        </p:nvSpPr>
        <p:spPr>
          <a:xfrm>
            <a:off x="8722800" y="2476500"/>
            <a:ext cx="9108000" cy="288000"/>
          </a:xfrm>
          <a:prstGeom prst="mathMin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3783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453</Words>
  <Application>Microsoft Office PowerPoint</Application>
  <PresentationFormat>Custom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Bahnschrift SemiBold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Elegant Minimal Personal Branding Presentation</dc:title>
  <cp:lastModifiedBy>Pratyush Majumdar</cp:lastModifiedBy>
  <cp:revision>17</cp:revision>
  <dcterms:created xsi:type="dcterms:W3CDTF">2006-08-16T00:00:00Z</dcterms:created>
  <dcterms:modified xsi:type="dcterms:W3CDTF">2024-08-15T06:35:54Z</dcterms:modified>
  <dc:identifier>DAGNz7zyg6A</dc:identifier>
</cp:coreProperties>
</file>