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42" r:id="rId2"/>
    <p:sldId id="516" r:id="rId3"/>
    <p:sldId id="517" r:id="rId4"/>
    <p:sldId id="465" r:id="rId5"/>
    <p:sldId id="498" r:id="rId6"/>
    <p:sldId id="518" r:id="rId7"/>
    <p:sldId id="530" r:id="rId8"/>
    <p:sldId id="519" r:id="rId9"/>
    <p:sldId id="520" r:id="rId10"/>
    <p:sldId id="521" r:id="rId11"/>
    <p:sldId id="523" r:id="rId12"/>
    <p:sldId id="529" r:id="rId13"/>
    <p:sldId id="522" r:id="rId14"/>
    <p:sldId id="524" r:id="rId15"/>
    <p:sldId id="528" r:id="rId16"/>
    <p:sldId id="526" r:id="rId17"/>
    <p:sldId id="503" r:id="rId18"/>
    <p:sldId id="510" r:id="rId19"/>
  </p:sldIdLst>
  <p:sldSz cx="12192000" cy="6858000"/>
  <p:notesSz cx="7315200" cy="9601200"/>
  <p:custDataLst>
    <p:tags r:id="rId22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  <p:cmAuthor id="2" name="Malladi, Indira (US - Hyderabad)" initials="MI(-H" lastIdx="1" clrIdx="1">
    <p:extLst>
      <p:ext uri="{19B8F6BF-5375-455C-9EA6-DF929625EA0E}">
        <p15:presenceInfo xmlns:p15="http://schemas.microsoft.com/office/powerpoint/2012/main" userId="S-1-5-21-238447276-1040861923-1850952788-14794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6BC25"/>
    <a:srgbClr val="FFCD00"/>
    <a:srgbClr val="ED8B00"/>
    <a:srgbClr val="DB291C"/>
    <a:srgbClr val="FF9900"/>
    <a:srgbClr val="C00000"/>
    <a:srgbClr val="3C8A2E"/>
    <a:srgbClr val="DCDCD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799" autoAdjust="0"/>
  </p:normalViewPr>
  <p:slideViewPr>
    <p:cSldViewPr snapToGrid="0" showGuides="1">
      <p:cViewPr varScale="1">
        <p:scale>
          <a:sx n="63" d="100"/>
          <a:sy n="63" d="100"/>
        </p:scale>
        <p:origin x="820" y="64"/>
      </p:cViewPr>
      <p:guideLst>
        <p:guide/>
        <p:guide orient="horz" pos="2047"/>
        <p:guide orient="horz" pos="1440"/>
        <p:guide orient="horz" pos="2568"/>
        <p:guide orient="horz" pos="3370"/>
        <p:guide orient="horz" pos="3589"/>
        <p:guide pos="422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8/24/2019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8/24/2019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36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08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Emphasizes and encourages on Process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64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4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2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41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5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9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2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7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FBA1-65EC-49A3-A61B-3094287F5AB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911035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1"/>
            <a:ext cx="12192000" cy="968374"/>
          </a:xfrm>
          <a:prstGeom prst="rect">
            <a:avLst/>
          </a:prstGeom>
          <a:solidFill>
            <a:schemeClr val="tx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anchor="ctr"/>
          <a:lstStyle/>
          <a:p>
            <a:pPr algn="ctr" defTabSz="1219170" eaLnBrk="0" hangingPunct="0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7975" y="1347566"/>
            <a:ext cx="11274425" cy="4756781"/>
          </a:xfrm>
        </p:spPr>
        <p:txBody>
          <a:bodyPr/>
          <a:lstStyle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969964"/>
            <a:ext cx="12192000" cy="173037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anchor="ctr"/>
          <a:lstStyle/>
          <a:p>
            <a:pPr algn="ctr" defTabSz="1219170" eaLnBrk="0" hangingPunct="0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08A73E-23D2-402F-BDD1-34682B0C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512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66935" y="6453916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</a:rPr>
              <a:t>Introduction to DevOps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161685504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0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endParaRPr lang="en-US" sz="65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94685" y="6453916"/>
            <a:ext cx="3027415" cy="34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r>
              <a:rPr lang="en-US" sz="800" dirty="0"/>
              <a:t>AI for Everyone</a:t>
            </a:r>
          </a:p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endParaRPr lang="en-US" sz="80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8" r:id="rId24"/>
    <p:sldLayoutId id="2147483715" r:id="rId25"/>
    <p:sldLayoutId id="2147483716" r:id="rId26"/>
    <p:sldLayoutId id="2147483717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  <p:sldLayoutId id="2147483759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pratyush773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8.png"/><Relationship Id="rId5" Type="http://schemas.openxmlformats.org/officeDocument/2006/relationships/hyperlink" Target="https://twitter.com/yourpratyush" TargetMode="External"/><Relationship Id="rId4" Type="http://schemas.openxmlformats.org/officeDocument/2006/relationships/hyperlink" Target="https://www.instagram.com/theincrediblea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1400" y="1351625"/>
            <a:ext cx="4736548" cy="4154749"/>
          </a:xfrm>
        </p:spPr>
        <p:txBody>
          <a:bodyPr>
            <a:normAutofit/>
          </a:bodyPr>
          <a:lstStyle/>
          <a:p>
            <a:r>
              <a:rPr lang="en-US" dirty="0"/>
              <a:t>AI For Everyone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4037B-B62D-468F-810D-38C837EF15DC}"/>
              </a:ext>
            </a:extLst>
          </p:cNvPr>
          <p:cNvSpPr txBox="1"/>
          <p:nvPr/>
        </p:nvSpPr>
        <p:spPr>
          <a:xfrm>
            <a:off x="8348871" y="5932278"/>
            <a:ext cx="353833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800" dirty="0"/>
              <a:t>Pratyush Kumar Sinha </a:t>
            </a:r>
          </a:p>
        </p:txBody>
      </p:sp>
    </p:spTree>
    <p:extLst>
      <p:ext uri="{BB962C8B-B14F-4D97-AF65-F5344CB8AC3E}">
        <p14:creationId xmlns:p14="http://schemas.microsoft.com/office/powerpoint/2010/main" val="12532182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Machine Learning Vs Data Science</a:t>
            </a:r>
            <a:endParaRPr lang="en-US" sz="2800" b="1" dirty="0">
              <a:solidFill>
                <a:schemeClr val="bg1"/>
              </a:solidFill>
              <a:latin typeface="+mj-lt"/>
              <a:cs typeface="Arvo"/>
            </a:endParaRPr>
          </a:p>
        </p:txBody>
      </p:sp>
      <p:pic>
        <p:nvPicPr>
          <p:cNvPr id="8194" name="Picture 2" descr="https://miro.medium.com/max/1245/0*jbMoNiYZNEsA0h_g">
            <a:extLst>
              <a:ext uri="{FF2B5EF4-FFF2-40B4-BE49-F238E27FC236}">
                <a16:creationId xmlns:a16="http://schemas.microsoft.com/office/drawing/2014/main" id="{75F72EA8-0542-416C-A43C-AE9C6364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1857374"/>
            <a:ext cx="9072880" cy="323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05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Machine Learning Vs Data Science</a:t>
            </a:r>
            <a:endParaRPr lang="en-US" sz="2800" b="1" dirty="0">
              <a:solidFill>
                <a:schemeClr val="bg1"/>
              </a:solidFill>
              <a:latin typeface="+mj-lt"/>
              <a:cs typeface="Arvo"/>
            </a:endParaRPr>
          </a:p>
        </p:txBody>
      </p:sp>
      <p:pic>
        <p:nvPicPr>
          <p:cNvPr id="10244" name="Picture 4" descr="https://miro.medium.com/max/1308/0*lhFBpdqvY1RtQETa">
            <a:extLst>
              <a:ext uri="{FF2B5EF4-FFF2-40B4-BE49-F238E27FC236}">
                <a16:creationId xmlns:a16="http://schemas.microsoft.com/office/drawing/2014/main" id="{72A158AC-88C3-4A82-89A9-15965E6E3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" y="1628774"/>
            <a:ext cx="10170160" cy="376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0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Machine Learning Vs Data Science</a:t>
            </a:r>
            <a:endParaRPr lang="en-US" sz="2800" b="1" dirty="0">
              <a:solidFill>
                <a:schemeClr val="bg1"/>
              </a:solidFill>
              <a:latin typeface="+mj-lt"/>
              <a:cs typeface="Arv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03607-75E3-49D8-9732-4F7A4910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2" y="1493520"/>
            <a:ext cx="9941107" cy="43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5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497840" y="269536"/>
            <a:ext cx="77039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Characteristics of an AI company</a:t>
            </a:r>
          </a:p>
        </p:txBody>
      </p:sp>
      <p:pic>
        <p:nvPicPr>
          <p:cNvPr id="7170" name="Picture 2" descr="https://miro.medium.com/max/1268/0*_-xLaGdfCFtS9B9h">
            <a:extLst>
              <a:ext uri="{FF2B5EF4-FFF2-40B4-BE49-F238E27FC236}">
                <a16:creationId xmlns:a16="http://schemas.microsoft.com/office/drawing/2014/main" id="{8C7EFFF7-9FC8-4A67-B875-D08468E4F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" y="1776413"/>
            <a:ext cx="10403840" cy="377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27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497840" y="269536"/>
            <a:ext cx="77039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 steps to becoming an AI company</a:t>
            </a:r>
          </a:p>
        </p:txBody>
      </p:sp>
      <p:sp>
        <p:nvSpPr>
          <p:cNvPr id="2" name="AutoShape 2" descr="https://miro.medium.com/max/1083/0*lmg22s6K1braxzIR">
            <a:extLst>
              <a:ext uri="{FF2B5EF4-FFF2-40B4-BE49-F238E27FC236}">
                <a16:creationId xmlns:a16="http://schemas.microsoft.com/office/drawing/2014/main" id="{700A23A5-15E5-4738-BF7C-687B6EDAC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316" name="Picture 4" descr="https://miro.medium.com/max/1083/0*lmg22s6K1braxzIR">
            <a:extLst>
              <a:ext uri="{FF2B5EF4-FFF2-40B4-BE49-F238E27FC236}">
                <a16:creationId xmlns:a16="http://schemas.microsoft.com/office/drawing/2014/main" id="{638BB5C9-2E52-4CB5-93DB-40F3EB7C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" y="1788160"/>
            <a:ext cx="6736080" cy="32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C7CD4A-C91D-4855-B566-30FB9FBE4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682" y="1788160"/>
            <a:ext cx="4572235" cy="33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6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miro.medium.com/max/1296/0*zDFt83gBgJ2npjWO">
            <a:extLst>
              <a:ext uri="{FF2B5EF4-FFF2-40B4-BE49-F238E27FC236}">
                <a16:creationId xmlns:a16="http://schemas.microsoft.com/office/drawing/2014/main" id="{24F2E61D-4B49-4296-BA1D-E051390C3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" y="1395413"/>
            <a:ext cx="10281920" cy="456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0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497840" y="269536"/>
            <a:ext cx="961136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Three Rules for Making a Company Truly Great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9842B-EBB1-48A0-9B1A-D4E404D9AEF8}"/>
              </a:ext>
            </a:extLst>
          </p:cNvPr>
          <p:cNvSpPr txBox="1"/>
          <p:nvPr/>
        </p:nvSpPr>
        <p:spPr>
          <a:xfrm>
            <a:off x="629920" y="1503680"/>
            <a:ext cx="10048240" cy="305724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spcBef>
                <a:spcPts val="200"/>
              </a:spcBef>
              <a:buSzPct val="100000"/>
              <a:buAutoNum type="arabicPeriod"/>
            </a:pPr>
            <a:r>
              <a:rPr lang="en-US" dirty="0"/>
              <a:t>Better before cheaper—in other words, compete on differentiators other than price. </a:t>
            </a:r>
          </a:p>
          <a:p>
            <a:pPr marL="457200" indent="-457200">
              <a:spcBef>
                <a:spcPts val="200"/>
              </a:spcBef>
              <a:buSzPct val="100000"/>
              <a:buAutoNum type="arabicPeriod"/>
            </a:pPr>
            <a:endParaRPr lang="en-US" dirty="0"/>
          </a:p>
          <a:p>
            <a:pPr marL="457200" indent="-457200">
              <a:spcBef>
                <a:spcPts val="200"/>
              </a:spcBef>
              <a:buSzPct val="100000"/>
              <a:buAutoNum type="arabicPeriod"/>
            </a:pPr>
            <a:r>
              <a:rPr lang="en-US" dirty="0"/>
              <a:t>Revenue before cost—that is, prioritize increasing revenue over reducing costs. </a:t>
            </a:r>
          </a:p>
          <a:p>
            <a:pPr marL="457200" indent="-457200">
              <a:spcBef>
                <a:spcPts val="200"/>
              </a:spcBef>
              <a:buSzPct val="100000"/>
              <a:buAutoNum type="arabicPeriod"/>
            </a:pPr>
            <a:endParaRPr lang="en-US" dirty="0"/>
          </a:p>
          <a:p>
            <a:pPr marL="457200" indent="-457200">
              <a:spcBef>
                <a:spcPts val="200"/>
              </a:spcBef>
              <a:buSzPct val="100000"/>
              <a:buAutoNum type="arabicPeriod"/>
            </a:pPr>
            <a:r>
              <a:rPr lang="en-US" dirty="0"/>
              <a:t>There are no other rules—so change anything you must to follow Rules 1 and 2.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413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7ED4D7-AD91-4961-B1D0-31C019291CC7}"/>
              </a:ext>
            </a:extLst>
          </p:cNvPr>
          <p:cNvSpPr txBox="1"/>
          <p:nvPr/>
        </p:nvSpPr>
        <p:spPr>
          <a:xfrm>
            <a:off x="568170" y="3429000"/>
            <a:ext cx="3453413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3200" dirty="0"/>
              <a:t>Queries?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3ECC3D-B876-49D7-A5ED-50DB4F90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057" y="1511828"/>
            <a:ext cx="8063983" cy="47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62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7ED4D7-AD91-4961-B1D0-31C019291CC7}"/>
              </a:ext>
            </a:extLst>
          </p:cNvPr>
          <p:cNvSpPr txBox="1"/>
          <p:nvPr/>
        </p:nvSpPr>
        <p:spPr>
          <a:xfrm>
            <a:off x="3311277" y="5045762"/>
            <a:ext cx="4572000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4400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9969E-B35E-4233-BC00-BBD77902FE5B}"/>
              </a:ext>
            </a:extLst>
          </p:cNvPr>
          <p:cNvSpPr txBox="1"/>
          <p:nvPr/>
        </p:nvSpPr>
        <p:spPr>
          <a:xfrm>
            <a:off x="1051560" y="1269305"/>
            <a:ext cx="9946640" cy="331885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800" b="1" dirty="0"/>
              <a:t>Reach out to me on:</a:t>
            </a:r>
          </a:p>
          <a:p>
            <a:pPr>
              <a:spcBef>
                <a:spcPts val="200"/>
              </a:spcBef>
              <a:buSzPct val="100000"/>
            </a:pPr>
            <a:endParaRPr lang="en-US" sz="1800" b="1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000" dirty="0"/>
              <a:t>LinkedIn: </a:t>
            </a:r>
            <a:r>
              <a:rPr lang="en-US" sz="3000" dirty="0">
                <a:hlinkClick r:id="rId3"/>
              </a:rPr>
              <a:t>@pratyush773/</a:t>
            </a:r>
            <a:endParaRPr lang="en-US" sz="30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000" dirty="0"/>
              <a:t>Instagram: </a:t>
            </a:r>
            <a:r>
              <a:rPr lang="en-US" sz="3000" dirty="0">
                <a:hlinkClick r:id="rId4"/>
              </a:rPr>
              <a:t>@theincredibleai/</a:t>
            </a:r>
            <a:endParaRPr lang="en-US" sz="30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000" dirty="0"/>
              <a:t>Twitter: </a:t>
            </a:r>
            <a:r>
              <a:rPr lang="en-US" sz="3000" dirty="0">
                <a:hlinkClick r:id="rId5"/>
              </a:rPr>
              <a:t>@yourpratyush</a:t>
            </a:r>
            <a:endParaRPr lang="en-US" sz="3000" dirty="0"/>
          </a:p>
          <a:p>
            <a:pPr marL="285750" indent="-285750">
              <a:spcBef>
                <a:spcPts val="200"/>
              </a:spcBef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6FAD7-8498-44F2-AF56-CA5F73C12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282" y="1147974"/>
            <a:ext cx="4572235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FE1CEB-8418-4FAF-8633-2A421360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80" y="388620"/>
            <a:ext cx="3040380" cy="3040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53B39-6F8E-4C33-ABA6-DBCEA34F39A9}"/>
              </a:ext>
            </a:extLst>
          </p:cNvPr>
          <p:cNvSpPr txBox="1"/>
          <p:nvPr/>
        </p:nvSpPr>
        <p:spPr>
          <a:xfrm>
            <a:off x="3272498" y="3915640"/>
            <a:ext cx="7202461" cy="19749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2000" b="1" dirty="0"/>
              <a:t>Pratyush Kumar Sinha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Business Technology Analyst at Deloitte consulting.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Volunteer at ML.India.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Student Mentor at K.L. University.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Tech Speaker, AI and Data science enthusiast.</a:t>
            </a:r>
          </a:p>
          <a:p>
            <a:pPr>
              <a:spcBef>
                <a:spcPts val="200"/>
              </a:spcBef>
              <a:buSzPct val="100000"/>
            </a:pPr>
            <a:r>
              <a:rPr lang="en-US" sz="2000" dirty="0"/>
              <a:t>Aim is to make non tech people comfortable in AI.</a:t>
            </a:r>
          </a:p>
        </p:txBody>
      </p:sp>
    </p:spTree>
    <p:extLst>
      <p:ext uri="{BB962C8B-B14F-4D97-AF65-F5344CB8AC3E}">
        <p14:creationId xmlns:p14="http://schemas.microsoft.com/office/powerpoint/2010/main" val="11514223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iro.medium.com/max/1800/1*OWkGRxqx9CEiK4C4KwRLiw.jpeg">
            <a:extLst>
              <a:ext uri="{FF2B5EF4-FFF2-40B4-BE49-F238E27FC236}">
                <a16:creationId xmlns:a16="http://schemas.microsoft.com/office/drawing/2014/main" id="{6B169B24-D8ED-402E-8DB2-AC33101A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" y="1128714"/>
            <a:ext cx="11160760" cy="535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04645A-AA7B-4C6C-8B2A-EA384E6D2FCA}"/>
              </a:ext>
            </a:extLst>
          </p:cNvPr>
          <p:cNvSpPr txBox="1"/>
          <p:nvPr/>
        </p:nvSpPr>
        <p:spPr>
          <a:xfrm>
            <a:off x="4815840" y="497840"/>
            <a:ext cx="6949440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b="1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592464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7975" y="1347567"/>
            <a:ext cx="11274425" cy="3029124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Value creation in all sectors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Understand AI.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Why now?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Problems with the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Machine Learning Vs Data Science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Characteristics of an AI company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5 steps to becoming an AI company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800" dirty="0"/>
              <a:t> Three Rules for Making a Company Truly Great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4765F-2B3B-402D-B872-0AD719D65A9F}"/>
              </a:ext>
            </a:extLst>
          </p:cNvPr>
          <p:cNvSpPr/>
          <p:nvPr/>
        </p:nvSpPr>
        <p:spPr>
          <a:xfrm>
            <a:off x="205258" y="214010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9537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Value creation in all sectors</a:t>
            </a:r>
            <a:endParaRPr lang="en-US" sz="2800" b="1" dirty="0">
              <a:solidFill>
                <a:schemeClr val="bg1"/>
              </a:solidFill>
              <a:latin typeface="+mj-lt"/>
              <a:cs typeface="Arvo"/>
            </a:endParaRPr>
          </a:p>
        </p:txBody>
      </p:sp>
      <p:pic>
        <p:nvPicPr>
          <p:cNvPr id="4098" name="Picture 2" descr="https://miro.medium.com/max/1257/0*cZtiBlCa_d2bUPHB">
            <a:extLst>
              <a:ext uri="{FF2B5EF4-FFF2-40B4-BE49-F238E27FC236}">
                <a16:creationId xmlns:a16="http://schemas.microsoft.com/office/drawing/2014/main" id="{38246844-3E8E-4DEA-8618-FB546C370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40" y="2225040"/>
            <a:ext cx="9743440" cy="32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78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Understand AI</a:t>
            </a:r>
            <a:endParaRPr lang="en-US" sz="2800" b="1" dirty="0">
              <a:solidFill>
                <a:schemeClr val="bg1"/>
              </a:solidFill>
              <a:latin typeface="+mj-lt"/>
              <a:cs typeface="Arvo"/>
            </a:endParaRPr>
          </a:p>
        </p:txBody>
      </p:sp>
      <p:pic>
        <p:nvPicPr>
          <p:cNvPr id="6146" name="Picture 2" descr="https://miro.medium.com/max/1187/0*lH1PdEWsjLCNxDrD">
            <a:extLst>
              <a:ext uri="{FF2B5EF4-FFF2-40B4-BE49-F238E27FC236}">
                <a16:creationId xmlns:a16="http://schemas.microsoft.com/office/drawing/2014/main" id="{46B0852A-F033-4186-AAAC-01D5AF361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43" y="1691958"/>
            <a:ext cx="75342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36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Understand AI</a:t>
            </a:r>
            <a:endParaRPr lang="en-US" sz="2800" b="1" dirty="0">
              <a:solidFill>
                <a:schemeClr val="bg1"/>
              </a:solidFill>
              <a:latin typeface="+mj-lt"/>
              <a:cs typeface="Arv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DE730C-31CF-450A-90DA-83916F5BB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0" y="1381019"/>
            <a:ext cx="10149840" cy="47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Why now?</a:t>
            </a:r>
            <a:endParaRPr lang="en-US" sz="2800" b="1" dirty="0">
              <a:solidFill>
                <a:schemeClr val="bg1"/>
              </a:solidFill>
              <a:latin typeface="+mj-lt"/>
              <a:cs typeface="Arvo"/>
            </a:endParaRPr>
          </a:p>
        </p:txBody>
      </p:sp>
      <p:pic>
        <p:nvPicPr>
          <p:cNvPr id="5122" name="Picture 2" descr="https://miro.medium.com/max/1272/0*MVdxdEALY2Y0zB3m">
            <a:extLst>
              <a:ext uri="{FF2B5EF4-FFF2-40B4-BE49-F238E27FC236}">
                <a16:creationId xmlns:a16="http://schemas.microsoft.com/office/drawing/2014/main" id="{FDF2BCE8-68D5-4526-AFA4-6DA85D623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20" y="2065020"/>
            <a:ext cx="8077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0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9861"/>
            <a:ext cx="11274425" cy="831519"/>
          </a:xfrm>
        </p:spPr>
        <p:txBody>
          <a:bodyPr/>
          <a:lstStyle/>
          <a:p>
            <a:r>
              <a:rPr lang="en-US" dirty="0"/>
              <a:t>What are REST APIs?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028F1-D6C1-4906-AB69-A0FEB53773CC}"/>
              </a:ext>
            </a:extLst>
          </p:cNvPr>
          <p:cNvSpPr txBox="1"/>
          <p:nvPr/>
        </p:nvSpPr>
        <p:spPr>
          <a:xfrm>
            <a:off x="304800" y="260176"/>
            <a:ext cx="780553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Problems with the data?</a:t>
            </a:r>
            <a:endParaRPr lang="en-US" sz="2800" b="1" dirty="0">
              <a:solidFill>
                <a:schemeClr val="bg1"/>
              </a:solidFill>
              <a:latin typeface="+mj-lt"/>
              <a:cs typeface="Arvo"/>
            </a:endParaRPr>
          </a:p>
        </p:txBody>
      </p:sp>
      <p:pic>
        <p:nvPicPr>
          <p:cNvPr id="9218" name="Picture 2" descr="https://miro.medium.com/max/1212/0*LkC-nkghXjM50Zvi">
            <a:extLst>
              <a:ext uri="{FF2B5EF4-FFF2-40B4-BE49-F238E27FC236}">
                <a16:creationId xmlns:a16="http://schemas.microsoft.com/office/drawing/2014/main" id="{A33A6905-F221-4DE7-BA88-1A5F847C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40" y="1752600"/>
            <a:ext cx="8735060" cy="39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70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9672</TotalTime>
  <Words>284</Words>
  <Application>Microsoft Office PowerPoint</Application>
  <PresentationFormat>Widescreen</PresentationFormat>
  <Paragraphs>67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Arvo</vt:lpstr>
      <vt:lpstr>Open Sans</vt:lpstr>
      <vt:lpstr>Verdana</vt:lpstr>
      <vt:lpstr>Wingdings</vt:lpstr>
      <vt:lpstr>Wingdings 2</vt:lpstr>
      <vt:lpstr>Deloitte_US_Onscreen</vt:lpstr>
      <vt:lpstr>think-cell Slide</vt:lpstr>
      <vt:lpstr>AI For Everyone</vt:lpstr>
      <vt:lpstr>PowerPoint Presentation</vt:lpstr>
      <vt:lpstr>PowerPoint Presentation</vt:lpstr>
      <vt:lpstr> </vt:lpstr>
      <vt:lpstr>What are REST APIs?</vt:lpstr>
      <vt:lpstr>What are REST APIs?</vt:lpstr>
      <vt:lpstr>What are REST APIs?</vt:lpstr>
      <vt:lpstr>What are REST APIs?</vt:lpstr>
      <vt:lpstr>What are REST APIs?</vt:lpstr>
      <vt:lpstr>What are REST APIs?</vt:lpstr>
      <vt:lpstr>What are REST APIs?</vt:lpstr>
      <vt:lpstr>What are REST APIs?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Analytics Cloud  Lift and Shift Options</dc:title>
  <dc:creator>Malladi, Indira (US - Hyderabad)</dc:creator>
  <cp:lastModifiedBy>Sinha, Pratyush K</cp:lastModifiedBy>
  <cp:revision>266</cp:revision>
  <cp:lastPrinted>2014-06-25T02:16:22Z</cp:lastPrinted>
  <dcterms:created xsi:type="dcterms:W3CDTF">2019-03-14T14:34:45Z</dcterms:created>
  <dcterms:modified xsi:type="dcterms:W3CDTF">2019-08-23T20:59:16Z</dcterms:modified>
</cp:coreProperties>
</file>