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42" r:id="rId2"/>
    <p:sldId id="516" r:id="rId3"/>
    <p:sldId id="465" r:id="rId4"/>
    <p:sldId id="498" r:id="rId5"/>
    <p:sldId id="514" r:id="rId6"/>
    <p:sldId id="499" r:id="rId7"/>
    <p:sldId id="507" r:id="rId8"/>
    <p:sldId id="506" r:id="rId9"/>
    <p:sldId id="495" r:id="rId10"/>
    <p:sldId id="497" r:id="rId11"/>
    <p:sldId id="500" r:id="rId12"/>
    <p:sldId id="503" r:id="rId13"/>
    <p:sldId id="510" r:id="rId14"/>
  </p:sldIdLst>
  <p:sldSz cx="12192000" cy="6858000"/>
  <p:notesSz cx="7315200" cy="9601200"/>
  <p:custDataLst>
    <p:tags r:id="rId17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2047" userDrawn="1">
          <p15:clr>
            <a:srgbClr val="A4A3A4"/>
          </p15:clr>
        </p15:guide>
        <p15:guide id="12" orient="horz" pos="1440" userDrawn="1">
          <p15:clr>
            <a:srgbClr val="A4A3A4"/>
          </p15:clr>
        </p15:guide>
        <p15:guide id="13" orient="horz" pos="2568" userDrawn="1">
          <p15:clr>
            <a:srgbClr val="A4A3A4"/>
          </p15:clr>
        </p15:guide>
        <p15:guide id="14" orient="horz" pos="3370" userDrawn="1">
          <p15:clr>
            <a:srgbClr val="A4A3A4"/>
          </p15:clr>
        </p15:guide>
        <p15:guide id="15" orient="horz" pos="3589" userDrawn="1">
          <p15:clr>
            <a:srgbClr val="A4A3A4"/>
          </p15:clr>
        </p15:guide>
        <p15:guide id="16" pos="4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der Kuur, Cindy K" initials="CV" lastIdx="7" clrIdx="0">
    <p:extLst>
      <p:ext uri="{19B8F6BF-5375-455C-9EA6-DF929625EA0E}">
        <p15:presenceInfo xmlns:p15="http://schemas.microsoft.com/office/powerpoint/2012/main" userId="Vander Kuur, Cindy K" providerId="None"/>
      </p:ext>
    </p:extLst>
  </p:cmAuthor>
  <p:cmAuthor id="2" name="Malladi, Indira (US - Hyderabad)" initials="MI(-H" lastIdx="1" clrIdx="1">
    <p:extLst>
      <p:ext uri="{19B8F6BF-5375-455C-9EA6-DF929625EA0E}">
        <p15:presenceInfo xmlns:p15="http://schemas.microsoft.com/office/powerpoint/2012/main" userId="S-1-5-21-238447276-1040861923-1850952788-14794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6BC25"/>
    <a:srgbClr val="FFCD00"/>
    <a:srgbClr val="ED8B00"/>
    <a:srgbClr val="DB291C"/>
    <a:srgbClr val="FF9900"/>
    <a:srgbClr val="C00000"/>
    <a:srgbClr val="3C8A2E"/>
    <a:srgbClr val="DCDCDC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799" autoAdjust="0"/>
  </p:normalViewPr>
  <p:slideViewPr>
    <p:cSldViewPr snapToGrid="0" showGuides="1">
      <p:cViewPr varScale="1">
        <p:scale>
          <a:sx n="63" d="100"/>
          <a:sy n="63" d="100"/>
        </p:scale>
        <p:origin x="820" y="64"/>
      </p:cViewPr>
      <p:guideLst>
        <p:guide/>
        <p:guide orient="horz" pos="2047"/>
        <p:guide orient="horz" pos="1440"/>
        <p:guide orient="horz" pos="2568"/>
        <p:guide orient="horz" pos="3370"/>
        <p:guide orient="horz" pos="3589"/>
        <p:guide pos="4224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92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7/27/2019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36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57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Emphasizes and encourages on Process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4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5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08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33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4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5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4557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95150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8157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676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754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8670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2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39790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30794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77893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97029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08164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27477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03631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946623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28567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19857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03252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222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04324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56094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940897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756138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86747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243073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aseCode"/>
          <p:cNvSpPr txBox="1"/>
          <p:nvPr userDrawn="1"/>
        </p:nvSpPr>
        <p:spPr>
          <a:xfrm>
            <a:off x="6911035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]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37087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08949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2787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76115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K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0" y="1"/>
            <a:ext cx="12192000" cy="968374"/>
          </a:xfrm>
          <a:prstGeom prst="rect">
            <a:avLst/>
          </a:prstGeom>
          <a:solidFill>
            <a:schemeClr val="tx1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anchor="ctr"/>
          <a:lstStyle/>
          <a:p>
            <a:pPr algn="ctr" defTabSz="1219170" eaLnBrk="0" hangingPunct="0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7975" y="1347566"/>
            <a:ext cx="11274425" cy="4756781"/>
          </a:xfrm>
        </p:spPr>
        <p:txBody>
          <a:bodyPr/>
          <a:lstStyle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964" y="5390560"/>
            <a:ext cx="2147036" cy="152678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 userDrawn="1"/>
        </p:nvSpPr>
        <p:spPr bwMode="gray">
          <a:xfrm>
            <a:off x="0" y="969964"/>
            <a:ext cx="12192000" cy="173037"/>
          </a:xfrm>
          <a:prstGeom prst="rect">
            <a:avLst/>
          </a:prstGeom>
          <a:solidFill>
            <a:schemeClr val="accent1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anchor="ctr"/>
          <a:lstStyle/>
          <a:p>
            <a:pPr algn="ctr" defTabSz="1219170" eaLnBrk="0" hangingPunct="0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08A73E-23D2-402F-BDD1-34682B0C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512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6366935" y="6453916"/>
            <a:ext cx="489656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800" noProof="0" dirty="0">
                <a:solidFill>
                  <a:schemeClr val="bg1"/>
                </a:solidFill>
              </a:rPr>
              <a:t>Introduction to DevOps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045741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826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214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1616855049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" name="think-cell Slide" r:id="rId45" imgW="270" imgH="270" progId="TCLayout.ActiveDocument.1">
                  <p:embed/>
                </p:oleObj>
              </mc:Choice>
              <mc:Fallback>
                <p:oleObj name="think-cell Slide" r:id="rId4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1219170" rtl="0" eaLnBrk="1" latinLnBrk="0" hangingPunct="1">
              <a:spcBef>
                <a:spcPts val="800"/>
              </a:spcBef>
              <a:buSzPct val="100000"/>
              <a:buFont typeface="Arial"/>
              <a:buNone/>
            </a:pPr>
            <a:endParaRPr lang="en-US" sz="65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94685" y="6453916"/>
            <a:ext cx="3027415" cy="348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r>
              <a:rPr lang="en-US" sz="800" dirty="0"/>
              <a:t>The Incredible AI</a:t>
            </a:r>
          </a:p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endParaRPr lang="en-US" sz="800" noProof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55" r:id="rId3"/>
    <p:sldLayoutId id="2147483756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13" r:id="rId10"/>
    <p:sldLayoutId id="2147483708" r:id="rId11"/>
    <p:sldLayoutId id="2147483710" r:id="rId12"/>
    <p:sldLayoutId id="2147483754" r:id="rId13"/>
    <p:sldLayoutId id="2147483711" r:id="rId14"/>
    <p:sldLayoutId id="2147483753" r:id="rId15"/>
    <p:sldLayoutId id="2147483679" r:id="rId16"/>
    <p:sldLayoutId id="2147483712" r:id="rId17"/>
    <p:sldLayoutId id="2147483678" r:id="rId18"/>
    <p:sldLayoutId id="2147483681" r:id="rId19"/>
    <p:sldLayoutId id="2147483735" r:id="rId20"/>
    <p:sldLayoutId id="2147483699" r:id="rId21"/>
    <p:sldLayoutId id="2147483714" r:id="rId22"/>
    <p:sldLayoutId id="2147483697" r:id="rId23"/>
    <p:sldLayoutId id="2147483718" r:id="rId24"/>
    <p:sldLayoutId id="2147483715" r:id="rId25"/>
    <p:sldLayoutId id="2147483716" r:id="rId26"/>
    <p:sldLayoutId id="2147483717" r:id="rId27"/>
    <p:sldLayoutId id="2147483728" r:id="rId28"/>
    <p:sldLayoutId id="2147483720" r:id="rId29"/>
    <p:sldLayoutId id="2147483721" r:id="rId30"/>
    <p:sldLayoutId id="2147483722" r:id="rId31"/>
    <p:sldLayoutId id="2147483695" r:id="rId32"/>
    <p:sldLayoutId id="2147483751" r:id="rId33"/>
    <p:sldLayoutId id="2147483724" r:id="rId34"/>
    <p:sldLayoutId id="2147483725" r:id="rId35"/>
    <p:sldLayoutId id="2147483726" r:id="rId36"/>
    <p:sldLayoutId id="2147483727" r:id="rId37"/>
    <p:sldLayoutId id="2147483698" r:id="rId38"/>
    <p:sldLayoutId id="2147483752" r:id="rId39"/>
    <p:sldLayoutId id="2147483696" r:id="rId40"/>
    <p:sldLayoutId id="2147483759" r:id="rId41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098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3968" userDrawn="1">
          <p15:clr>
            <a:srgbClr val="F26B43"/>
          </p15:clr>
        </p15:guide>
        <p15:guide id="4" pos="296" userDrawn="1">
          <p15:clr>
            <a:srgbClr val="F26B43"/>
          </p15:clr>
        </p15:guide>
        <p15:guide id="5" pos="7384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7" orient="horz" pos="245" userDrawn="1">
          <p15:clr>
            <a:srgbClr val="F26B43"/>
          </p15:clr>
        </p15:guide>
        <p15:guide id="8" orient="horz" pos="4081" userDrawn="1">
          <p15:clr>
            <a:srgbClr val="F26B43"/>
          </p15:clr>
        </p15:guide>
        <p15:guide id="10" pos="4986" userDrawn="1">
          <p15:clr>
            <a:srgbClr val="F26B43"/>
          </p15:clr>
        </p15:guide>
        <p15:guide id="12" pos="1382" userDrawn="1">
          <p15:clr>
            <a:srgbClr val="F26B43"/>
          </p15:clr>
        </p15:guide>
        <p15:guide id="13" pos="1496" userDrawn="1">
          <p15:clr>
            <a:srgbClr val="F26B43"/>
          </p15:clr>
        </p15:guide>
        <p15:guide id="14" pos="2581" userDrawn="1">
          <p15:clr>
            <a:srgbClr val="F26B43"/>
          </p15:clr>
        </p15:guide>
        <p15:guide id="15" pos="2695" userDrawn="1">
          <p15:clr>
            <a:srgbClr val="F26B43"/>
          </p15:clr>
        </p15:guide>
        <p15:guide id="16" pos="6185" userDrawn="1">
          <p15:clr>
            <a:srgbClr val="F26B43"/>
          </p15:clr>
        </p15:guide>
        <p15:guide id="17" pos="3783" userDrawn="1">
          <p15:clr>
            <a:srgbClr val="F26B43"/>
          </p15:clr>
        </p15:guide>
        <p15:guide id="18" pos="3896" userDrawn="1">
          <p15:clr>
            <a:srgbClr val="F26B43"/>
          </p15:clr>
        </p15:guide>
        <p15:guide id="19" pos="3840" userDrawn="1">
          <p15:clr>
            <a:srgbClr val="F26B43"/>
          </p15:clr>
        </p15:guide>
        <p15:guide id="20" pos="6299" userDrawn="1">
          <p15:clr>
            <a:srgbClr val="F26B43"/>
          </p15:clr>
        </p15:guide>
        <p15:guide id="21" orient="horz" pos="1049" userDrawn="1">
          <p15:clr>
            <a:srgbClr val="F26B43"/>
          </p15:clr>
        </p15:guide>
        <p15:guide id="22" orient="horz" pos="641" userDrawn="1">
          <p15:clr>
            <a:srgbClr val="F26B43"/>
          </p15:clr>
        </p15:guide>
        <p15:guide id="23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pratyush773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Relationship Id="rId5" Type="http://schemas.openxmlformats.org/officeDocument/2006/relationships/hyperlink" Target="https://twitter.com/yourpratyush" TargetMode="External"/><Relationship Id="rId4" Type="http://schemas.openxmlformats.org/officeDocument/2006/relationships/hyperlink" Target="https://www.instagram.com/theincrediblea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41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1400" y="1351625"/>
            <a:ext cx="4736548" cy="4154749"/>
          </a:xfrm>
        </p:spPr>
        <p:txBody>
          <a:bodyPr>
            <a:normAutofit/>
          </a:bodyPr>
          <a:lstStyle/>
          <a:p>
            <a:r>
              <a:rPr lang="en-US" dirty="0"/>
              <a:t>The Incredible 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4037B-B62D-468F-810D-38C837EF15DC}"/>
              </a:ext>
            </a:extLst>
          </p:cNvPr>
          <p:cNvSpPr txBox="1"/>
          <p:nvPr/>
        </p:nvSpPr>
        <p:spPr>
          <a:xfrm>
            <a:off x="8348871" y="5932278"/>
            <a:ext cx="353833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800" dirty="0"/>
              <a:t>Pratyush Kumar Sinha </a:t>
            </a:r>
          </a:p>
        </p:txBody>
      </p:sp>
    </p:spTree>
    <p:extLst>
      <p:ext uri="{BB962C8B-B14F-4D97-AF65-F5344CB8AC3E}">
        <p14:creationId xmlns:p14="http://schemas.microsoft.com/office/powerpoint/2010/main" val="125321823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61219" y="252470"/>
            <a:ext cx="11274425" cy="831519"/>
          </a:xfrm>
        </p:spPr>
        <p:txBody>
          <a:bodyPr/>
          <a:lstStyle/>
          <a:p>
            <a:pPr marL="669925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</a:rPr>
              <a:t>Challenges of 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8EFC7-F4F3-4B9B-BCDC-098FEB7F0046}"/>
              </a:ext>
            </a:extLst>
          </p:cNvPr>
          <p:cNvSpPr txBox="1"/>
          <p:nvPr/>
        </p:nvSpPr>
        <p:spPr>
          <a:xfrm>
            <a:off x="573720" y="1565932"/>
            <a:ext cx="8530524" cy="30008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Building Trust</a:t>
            </a:r>
          </a:p>
          <a:p>
            <a:pPr>
              <a:spcBef>
                <a:spcPts val="200"/>
              </a:spcBef>
              <a:buSzPct val="100000"/>
            </a:pPr>
            <a:endParaRPr lang="en-US" sz="18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AI Human Interface</a:t>
            </a:r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Investment</a:t>
            </a:r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Higher Expectations</a:t>
            </a:r>
          </a:p>
        </p:txBody>
      </p:sp>
      <p:pic>
        <p:nvPicPr>
          <p:cNvPr id="6148" name="Picture 4" descr="Image result for challenges of AI">
            <a:extLst>
              <a:ext uri="{FF2B5EF4-FFF2-40B4-BE49-F238E27FC236}">
                <a16:creationId xmlns:a16="http://schemas.microsoft.com/office/drawing/2014/main" id="{C0C8847C-8008-4C06-A223-6B4CE70C3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920" y="1219200"/>
            <a:ext cx="7589520" cy="503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95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3155" y="279240"/>
            <a:ext cx="11274425" cy="831519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Conclusion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F63A1B-4522-4D78-A7DE-CC91E09CC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69" y="1372543"/>
            <a:ext cx="5516392" cy="4985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470D3F-969F-463E-83BE-505E1FFCE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160" y="1372543"/>
            <a:ext cx="529742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8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7ED4D7-AD91-4961-B1D0-31C019291CC7}"/>
              </a:ext>
            </a:extLst>
          </p:cNvPr>
          <p:cNvSpPr txBox="1"/>
          <p:nvPr/>
        </p:nvSpPr>
        <p:spPr>
          <a:xfrm>
            <a:off x="568170" y="3429000"/>
            <a:ext cx="3453413" cy="4924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3200" dirty="0"/>
              <a:t>Queries?</a:t>
            </a:r>
          </a:p>
        </p:txBody>
      </p:sp>
    </p:spTree>
    <p:extLst>
      <p:ext uri="{BB962C8B-B14F-4D97-AF65-F5344CB8AC3E}">
        <p14:creationId xmlns:p14="http://schemas.microsoft.com/office/powerpoint/2010/main" val="107936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7ED4D7-AD91-4961-B1D0-31C019291CC7}"/>
              </a:ext>
            </a:extLst>
          </p:cNvPr>
          <p:cNvSpPr txBox="1"/>
          <p:nvPr/>
        </p:nvSpPr>
        <p:spPr>
          <a:xfrm>
            <a:off x="4550797" y="4719320"/>
            <a:ext cx="4572000" cy="67710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4400" dirty="0"/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D9969E-B35E-4233-BC00-BBD77902FE5B}"/>
              </a:ext>
            </a:extLst>
          </p:cNvPr>
          <p:cNvSpPr txBox="1"/>
          <p:nvPr/>
        </p:nvSpPr>
        <p:spPr>
          <a:xfrm>
            <a:off x="1051560" y="1269305"/>
            <a:ext cx="9946640" cy="339580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800" b="1" dirty="0"/>
              <a:t>Reach out to me on:</a:t>
            </a:r>
          </a:p>
          <a:p>
            <a:pPr>
              <a:spcBef>
                <a:spcPts val="200"/>
              </a:spcBef>
              <a:buSzPct val="100000"/>
            </a:pPr>
            <a:endParaRPr lang="en-US" sz="1800" b="1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LinkedIn: </a:t>
            </a:r>
            <a:r>
              <a:rPr lang="en-US" sz="1800" dirty="0">
                <a:hlinkClick r:id="rId3"/>
              </a:rPr>
              <a:t>@pratyush773/</a:t>
            </a:r>
            <a:endParaRPr lang="en-US" sz="18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Instagram: </a:t>
            </a:r>
            <a:r>
              <a:rPr lang="en-US" sz="1800" dirty="0">
                <a:hlinkClick r:id="rId4"/>
              </a:rPr>
              <a:t>@</a:t>
            </a:r>
            <a:r>
              <a:rPr lang="en-US" sz="1800" dirty="0" err="1">
                <a:hlinkClick r:id="rId4"/>
              </a:rPr>
              <a:t>theincredibleai</a:t>
            </a:r>
            <a:r>
              <a:rPr lang="en-US" sz="1800" dirty="0">
                <a:hlinkClick r:id="rId4"/>
              </a:rPr>
              <a:t>/</a:t>
            </a:r>
            <a:endParaRPr lang="en-US" sz="18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Twitter: </a:t>
            </a:r>
            <a:r>
              <a:rPr lang="en-US" sz="1800" dirty="0">
                <a:hlinkClick r:id="rId5"/>
              </a:rPr>
              <a:t>@</a:t>
            </a:r>
            <a:r>
              <a:rPr lang="en-US" sz="1800" dirty="0" err="1">
                <a:hlinkClick r:id="rId5"/>
              </a:rPr>
              <a:t>yourpratyush</a:t>
            </a:r>
            <a:endParaRPr lang="en-US" sz="18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80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FE1CEB-8418-4FAF-8633-2A421360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580" y="388620"/>
            <a:ext cx="3040380" cy="30403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453B39-6F8E-4C33-ABA6-DBCEA34F39A9}"/>
              </a:ext>
            </a:extLst>
          </p:cNvPr>
          <p:cNvSpPr txBox="1"/>
          <p:nvPr/>
        </p:nvSpPr>
        <p:spPr>
          <a:xfrm>
            <a:off x="3272498" y="3915640"/>
            <a:ext cx="7202461" cy="130805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2000" b="1" dirty="0"/>
              <a:t>Pratyush Kumar Sinha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Business Technology Analyst at Deloitte consulting.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Tech Speaker, AI and Data science enthusiast.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Aim is to make non tech people comfortable in AI.</a:t>
            </a:r>
          </a:p>
        </p:txBody>
      </p:sp>
    </p:spTree>
    <p:extLst>
      <p:ext uri="{BB962C8B-B14F-4D97-AF65-F5344CB8AC3E}">
        <p14:creationId xmlns:p14="http://schemas.microsoft.com/office/powerpoint/2010/main" val="11514223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7975" y="1347567"/>
            <a:ext cx="11274425" cy="3029124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800" dirty="0"/>
              <a:t> What is AI.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800" dirty="0"/>
              <a:t> History of AI.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800" dirty="0"/>
              <a:t> Is AI really Artificial Intelligence.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800" dirty="0"/>
              <a:t> Difference between human intelligence and Machine Intelligence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800" dirty="0"/>
              <a:t> Why AI is so popular now</a:t>
            </a:r>
            <a:r>
              <a:rPr lang="en-US" sz="1800" b="1" dirty="0">
                <a:solidFill>
                  <a:schemeClr val="bg1"/>
                </a:solidFill>
              </a:rPr>
              <a:t>.</a:t>
            </a:r>
            <a:endParaRPr lang="en-US" sz="18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800" dirty="0"/>
              <a:t> Need of AI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800" dirty="0"/>
              <a:t> Challenges of AI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800" dirty="0"/>
              <a:t> Conclusion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9861"/>
            <a:ext cx="11274425" cy="831519"/>
          </a:xfrm>
        </p:spPr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A4765F-2B3B-402D-B872-0AD719D65A9F}"/>
              </a:ext>
            </a:extLst>
          </p:cNvPr>
          <p:cNvSpPr/>
          <p:nvPr/>
        </p:nvSpPr>
        <p:spPr>
          <a:xfrm>
            <a:off x="205258" y="214010"/>
            <a:ext cx="1983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09537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9861"/>
            <a:ext cx="11274425" cy="831519"/>
          </a:xfrm>
        </p:spPr>
        <p:txBody>
          <a:bodyPr/>
          <a:lstStyle/>
          <a:p>
            <a:r>
              <a:rPr lang="en-US" dirty="0"/>
              <a:t>What are REST APIs?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028F1-D6C1-4906-AB69-A0FEB53773CC}"/>
              </a:ext>
            </a:extLst>
          </p:cNvPr>
          <p:cNvSpPr txBox="1"/>
          <p:nvPr/>
        </p:nvSpPr>
        <p:spPr>
          <a:xfrm>
            <a:off x="304800" y="260176"/>
            <a:ext cx="7805530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  <a:cs typeface="Arvo"/>
              </a:rPr>
              <a:t>What is AI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6BAC9A-A831-46A8-9034-9069889C990D}"/>
              </a:ext>
            </a:extLst>
          </p:cNvPr>
          <p:cNvSpPr txBox="1"/>
          <p:nvPr/>
        </p:nvSpPr>
        <p:spPr>
          <a:xfrm flipH="1">
            <a:off x="497904" y="1635760"/>
            <a:ext cx="3962336" cy="123110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just">
              <a:spcBef>
                <a:spcPts val="200"/>
              </a:spcBef>
              <a:buSzPct val="100000"/>
            </a:pPr>
            <a:r>
              <a:rPr lang="en-US" sz="2000" dirty="0"/>
              <a:t>Intelligence demonstrated by machines, in contrast to the natural intelligence displayed by humans.</a:t>
            </a:r>
          </a:p>
        </p:txBody>
      </p:sp>
      <p:pic>
        <p:nvPicPr>
          <p:cNvPr id="3074" name="Picture 2" descr="Image result for what is AI">
            <a:extLst>
              <a:ext uri="{FF2B5EF4-FFF2-40B4-BE49-F238E27FC236}">
                <a16:creationId xmlns:a16="http://schemas.microsoft.com/office/drawing/2014/main" id="{4A66F28F-C1A0-419C-BB0C-51E0CC9A7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346" y="1273349"/>
            <a:ext cx="7143750" cy="50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78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9861"/>
            <a:ext cx="11274425" cy="831519"/>
          </a:xfrm>
        </p:spPr>
        <p:txBody>
          <a:bodyPr/>
          <a:lstStyle/>
          <a:p>
            <a:r>
              <a:rPr lang="en-US" dirty="0"/>
              <a:t>How do REST APIs work with IDCS?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8B429-674C-4278-A716-92689F9BF6AF}"/>
              </a:ext>
            </a:extLst>
          </p:cNvPr>
          <p:cNvSpPr txBox="1"/>
          <p:nvPr/>
        </p:nvSpPr>
        <p:spPr>
          <a:xfrm>
            <a:off x="304800" y="293068"/>
            <a:ext cx="7513163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What Experts say?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C9925E-2D00-4FE5-8AD1-2DD92CCB9C14}"/>
              </a:ext>
            </a:extLst>
          </p:cNvPr>
          <p:cNvSpPr/>
          <p:nvPr/>
        </p:nvSpPr>
        <p:spPr>
          <a:xfrm>
            <a:off x="304800" y="1124587"/>
            <a:ext cx="9713843" cy="451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C290C5-89A4-4E9A-9BAB-CD0EC63CB962}"/>
              </a:ext>
            </a:extLst>
          </p:cNvPr>
          <p:cNvSpPr/>
          <p:nvPr/>
        </p:nvSpPr>
        <p:spPr bwMode="gray">
          <a:xfrm>
            <a:off x="3764280" y="1809584"/>
            <a:ext cx="4663440" cy="1808480"/>
          </a:xfrm>
          <a:prstGeom prst="rect">
            <a:avLst/>
          </a:prstGeom>
          <a:solidFill>
            <a:srgbClr val="00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AI is the new electricity.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-Andrew 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538040-B4F8-4552-B10D-1E826D1ADC74}"/>
              </a:ext>
            </a:extLst>
          </p:cNvPr>
          <p:cNvSpPr/>
          <p:nvPr/>
        </p:nvSpPr>
        <p:spPr bwMode="gray">
          <a:xfrm>
            <a:off x="6583239" y="4288624"/>
            <a:ext cx="4663440" cy="1808480"/>
          </a:xfrm>
          <a:prstGeom prst="rect">
            <a:avLst/>
          </a:prstGeom>
          <a:solidFill>
            <a:srgbClr val="00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Mark my words — A.I. is far more dangerous than nukes.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-Elon Musk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58BCA3-72B3-45B4-A4F3-FF9E2CAC1373}"/>
              </a:ext>
            </a:extLst>
          </p:cNvPr>
          <p:cNvSpPr/>
          <p:nvPr/>
        </p:nvSpPr>
        <p:spPr bwMode="gray">
          <a:xfrm>
            <a:off x="945321" y="4288624"/>
            <a:ext cx="4663440" cy="1808480"/>
          </a:xfrm>
          <a:prstGeom prst="rect">
            <a:avLst/>
          </a:prstGeom>
          <a:solidFill>
            <a:srgbClr val="00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AI technology could be impossible to control.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-Stephen Hawking</a:t>
            </a:r>
          </a:p>
        </p:txBody>
      </p:sp>
    </p:spTree>
    <p:extLst>
      <p:ext uri="{BB962C8B-B14F-4D97-AF65-F5344CB8AC3E}">
        <p14:creationId xmlns:p14="http://schemas.microsoft.com/office/powerpoint/2010/main" val="87490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C09AE5-BEFC-48BB-A70C-3B4431F6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87" y="271985"/>
            <a:ext cx="11274425" cy="831519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</a:rPr>
              <a:t>Is AI really Artificial Intelligence?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50070-A968-473A-8C41-DBCFB82BE1C0}"/>
              </a:ext>
            </a:extLst>
          </p:cNvPr>
          <p:cNvSpPr txBox="1"/>
          <p:nvPr/>
        </p:nvSpPr>
        <p:spPr>
          <a:xfrm>
            <a:off x="599440" y="1849120"/>
            <a:ext cx="10444480" cy="194925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endParaRPr lang="en-US" sz="2000" dirty="0"/>
          </a:p>
          <a:p>
            <a:pPr>
              <a:spcBef>
                <a:spcPts val="200"/>
              </a:spcBef>
              <a:buSzPct val="100000"/>
            </a:pPr>
            <a:endParaRPr lang="en-US" sz="2000" dirty="0"/>
          </a:p>
          <a:p>
            <a:pPr>
              <a:spcBef>
                <a:spcPts val="200"/>
              </a:spcBef>
              <a:buSzPct val="100000"/>
            </a:pPr>
            <a:endParaRPr lang="en-US" sz="2000" dirty="0"/>
          </a:p>
          <a:p>
            <a:pPr>
              <a:spcBef>
                <a:spcPts val="200"/>
              </a:spcBef>
              <a:buSzPct val="100000"/>
            </a:pPr>
            <a:endParaRPr lang="en-US" sz="2000" dirty="0"/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Artificial" is too artificial of a word for the AI equation. Augmented intelligence describes the essence of the technology in a more elegant and accurate way.</a:t>
            </a:r>
          </a:p>
        </p:txBody>
      </p:sp>
    </p:spTree>
    <p:extLst>
      <p:ext uri="{BB962C8B-B14F-4D97-AF65-F5344CB8AC3E}">
        <p14:creationId xmlns:p14="http://schemas.microsoft.com/office/powerpoint/2010/main" val="362380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C09AE5-BEFC-48BB-A70C-3B4431F6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79" y="111330"/>
            <a:ext cx="11459641" cy="831519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Difference between human intelligence and Machine Intelligence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4B5C52-2283-4914-B086-1720A8EA8984}"/>
              </a:ext>
            </a:extLst>
          </p:cNvPr>
          <p:cNvSpPr/>
          <p:nvPr/>
        </p:nvSpPr>
        <p:spPr>
          <a:xfrm>
            <a:off x="3264807" y="50381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669925" marR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Human Intelligence is </a:t>
            </a:r>
            <a:r>
              <a:rPr lang="en-US" sz="1800" b="1" dirty="0"/>
              <a:t>General.</a:t>
            </a:r>
          </a:p>
          <a:p>
            <a:pPr marL="669925" marR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Machine Intelligence is </a:t>
            </a:r>
            <a:r>
              <a:rPr lang="en-US" sz="1800" b="1" dirty="0"/>
              <a:t>Limited.</a:t>
            </a:r>
          </a:p>
        </p:txBody>
      </p:sp>
      <p:pic>
        <p:nvPicPr>
          <p:cNvPr id="4098" name="Picture 2" descr="Image result for ai vs human intelligence">
            <a:extLst>
              <a:ext uri="{FF2B5EF4-FFF2-40B4-BE49-F238E27FC236}">
                <a16:creationId xmlns:a16="http://schemas.microsoft.com/office/drawing/2014/main" id="{C02DEE43-C8CE-4FE6-9A36-2E2FA6C47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167" y="1281748"/>
            <a:ext cx="8043273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765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C09AE5-BEFC-48BB-A70C-3B4431F6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9924" y="270836"/>
            <a:ext cx="11274425" cy="831519"/>
          </a:xfrm>
        </p:spPr>
        <p:txBody>
          <a:bodyPr/>
          <a:lstStyle/>
          <a:p>
            <a:pPr marL="669925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</a:rPr>
              <a:t>Why AI is so popular now.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7B6860-4C3A-4087-9B5A-7F502415863D}"/>
              </a:ext>
            </a:extLst>
          </p:cNvPr>
          <p:cNvSpPr/>
          <p:nvPr/>
        </p:nvSpPr>
        <p:spPr>
          <a:xfrm>
            <a:off x="556939" y="161626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There are two fuels of AI-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Machine Computation.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0391D-E15A-44ED-B13E-EAB00437E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240" y="1798320"/>
            <a:ext cx="6666821" cy="394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10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330347" y="270323"/>
            <a:ext cx="11352982" cy="831519"/>
          </a:xfrm>
        </p:spPr>
        <p:txBody>
          <a:bodyPr/>
          <a:lstStyle/>
          <a:p>
            <a:pPr marL="669925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</a:rPr>
              <a:t>Need of AI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idx="1"/>
          </p:nvPr>
        </p:nvSpPr>
        <p:spPr>
          <a:xfrm>
            <a:off x="602947" y="1448796"/>
            <a:ext cx="4172253" cy="399696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Work in hazardous environment as human life is more valuable than 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Medical negligence - 70% of deaths are a result of miscommunication.</a:t>
            </a:r>
          </a:p>
          <a:p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F28BE9D4-3FBE-4235-B047-220AC661F0DC}"/>
              </a:ext>
            </a:extLst>
          </p:cNvPr>
          <p:cNvSpPr txBox="1">
            <a:spLocks/>
          </p:cNvSpPr>
          <p:nvPr/>
        </p:nvSpPr>
        <p:spPr>
          <a:xfrm>
            <a:off x="304800" y="1430518"/>
            <a:ext cx="11514425" cy="4077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122" name="Picture 2" descr="Image result for Need of AI">
            <a:extLst>
              <a:ext uri="{FF2B5EF4-FFF2-40B4-BE49-F238E27FC236}">
                <a16:creationId xmlns:a16="http://schemas.microsoft.com/office/drawing/2014/main" id="{586D1B6C-D984-43B9-9B81-C97E917ED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200" y="1661181"/>
            <a:ext cx="591502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2990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loitte colors">
    <a:dk1>
      <a:sysClr val="windowText" lastClr="000000"/>
    </a:dk1>
    <a:lt1>
      <a:sysClr val="window" lastClr="FFFFFF"/>
    </a:lt1>
    <a:dk2>
      <a:srgbClr val="53565A"/>
    </a:dk2>
    <a:lt2>
      <a:srgbClr val="D0D0CE"/>
    </a:lt2>
    <a:accent1>
      <a:srgbClr val="86BC25"/>
    </a:accent1>
    <a:accent2>
      <a:srgbClr val="046A38"/>
    </a:accent2>
    <a:accent3>
      <a:srgbClr val="62B5E5"/>
    </a:accent3>
    <a:accent4>
      <a:srgbClr val="012169"/>
    </a:accent4>
    <a:accent5>
      <a:srgbClr val="0097A9"/>
    </a:accent5>
    <a:accent6>
      <a:srgbClr val="75787B"/>
    </a:accent6>
    <a:hlink>
      <a:srgbClr val="00A3E0"/>
    </a:hlink>
    <a:folHlink>
      <a:srgbClr val="53565A"/>
    </a:folHlink>
  </a:clrScheme>
</a:themeOverride>
</file>

<file path=ppt/theme/themeOverride2.xml><?xml version="1.0" encoding="utf-8"?>
<a:themeOverride xmlns:a="http://schemas.openxmlformats.org/drawingml/2006/main">
  <a:clrScheme name="Deloitte colors">
    <a:dk1>
      <a:sysClr val="windowText" lastClr="000000"/>
    </a:dk1>
    <a:lt1>
      <a:sysClr val="window" lastClr="FFFFFF"/>
    </a:lt1>
    <a:dk2>
      <a:srgbClr val="53565A"/>
    </a:dk2>
    <a:lt2>
      <a:srgbClr val="D0D0CE"/>
    </a:lt2>
    <a:accent1>
      <a:srgbClr val="86BC25"/>
    </a:accent1>
    <a:accent2>
      <a:srgbClr val="046A38"/>
    </a:accent2>
    <a:accent3>
      <a:srgbClr val="62B5E5"/>
    </a:accent3>
    <a:accent4>
      <a:srgbClr val="012169"/>
    </a:accent4>
    <a:accent5>
      <a:srgbClr val="0097A9"/>
    </a:accent5>
    <a:accent6>
      <a:srgbClr val="75787B"/>
    </a:accent6>
    <a:hlink>
      <a:srgbClr val="00A3E0"/>
    </a:hlink>
    <a:folHlink>
      <a:srgbClr val="53565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9496</TotalTime>
  <Words>286</Words>
  <Application>Microsoft Office PowerPoint</Application>
  <PresentationFormat>Widescreen</PresentationFormat>
  <Paragraphs>81</Paragraphs>
  <Slides>13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Arvo</vt:lpstr>
      <vt:lpstr>Open Sans</vt:lpstr>
      <vt:lpstr>Verdana</vt:lpstr>
      <vt:lpstr>Wingdings</vt:lpstr>
      <vt:lpstr>Wingdings 2</vt:lpstr>
      <vt:lpstr>Deloitte_US_Onscreen</vt:lpstr>
      <vt:lpstr>think-cell Slide</vt:lpstr>
      <vt:lpstr>The Incredible AI</vt:lpstr>
      <vt:lpstr>PowerPoint Presentation</vt:lpstr>
      <vt:lpstr> </vt:lpstr>
      <vt:lpstr>What are REST APIs?</vt:lpstr>
      <vt:lpstr>How do REST APIs work with IDCS?</vt:lpstr>
      <vt:lpstr>Is AI really Artificial Intelligence?</vt:lpstr>
      <vt:lpstr>Difference between human intelligence and Machine Intelligence</vt:lpstr>
      <vt:lpstr>Why AI is so popular now.</vt:lpstr>
      <vt:lpstr>Need of AI</vt:lpstr>
      <vt:lpstr>Challenges of AI</vt:lpstr>
      <vt:lpstr>Conclusion 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Analytics Cloud  Lift and Shift Options</dc:title>
  <dc:creator>Malladi, Indira (US - Hyderabad)</dc:creator>
  <cp:lastModifiedBy>Administrator</cp:lastModifiedBy>
  <cp:revision>237</cp:revision>
  <cp:lastPrinted>2014-06-25T02:16:22Z</cp:lastPrinted>
  <dcterms:created xsi:type="dcterms:W3CDTF">2019-03-14T14:34:45Z</dcterms:created>
  <dcterms:modified xsi:type="dcterms:W3CDTF">2019-07-27T04:27:27Z</dcterms:modified>
</cp:coreProperties>
</file>