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42" r:id="rId2"/>
    <p:sldId id="516" r:id="rId3"/>
    <p:sldId id="517" r:id="rId4"/>
    <p:sldId id="498" r:id="rId5"/>
    <p:sldId id="518" r:id="rId6"/>
    <p:sldId id="531" r:id="rId7"/>
    <p:sldId id="532" r:id="rId8"/>
    <p:sldId id="530" r:id="rId9"/>
    <p:sldId id="520" r:id="rId10"/>
    <p:sldId id="521" r:id="rId11"/>
    <p:sldId id="529" r:id="rId12"/>
    <p:sldId id="522" r:id="rId13"/>
    <p:sldId id="503" r:id="rId14"/>
    <p:sldId id="510" r:id="rId15"/>
  </p:sldIdLst>
  <p:sldSz cx="12192000" cy="6858000"/>
  <p:notesSz cx="7315200" cy="9601200"/>
  <p:custDataLst>
    <p:tags r:id="rId18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Malladi, Indira (US - Hyderabad)" initials="MI(-H" lastIdx="1" clrIdx="1">
    <p:extLst>
      <p:ext uri="{19B8F6BF-5375-455C-9EA6-DF929625EA0E}">
        <p15:presenceInfo xmlns:p15="http://schemas.microsoft.com/office/powerpoint/2012/main" userId="S-1-5-21-238447276-1040861923-1850952788-14794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6BC25"/>
    <a:srgbClr val="FFCD00"/>
    <a:srgbClr val="ED8B00"/>
    <a:srgbClr val="DB291C"/>
    <a:srgbClr val="FF9900"/>
    <a:srgbClr val="C00000"/>
    <a:srgbClr val="3C8A2E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799" autoAdjust="0"/>
  </p:normalViewPr>
  <p:slideViewPr>
    <p:cSldViewPr snapToGrid="0" showGuides="1">
      <p:cViewPr varScale="1">
        <p:scale>
          <a:sx n="63" d="100"/>
          <a:sy n="63" d="100"/>
        </p:scale>
        <p:origin x="820" y="48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2/29/2020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3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4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2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5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6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7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911035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1"/>
            <a:ext cx="12192000" cy="968374"/>
          </a:xfrm>
          <a:prstGeom prst="rect">
            <a:avLst/>
          </a:prstGeom>
          <a:solidFill>
            <a:schemeClr val="tx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anchor="ctr"/>
          <a:lstStyle/>
          <a:p>
            <a:pPr algn="ctr" defTabSz="1219170" eaLnBrk="0" hangingPunct="0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7975" y="1347566"/>
            <a:ext cx="11274425" cy="4756781"/>
          </a:xfrm>
        </p:spPr>
        <p:txBody>
          <a:bodyPr/>
          <a:lstStyle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969964"/>
            <a:ext cx="12192000" cy="173037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anchor="ctr"/>
          <a:lstStyle/>
          <a:p>
            <a:pPr algn="ctr" defTabSz="1219170" eaLnBrk="0" hangingPunct="0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8A73E-23D2-402F-BDD1-34682B0C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512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66935" y="6453916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</a:rPr>
              <a:t>Introduction to DevOps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94685" y="6453916"/>
            <a:ext cx="3027415" cy="34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800" dirty="0"/>
              <a:t>AI for Healthcare</a:t>
            </a:r>
          </a:p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endParaRPr lang="en-US" sz="80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  <p:sldLayoutId id="2147483759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pratyush77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Relationship Id="rId5" Type="http://schemas.openxmlformats.org/officeDocument/2006/relationships/hyperlink" Target="https://twitter.com/yourpratyush" TargetMode="External"/><Relationship Id="rId4" Type="http://schemas.openxmlformats.org/officeDocument/2006/relationships/hyperlink" Target="https://www.instagram.com/theincrediblea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400" y="1351625"/>
            <a:ext cx="4736548" cy="4154749"/>
          </a:xfrm>
        </p:spPr>
        <p:txBody>
          <a:bodyPr>
            <a:normAutofit/>
          </a:bodyPr>
          <a:lstStyle/>
          <a:p>
            <a:r>
              <a:rPr lang="en-US" dirty="0"/>
              <a:t>AI For Healthcare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4037B-B62D-468F-810D-38C837EF15DC}"/>
              </a:ext>
            </a:extLst>
          </p:cNvPr>
          <p:cNvSpPr txBox="1"/>
          <p:nvPr/>
        </p:nvSpPr>
        <p:spPr>
          <a:xfrm>
            <a:off x="8348871" y="5932278"/>
            <a:ext cx="353833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800" dirty="0"/>
              <a:t>Pratyush Kumar Sinha </a:t>
            </a:r>
          </a:p>
        </p:txBody>
      </p:sp>
    </p:spTree>
    <p:extLst>
      <p:ext uri="{BB962C8B-B14F-4D97-AF65-F5344CB8AC3E}">
        <p14:creationId xmlns:p14="http://schemas.microsoft.com/office/powerpoint/2010/main" val="12532182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Challenges of AI in Healthcare</a:t>
            </a:r>
            <a:endParaRPr lang="en-US" sz="2800" b="1" dirty="0">
              <a:solidFill>
                <a:schemeClr val="bg1"/>
              </a:solidFill>
              <a:latin typeface="+mj-lt"/>
              <a:cs typeface="Arvo"/>
            </a:endParaRPr>
          </a:p>
        </p:txBody>
      </p:sp>
      <p:pic>
        <p:nvPicPr>
          <p:cNvPr id="4098" name="Picture 2" descr="ai-healthcare-challenges-1">
            <a:extLst>
              <a:ext uri="{FF2B5EF4-FFF2-40B4-BE49-F238E27FC236}">
                <a16:creationId xmlns:a16="http://schemas.microsoft.com/office/drawing/2014/main" id="{00212162-9A63-40E7-B117-EF223C1B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386840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05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Arvo"/>
              </a:rPr>
              <a:t>Existing AI based healthcare systems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3CCB5-9EA6-4E89-BA1A-4636E3150A51}"/>
              </a:ext>
            </a:extLst>
          </p:cNvPr>
          <p:cNvSpPr/>
          <p:nvPr/>
        </p:nvSpPr>
        <p:spPr>
          <a:xfrm>
            <a:off x="1665354" y="3013501"/>
            <a:ext cx="52790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IBM Watson’s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Cloud's Healthcare app</a:t>
            </a:r>
          </a:p>
        </p:txBody>
      </p:sp>
    </p:spTree>
    <p:extLst>
      <p:ext uri="{BB962C8B-B14F-4D97-AF65-F5344CB8AC3E}">
        <p14:creationId xmlns:p14="http://schemas.microsoft.com/office/powerpoint/2010/main" val="252855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F4B591-FA0F-432D-9AE0-CF94E96CB8BC}"/>
              </a:ext>
            </a:extLst>
          </p:cNvPr>
          <p:cNvSpPr/>
          <p:nvPr/>
        </p:nvSpPr>
        <p:spPr>
          <a:xfrm>
            <a:off x="3048000" y="30135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Why should Government Invest in AI?</a:t>
            </a:r>
          </a:p>
        </p:txBody>
      </p:sp>
    </p:spTree>
    <p:extLst>
      <p:ext uri="{BB962C8B-B14F-4D97-AF65-F5344CB8AC3E}">
        <p14:creationId xmlns:p14="http://schemas.microsoft.com/office/powerpoint/2010/main" val="126327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ED4D7-AD91-4961-B1D0-31C019291CC7}"/>
              </a:ext>
            </a:extLst>
          </p:cNvPr>
          <p:cNvSpPr txBox="1"/>
          <p:nvPr/>
        </p:nvSpPr>
        <p:spPr>
          <a:xfrm>
            <a:off x="568170" y="3429000"/>
            <a:ext cx="3453413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3200" dirty="0"/>
              <a:t>Queries?</a:t>
            </a:r>
          </a:p>
        </p:txBody>
      </p:sp>
    </p:spTree>
    <p:extLst>
      <p:ext uri="{BB962C8B-B14F-4D97-AF65-F5344CB8AC3E}">
        <p14:creationId xmlns:p14="http://schemas.microsoft.com/office/powerpoint/2010/main" val="107936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ED4D7-AD91-4961-B1D0-31C019291CC7}"/>
              </a:ext>
            </a:extLst>
          </p:cNvPr>
          <p:cNvSpPr txBox="1"/>
          <p:nvPr/>
        </p:nvSpPr>
        <p:spPr>
          <a:xfrm>
            <a:off x="3311277" y="5045762"/>
            <a:ext cx="4572000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44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9969E-B35E-4233-BC00-BBD77902FE5B}"/>
              </a:ext>
            </a:extLst>
          </p:cNvPr>
          <p:cNvSpPr txBox="1"/>
          <p:nvPr/>
        </p:nvSpPr>
        <p:spPr>
          <a:xfrm>
            <a:off x="1051560" y="1269305"/>
            <a:ext cx="9946640" cy="331885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800" b="1" dirty="0"/>
              <a:t>Reach out to me on:</a:t>
            </a:r>
          </a:p>
          <a:p>
            <a:pPr>
              <a:spcBef>
                <a:spcPts val="200"/>
              </a:spcBef>
              <a:buSzPct val="100000"/>
            </a:pPr>
            <a:endParaRPr lang="en-US" sz="1800" b="1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000" dirty="0"/>
              <a:t>LinkedIn: </a:t>
            </a:r>
            <a:r>
              <a:rPr lang="en-US" sz="3000" dirty="0">
                <a:hlinkClick r:id="rId3"/>
              </a:rPr>
              <a:t>@pratyush773/</a:t>
            </a: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000" dirty="0"/>
              <a:t>Instagram: </a:t>
            </a:r>
            <a:r>
              <a:rPr lang="en-US" sz="3000" dirty="0">
                <a:hlinkClick r:id="rId4"/>
              </a:rPr>
              <a:t>@theincredibleai/</a:t>
            </a: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000" dirty="0"/>
              <a:t>Twitter: </a:t>
            </a:r>
            <a:r>
              <a:rPr lang="en-US" sz="3000" dirty="0">
                <a:hlinkClick r:id="rId5"/>
              </a:rPr>
              <a:t>@yourpratyush</a:t>
            </a: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80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FE1CEB-8418-4FAF-8633-2A421360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80" y="388620"/>
            <a:ext cx="3040380" cy="3040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53B39-6F8E-4C33-ABA6-DBCEA34F39A9}"/>
              </a:ext>
            </a:extLst>
          </p:cNvPr>
          <p:cNvSpPr txBox="1"/>
          <p:nvPr/>
        </p:nvSpPr>
        <p:spPr>
          <a:xfrm>
            <a:off x="3272498" y="3915640"/>
            <a:ext cx="7202461" cy="19749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b="1" dirty="0"/>
              <a:t>Pratyush Kumar Sinha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Analyst at Deloitte consulting.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Volunteer at ML.India.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Student Mentor at K.L. University.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Tech Speaker, AI and Data science enthusiast.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Aim is to make non tech people comfortable in AI.</a:t>
            </a:r>
          </a:p>
        </p:txBody>
      </p:sp>
    </p:spTree>
    <p:extLst>
      <p:ext uri="{BB962C8B-B14F-4D97-AF65-F5344CB8AC3E}">
        <p14:creationId xmlns:p14="http://schemas.microsoft.com/office/powerpoint/2010/main" val="11514223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4645A-AA7B-4C6C-8B2A-EA384E6D2FCA}"/>
              </a:ext>
            </a:extLst>
          </p:cNvPr>
          <p:cNvSpPr txBox="1"/>
          <p:nvPr/>
        </p:nvSpPr>
        <p:spPr>
          <a:xfrm>
            <a:off x="4815840" y="497840"/>
            <a:ext cx="694944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b="1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592464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Current challenges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B9DEA-5E36-4CE1-983F-ACD7E468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1405768"/>
            <a:ext cx="11399520" cy="47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8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Current challenges of healthcare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22C76-0A30-4D1A-BF7C-82E53DA46038}"/>
              </a:ext>
            </a:extLst>
          </p:cNvPr>
          <p:cNvSpPr txBox="1"/>
          <p:nvPr/>
        </p:nvSpPr>
        <p:spPr>
          <a:xfrm>
            <a:off x="709612" y="1324685"/>
            <a:ext cx="10464800" cy="35086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Long term chronic disease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Neglect of Rural Population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Inadequate Outlay for Health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Social Inequality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Shortage of Medical Personnel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Medical Research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Expensive Health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1A08D-F2AB-4A82-8D8A-1665BCEA8378}"/>
              </a:ext>
            </a:extLst>
          </p:cNvPr>
          <p:cNvSpPr/>
          <p:nvPr/>
        </p:nvSpPr>
        <p:spPr>
          <a:xfrm>
            <a:off x="5120377" y="192484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According to health information 31.5% of hospitals and 16% hospital beds are situated in rural areas where 75% of total population resides.</a:t>
            </a:r>
          </a:p>
          <a:p>
            <a:r>
              <a:rPr lang="en-US" i="1" dirty="0">
                <a:highlight>
                  <a:srgbClr val="FFFF00"/>
                </a:highlight>
              </a:rPr>
              <a:t>health sector constitutes only 0.9 percent of the GDP</a:t>
            </a:r>
          </a:p>
        </p:txBody>
      </p:sp>
    </p:spTree>
    <p:extLst>
      <p:ext uri="{BB962C8B-B14F-4D97-AF65-F5344CB8AC3E}">
        <p14:creationId xmlns:p14="http://schemas.microsoft.com/office/powerpoint/2010/main" val="195136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885952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Why Artificial Intelligence in Healthcare?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22C76-0A30-4D1A-BF7C-82E53DA46038}"/>
              </a:ext>
            </a:extLst>
          </p:cNvPr>
          <p:cNvSpPr txBox="1"/>
          <p:nvPr/>
        </p:nvSpPr>
        <p:spPr>
          <a:xfrm>
            <a:off x="709612" y="2289885"/>
            <a:ext cx="10464800" cy="182614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spcBef>
                <a:spcPts val="200"/>
              </a:spcBef>
              <a:buSzPct val="100000"/>
            </a:pPr>
            <a:r>
              <a:rPr lang="en-US" sz="1600" dirty="0"/>
              <a:t>Machine learning has the potential to provide data-driven clinical decision support (CDS) to physicians and hospital staff –  paving the way for an increased revenue potential. It can be used in below ways: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Descriptive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Predictive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Prescriptive</a:t>
            </a:r>
          </a:p>
        </p:txBody>
      </p:sp>
    </p:spTree>
    <p:extLst>
      <p:ext uri="{BB962C8B-B14F-4D97-AF65-F5344CB8AC3E}">
        <p14:creationId xmlns:p14="http://schemas.microsoft.com/office/powerpoint/2010/main" val="186988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Where AI can help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22C76-0A30-4D1A-BF7C-82E53DA46038}"/>
              </a:ext>
            </a:extLst>
          </p:cNvPr>
          <p:cNvSpPr txBox="1"/>
          <p:nvPr/>
        </p:nvSpPr>
        <p:spPr>
          <a:xfrm>
            <a:off x="709612" y="1355165"/>
            <a:ext cx="10464800" cy="35086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Radiology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Imaging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Disease Diagnosis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Telehealth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Electronic health records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Drug Interactions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Creation of New Drugs</a:t>
            </a:r>
          </a:p>
        </p:txBody>
      </p:sp>
    </p:spTree>
    <p:extLst>
      <p:ext uri="{BB962C8B-B14F-4D97-AF65-F5344CB8AC3E}">
        <p14:creationId xmlns:p14="http://schemas.microsoft.com/office/powerpoint/2010/main" val="227399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29696"/>
            <a:ext cx="7805530" cy="86177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Where AI can help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22C76-0A30-4D1A-BF7C-82E53DA46038}"/>
              </a:ext>
            </a:extLst>
          </p:cNvPr>
          <p:cNvSpPr txBox="1"/>
          <p:nvPr/>
        </p:nvSpPr>
        <p:spPr>
          <a:xfrm>
            <a:off x="709612" y="1324685"/>
            <a:ext cx="10464800" cy="381642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600" dirty="0"/>
              <a:t>According to Business Insider Intelligence, 30% of healthcare costs are associated with administrative tasks like –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pre-authorizing insurance, 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following-up on unpaid bills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maintaining records, </a:t>
            </a:r>
          </a:p>
          <a:p>
            <a:pPr>
              <a:spcBef>
                <a:spcPts val="200"/>
              </a:spcBef>
              <a:buSzPct val="100000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to ease the workload of healthcare professionals </a:t>
            </a:r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Bef>
                <a:spcPts val="200"/>
              </a:spcBef>
              <a:buSzPct val="100000"/>
            </a:pPr>
            <a:r>
              <a:rPr lang="en-US" sz="1600" dirty="0"/>
              <a:t>		</a:t>
            </a:r>
            <a:r>
              <a:rPr lang="en-US" sz="2000" b="1" dirty="0"/>
              <a:t>AI can automate some of these tasks.</a:t>
            </a:r>
            <a:endParaRPr lang="en-US" sz="2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18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Arvo"/>
              </a:rPr>
              <a:t>Why AI?</a:t>
            </a:r>
          </a:p>
        </p:txBody>
      </p:sp>
      <p:pic>
        <p:nvPicPr>
          <p:cNvPr id="3076" name="Picture 4" descr="ai-role-in-healthcare">
            <a:extLst>
              <a:ext uri="{FF2B5EF4-FFF2-40B4-BE49-F238E27FC236}">
                <a16:creationId xmlns:a16="http://schemas.microsoft.com/office/drawing/2014/main" id="{24CE9124-BBD7-4EAE-BBE9-1D601378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305560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70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9963</TotalTime>
  <Words>318</Words>
  <Application>Microsoft Office PowerPoint</Application>
  <PresentationFormat>Widescreen</PresentationFormat>
  <Paragraphs>93</Paragraphs>
  <Slides>14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Verdana</vt:lpstr>
      <vt:lpstr>Wingdings 2</vt:lpstr>
      <vt:lpstr>Deloitte_US_Onscreen</vt:lpstr>
      <vt:lpstr>think-cell Slide</vt:lpstr>
      <vt:lpstr>AI For Healthcare </vt:lpstr>
      <vt:lpstr>PowerPoint Presentation</vt:lpstr>
      <vt:lpstr>PowerPoint Presentation</vt:lpstr>
      <vt:lpstr>What are REST APIs?</vt:lpstr>
      <vt:lpstr>What are REST APIs?</vt:lpstr>
      <vt:lpstr>What are REST APIs?</vt:lpstr>
      <vt:lpstr>What are REST APIs?</vt:lpstr>
      <vt:lpstr>What are REST APIs?</vt:lpstr>
      <vt:lpstr>What are REST APIs?</vt:lpstr>
      <vt:lpstr>What are REST APIs?</vt:lpstr>
      <vt:lpstr>What are REST APIs?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Analytics Cloud  Lift and Shift Options</dc:title>
  <dc:creator>Malladi, Indira (US - Hyderabad)</dc:creator>
  <cp:lastModifiedBy>Sinha, Pratyush K</cp:lastModifiedBy>
  <cp:revision>307</cp:revision>
  <cp:lastPrinted>2014-06-25T02:16:22Z</cp:lastPrinted>
  <dcterms:created xsi:type="dcterms:W3CDTF">2019-03-14T14:34:45Z</dcterms:created>
  <dcterms:modified xsi:type="dcterms:W3CDTF">2020-02-29T05:15:01Z</dcterms:modified>
</cp:coreProperties>
</file>