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2" r:id="rId2"/>
    <p:sldId id="516" r:id="rId3"/>
    <p:sldId id="465" r:id="rId4"/>
    <p:sldId id="498" r:id="rId5"/>
    <p:sldId id="514" r:id="rId6"/>
    <p:sldId id="499" r:id="rId7"/>
    <p:sldId id="507" r:id="rId8"/>
    <p:sldId id="517" r:id="rId9"/>
    <p:sldId id="518" r:id="rId10"/>
    <p:sldId id="519" r:id="rId11"/>
    <p:sldId id="520" r:id="rId12"/>
    <p:sldId id="521" r:id="rId13"/>
    <p:sldId id="522" r:id="rId14"/>
    <p:sldId id="503" r:id="rId15"/>
    <p:sldId id="510" r:id="rId16"/>
  </p:sldIdLst>
  <p:sldSz cx="12192000" cy="6858000"/>
  <p:notesSz cx="7315200" cy="9601200"/>
  <p:custDataLst>
    <p:tags r:id="rId1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Malladi, Indira (US - Hyderabad)" initials="MI(-H" lastIdx="1" clrIdx="1">
    <p:extLst>
      <p:ext uri="{19B8F6BF-5375-455C-9EA6-DF929625EA0E}">
        <p15:presenceInfo xmlns:p15="http://schemas.microsoft.com/office/powerpoint/2012/main" userId="S-1-5-21-238447276-1040861923-1850952788-14794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6BC25"/>
    <a:srgbClr val="FFCD00"/>
    <a:srgbClr val="ED8B00"/>
    <a:srgbClr val="DB291C"/>
    <a:srgbClr val="FF9900"/>
    <a:srgbClr val="C00000"/>
    <a:srgbClr val="3C8A2E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799" autoAdjust="0"/>
  </p:normalViewPr>
  <p:slideViewPr>
    <p:cSldViewPr snapToGrid="0" showGuides="1">
      <p:cViewPr varScale="1">
        <p:scale>
          <a:sx n="63" d="100"/>
          <a:sy n="63" d="100"/>
        </p:scale>
        <p:origin x="820" y="48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7/16/2020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3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5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4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5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Emphasizes and encourages on Process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0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5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3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4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0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911035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1"/>
            <a:ext cx="12192000" cy="968374"/>
          </a:xfrm>
          <a:prstGeom prst="rect">
            <a:avLst/>
          </a:prstGeom>
          <a:solidFill>
            <a:schemeClr val="tx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anchor="ctr"/>
          <a:lstStyle/>
          <a:p>
            <a:pPr algn="ctr" defTabSz="1219170" eaLnBrk="0" hangingPunct="0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7975" y="1347566"/>
            <a:ext cx="11274425" cy="4756781"/>
          </a:xfrm>
        </p:spPr>
        <p:txBody>
          <a:bodyPr/>
          <a:lstStyle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969964"/>
            <a:ext cx="12192000" cy="173037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anchor="ctr"/>
          <a:lstStyle/>
          <a:p>
            <a:pPr algn="ctr" defTabSz="1219170" eaLnBrk="0" hangingPunct="0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8A73E-23D2-402F-BDD1-34682B0C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512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66935" y="6453916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</a:rPr>
              <a:t>Introduction to DevOps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94685" y="6453916"/>
            <a:ext cx="3027415" cy="34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800" dirty="0"/>
              <a:t>Python basics</a:t>
            </a:r>
          </a:p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endParaRPr lang="en-US" sz="80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  <p:sldLayoutId id="2147483759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pratyush77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twitter.com/yourpratyush" TargetMode="External"/><Relationship Id="rId4" Type="http://schemas.openxmlformats.org/officeDocument/2006/relationships/hyperlink" Target="https://www.instagram.com/theincrediblea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400" y="1351625"/>
            <a:ext cx="4736548" cy="4154749"/>
          </a:xfrm>
        </p:spPr>
        <p:txBody>
          <a:bodyPr>
            <a:normAutofit/>
          </a:bodyPr>
          <a:lstStyle/>
          <a:p>
            <a:r>
              <a:rPr lang="en-US" dirty="0"/>
              <a:t>Python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4037B-B62D-468F-810D-38C837EF15DC}"/>
              </a:ext>
            </a:extLst>
          </p:cNvPr>
          <p:cNvSpPr txBox="1"/>
          <p:nvPr/>
        </p:nvSpPr>
        <p:spPr>
          <a:xfrm>
            <a:off x="8348871" y="5932278"/>
            <a:ext cx="353833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800" dirty="0"/>
              <a:t>Pratyush Kumar Sinha </a:t>
            </a:r>
          </a:p>
        </p:txBody>
      </p:sp>
    </p:spTree>
    <p:extLst>
      <p:ext uri="{BB962C8B-B14F-4D97-AF65-F5344CB8AC3E}">
        <p14:creationId xmlns:p14="http://schemas.microsoft.com/office/powerpoint/2010/main" val="12532182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9" y="202770"/>
            <a:ext cx="11459641" cy="831519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Python Tuples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B08B-165D-40DD-8E76-D2224AD552D3}"/>
              </a:ext>
            </a:extLst>
          </p:cNvPr>
          <p:cNvSpPr txBox="1"/>
          <p:nvPr/>
        </p:nvSpPr>
        <p:spPr>
          <a:xfrm>
            <a:off x="812800" y="1778000"/>
            <a:ext cx="9956800" cy="373435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A tuple is a collection which is ordered and unchangeable. In Python tuples are written with round brackets.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 err="1"/>
              <a:t>thistuple</a:t>
            </a:r>
            <a:r>
              <a:rPr lang="en-US" sz="2000" dirty="0"/>
              <a:t> = ("apple", "banana", "cherry")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thistuple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 err="1"/>
              <a:t>thistuple</a:t>
            </a:r>
            <a:r>
              <a:rPr lang="en-US" sz="2000" dirty="0"/>
              <a:t> = ("apple", "banana", "cherry", "orange", "kiwi", "melon", "mango")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thistuple</a:t>
            </a:r>
            <a:r>
              <a:rPr lang="en-US" sz="2000" dirty="0"/>
              <a:t>[2:5])</a:t>
            </a:r>
          </a:p>
          <a:p>
            <a:endParaRPr lang="en-US" dirty="0"/>
          </a:p>
          <a:p>
            <a:endParaRPr lang="en-US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178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9" y="263730"/>
            <a:ext cx="11459641" cy="831519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Python </a:t>
            </a:r>
            <a:r>
              <a:rPr lang="en-US" sz="2800" b="1" dirty="0">
                <a:solidFill>
                  <a:schemeClr val="bg1"/>
                </a:solidFill>
              </a:rPr>
              <a:t>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B08B-165D-40DD-8E76-D2224AD552D3}"/>
              </a:ext>
            </a:extLst>
          </p:cNvPr>
          <p:cNvSpPr txBox="1"/>
          <p:nvPr/>
        </p:nvSpPr>
        <p:spPr>
          <a:xfrm>
            <a:off x="812800" y="1778000"/>
            <a:ext cx="9956800" cy="36933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/>
              <a:t>A dictionary is a collection which is unordered, changeable and indexed. In Python dictionaries are written with curly brackets, and they have keys and values.</a:t>
            </a:r>
          </a:p>
          <a:p>
            <a:endParaRPr lang="en-US" altLang="en-US" sz="2000" dirty="0"/>
          </a:p>
          <a:p>
            <a:r>
              <a:rPr lang="en-US" sz="2000" dirty="0" err="1"/>
              <a:t>thisdict</a:t>
            </a:r>
            <a:r>
              <a:rPr lang="en-US" sz="2000" dirty="0"/>
              <a:t> = {</a:t>
            </a:r>
            <a:br>
              <a:rPr lang="en-US" sz="2000" dirty="0"/>
            </a:br>
            <a:r>
              <a:rPr lang="en-US" sz="2000" dirty="0"/>
              <a:t>  "brand": "Ford",</a:t>
            </a:r>
            <a:br>
              <a:rPr lang="en-US" sz="2000" dirty="0"/>
            </a:br>
            <a:r>
              <a:rPr lang="en-US" sz="2000" dirty="0"/>
              <a:t>  "model": "Mustang",</a:t>
            </a:r>
            <a:br>
              <a:rPr lang="en-US" sz="2000" dirty="0"/>
            </a:br>
            <a:r>
              <a:rPr lang="en-US" sz="2000" dirty="0"/>
              <a:t>  "year": 1964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thisdict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altLang="en-US" sz="2000" dirty="0"/>
              <a:t>{'brand': 'Ford', 'model': 'Mustang', 'year': 1964}</a:t>
            </a:r>
          </a:p>
        </p:txBody>
      </p:sp>
    </p:spTree>
    <p:extLst>
      <p:ext uri="{BB962C8B-B14F-4D97-AF65-F5344CB8AC3E}">
        <p14:creationId xmlns:p14="http://schemas.microsoft.com/office/powerpoint/2010/main" val="56979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9" y="273890"/>
            <a:ext cx="11459641" cy="831519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Control flow - IF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B08B-165D-40DD-8E76-D2224AD552D3}"/>
              </a:ext>
            </a:extLst>
          </p:cNvPr>
          <p:cNvSpPr txBox="1"/>
          <p:nvPr/>
        </p:nvSpPr>
        <p:spPr>
          <a:xfrm>
            <a:off x="812800" y="1778000"/>
            <a:ext cx="9956800" cy="27699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en-US" sz="2000" dirty="0"/>
              <a:t>IF</a:t>
            </a:r>
          </a:p>
          <a:p>
            <a:endParaRPr lang="en-US" altLang="en-US" sz="2000" dirty="0"/>
          </a:p>
          <a:p>
            <a:r>
              <a:rPr lang="en-US" sz="2000" dirty="0"/>
              <a:t>If Statement is used for decision making. It will run the body of code only when IF statement is true.</a:t>
            </a:r>
          </a:p>
          <a:p>
            <a:endParaRPr lang="en-US" altLang="en-US" sz="2000" dirty="0"/>
          </a:p>
          <a:p>
            <a:r>
              <a:rPr lang="en-US" altLang="en-US" sz="2000" dirty="0"/>
              <a:t>if expression:</a:t>
            </a:r>
          </a:p>
          <a:p>
            <a:r>
              <a:rPr lang="en-US" altLang="en-US" sz="2000" dirty="0"/>
              <a:t>	Statement</a:t>
            </a:r>
          </a:p>
          <a:p>
            <a:r>
              <a:rPr lang="en-US" altLang="en-US" sz="2000" dirty="0"/>
              <a:t>Else: </a:t>
            </a:r>
          </a:p>
          <a:p>
            <a:r>
              <a:rPr lang="en-US" altLang="en-US" sz="2000" dirty="0"/>
              <a:t> 	Statement</a:t>
            </a:r>
          </a:p>
        </p:txBody>
      </p:sp>
    </p:spTree>
    <p:extLst>
      <p:ext uri="{BB962C8B-B14F-4D97-AF65-F5344CB8AC3E}">
        <p14:creationId xmlns:p14="http://schemas.microsoft.com/office/powerpoint/2010/main" val="403964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9" y="253570"/>
            <a:ext cx="11459641" cy="831519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Control flow - For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B08B-165D-40DD-8E76-D2224AD552D3}"/>
              </a:ext>
            </a:extLst>
          </p:cNvPr>
          <p:cNvSpPr txBox="1"/>
          <p:nvPr/>
        </p:nvSpPr>
        <p:spPr>
          <a:xfrm>
            <a:off x="812800" y="1778000"/>
            <a:ext cx="9956800" cy="27699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a = ['cat', 'window', 'defenestrate']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for x in 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print x,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(x)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r>
              <a:rPr lang="en-US" altLang="en-US" sz="2000" dirty="0"/>
              <a:t>no arithmetic progression, but</a:t>
            </a:r>
          </a:p>
          <a:p>
            <a:pPr marL="0" lvl="1"/>
            <a:r>
              <a:rPr lang="en-US" altLang="en-US" sz="2000" dirty="0"/>
              <a:t>range(10) </a:t>
            </a:r>
            <a:r>
              <a:rPr lang="en-US" altLang="en-US" sz="2000" dirty="0">
                <a:sym typeface="Wingdings" panose="05000000000000000000" pitchFamily="2" charset="2"/>
              </a:rPr>
              <a:t> [0, 1, 2, 3, 4, 5, 6, 7, 8, 9]</a:t>
            </a:r>
          </a:p>
          <a:p>
            <a:pPr marL="0" lvl="1"/>
            <a:r>
              <a:rPr lang="en-US" altLang="en-US" sz="2000" dirty="0">
                <a:sym typeface="Wingdings" panose="05000000000000000000" pitchFamily="2" charset="2"/>
              </a:rPr>
              <a:t>for </a:t>
            </a:r>
            <a:r>
              <a:rPr lang="en-US" altLang="en-US" sz="2000" dirty="0" err="1">
                <a:sym typeface="Wingdings" panose="05000000000000000000" pitchFamily="2" charset="2"/>
              </a:rPr>
              <a:t>i</a:t>
            </a:r>
            <a:r>
              <a:rPr lang="en-US" altLang="en-US" sz="2000" dirty="0">
                <a:sym typeface="Wingdings" panose="05000000000000000000" pitchFamily="2" charset="2"/>
              </a:rPr>
              <a:t> in range(</a:t>
            </a:r>
            <a:r>
              <a:rPr lang="en-US" altLang="en-US" sz="2000" dirty="0" err="1">
                <a:sym typeface="Wingdings" panose="05000000000000000000" pitchFamily="2" charset="2"/>
              </a:rPr>
              <a:t>len</a:t>
            </a:r>
            <a:r>
              <a:rPr lang="en-US" altLang="en-US" sz="2000" dirty="0">
                <a:sym typeface="Wingdings" panose="05000000000000000000" pitchFamily="2" charset="2"/>
              </a:rPr>
              <a:t>(a)):</a:t>
            </a:r>
          </a:p>
          <a:p>
            <a:pPr marL="0" lvl="1">
              <a:buFont typeface="Wingdings" panose="05000000000000000000" pitchFamily="2" charset="2"/>
              <a:buNone/>
            </a:pPr>
            <a:r>
              <a:rPr lang="en-US" altLang="en-US" sz="2000" dirty="0"/>
              <a:t>		print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do not modify the sequence being iterated over</a:t>
            </a:r>
          </a:p>
        </p:txBody>
      </p:sp>
    </p:spTree>
    <p:extLst>
      <p:ext uri="{BB962C8B-B14F-4D97-AF65-F5344CB8AC3E}">
        <p14:creationId xmlns:p14="http://schemas.microsoft.com/office/powerpoint/2010/main" val="870672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ED4D7-AD91-4961-B1D0-31C019291CC7}"/>
              </a:ext>
            </a:extLst>
          </p:cNvPr>
          <p:cNvSpPr txBox="1"/>
          <p:nvPr/>
        </p:nvSpPr>
        <p:spPr>
          <a:xfrm>
            <a:off x="568170" y="3429000"/>
            <a:ext cx="3453413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3200" dirty="0"/>
              <a:t>Queries?</a:t>
            </a:r>
          </a:p>
        </p:txBody>
      </p:sp>
    </p:spTree>
    <p:extLst>
      <p:ext uri="{BB962C8B-B14F-4D97-AF65-F5344CB8AC3E}">
        <p14:creationId xmlns:p14="http://schemas.microsoft.com/office/powerpoint/2010/main" val="107936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ED4D7-AD91-4961-B1D0-31C019291CC7}"/>
              </a:ext>
            </a:extLst>
          </p:cNvPr>
          <p:cNvSpPr txBox="1"/>
          <p:nvPr/>
        </p:nvSpPr>
        <p:spPr>
          <a:xfrm>
            <a:off x="4550797" y="4719320"/>
            <a:ext cx="4572000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44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9969E-B35E-4233-BC00-BBD77902FE5B}"/>
              </a:ext>
            </a:extLst>
          </p:cNvPr>
          <p:cNvSpPr txBox="1"/>
          <p:nvPr/>
        </p:nvSpPr>
        <p:spPr>
          <a:xfrm>
            <a:off x="1051560" y="1269305"/>
            <a:ext cx="9946640" cy="33958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800" b="1" dirty="0"/>
              <a:t>Reach out to me on:</a:t>
            </a:r>
          </a:p>
          <a:p>
            <a:pPr>
              <a:spcBef>
                <a:spcPts val="200"/>
              </a:spcBef>
              <a:buSzPct val="100000"/>
            </a:pPr>
            <a:endParaRPr lang="en-US" sz="1800" b="1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LinkedIn: </a:t>
            </a:r>
            <a:r>
              <a:rPr lang="en-US" sz="1800" dirty="0">
                <a:hlinkClick r:id="rId3"/>
              </a:rPr>
              <a:t>@pratyush773/</a:t>
            </a: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Instagram: </a:t>
            </a:r>
            <a:r>
              <a:rPr lang="en-US" sz="1800" dirty="0">
                <a:hlinkClick r:id="rId4"/>
              </a:rPr>
              <a:t>@</a:t>
            </a:r>
            <a:r>
              <a:rPr lang="en-US" sz="1800" dirty="0" err="1">
                <a:hlinkClick r:id="rId4"/>
              </a:rPr>
              <a:t>theincredibleai</a:t>
            </a:r>
            <a:r>
              <a:rPr lang="en-US" sz="1800" dirty="0">
                <a:hlinkClick r:id="rId4"/>
              </a:rPr>
              <a:t>/</a:t>
            </a: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Twitter: </a:t>
            </a:r>
            <a:r>
              <a:rPr lang="en-US" sz="1800" dirty="0">
                <a:hlinkClick r:id="rId5"/>
              </a:rPr>
              <a:t>@</a:t>
            </a:r>
            <a:r>
              <a:rPr lang="en-US" sz="1800" dirty="0" err="1">
                <a:hlinkClick r:id="rId5"/>
              </a:rPr>
              <a:t>yourpratyush</a:t>
            </a: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80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FE1CEB-8418-4FAF-8633-2A421360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80" y="388620"/>
            <a:ext cx="3040380" cy="3040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53B39-6F8E-4C33-ABA6-DBCEA34F39A9}"/>
              </a:ext>
            </a:extLst>
          </p:cNvPr>
          <p:cNvSpPr txBox="1"/>
          <p:nvPr/>
        </p:nvSpPr>
        <p:spPr>
          <a:xfrm>
            <a:off x="3272498" y="3915640"/>
            <a:ext cx="7202461" cy="13080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b="1" dirty="0"/>
              <a:t>Pratyush Kumar Sinha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Business Technology Analyst at Deloitte consulting.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Tech Speaker, AI and Data science enthusiast.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Aim is to make non tech people comfortable in AI.</a:t>
            </a:r>
          </a:p>
        </p:txBody>
      </p:sp>
    </p:spTree>
    <p:extLst>
      <p:ext uri="{BB962C8B-B14F-4D97-AF65-F5344CB8AC3E}">
        <p14:creationId xmlns:p14="http://schemas.microsoft.com/office/powerpoint/2010/main" val="11514223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975" y="1347567"/>
            <a:ext cx="11274425" cy="302912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What is python.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Why python.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altLang="en-US" sz="1800" dirty="0"/>
              <a:t>Python structure</a:t>
            </a:r>
            <a:r>
              <a:rPr lang="en-US" sz="18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altLang="en-US" sz="1800" dirty="0"/>
              <a:t>Basic operations.</a:t>
            </a:r>
            <a:endParaRPr lang="en-US" sz="18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Python data structures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  <a:endParaRPr lang="en-US" sz="18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Control Flow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Conclusion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4765F-2B3B-402D-B872-0AD719D65A9F}"/>
              </a:ext>
            </a:extLst>
          </p:cNvPr>
          <p:cNvSpPr/>
          <p:nvPr/>
        </p:nvSpPr>
        <p:spPr>
          <a:xfrm>
            <a:off x="205258" y="214010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953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Arvo"/>
              </a:rPr>
              <a:t>What is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BAC9A-A831-46A8-9034-9069889C990D}"/>
              </a:ext>
            </a:extLst>
          </p:cNvPr>
          <p:cNvSpPr txBox="1"/>
          <p:nvPr/>
        </p:nvSpPr>
        <p:spPr>
          <a:xfrm flipH="1">
            <a:off x="386144" y="1412240"/>
            <a:ext cx="11358816" cy="389850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Python is an interpreted, object-oriented, high-level programming language with dynamic semantics.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It is a general-purpose coding language—it can be used for other types of programming and software development besides web development.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 indent="-34290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Python can be used for things like:</a:t>
            </a:r>
          </a:p>
          <a:p>
            <a:pPr indent="-34290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Back end web and mobile app development</a:t>
            </a:r>
          </a:p>
          <a:p>
            <a:pPr indent="-34290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Desktop app and software development</a:t>
            </a:r>
          </a:p>
          <a:p>
            <a:pPr indent="-34290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Processing big data and performing mathematical computations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Writing system scripts (creating instructions that tell a computer system to “do” something)</a:t>
            </a:r>
          </a:p>
        </p:txBody>
      </p:sp>
    </p:spTree>
    <p:extLst>
      <p:ext uri="{BB962C8B-B14F-4D97-AF65-F5344CB8AC3E}">
        <p14:creationId xmlns:p14="http://schemas.microsoft.com/office/powerpoint/2010/main" val="324678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How do REST APIs work with IDCS?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8B429-674C-4278-A716-92689F9BF6AF}"/>
              </a:ext>
            </a:extLst>
          </p:cNvPr>
          <p:cNvSpPr txBox="1"/>
          <p:nvPr/>
        </p:nvSpPr>
        <p:spPr>
          <a:xfrm>
            <a:off x="436880" y="260176"/>
            <a:ext cx="7513163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Why we use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9925E-2D00-4FE5-8AD1-2DD92CCB9C14}"/>
              </a:ext>
            </a:extLst>
          </p:cNvPr>
          <p:cNvSpPr/>
          <p:nvPr/>
        </p:nvSpPr>
        <p:spPr>
          <a:xfrm>
            <a:off x="304800" y="1124587"/>
            <a:ext cx="9713843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33871-5464-47EE-A014-1F3ECCB58E14}"/>
              </a:ext>
            </a:extLst>
          </p:cNvPr>
          <p:cNvSpPr txBox="1"/>
          <p:nvPr/>
        </p:nvSpPr>
        <p:spPr>
          <a:xfrm>
            <a:off x="304800" y="1350482"/>
            <a:ext cx="11582400" cy="389850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indent="-34290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Python works on different platforms (Windows, Mac, Linux, Raspberry Pi,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 indent="-34290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Python has a simple syntax similar to the English language.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 indent="-34290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Python has syntax that allows developers to write programs with fewer lines than some other programming languages.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 indent="-34290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Python runs on an interpreter system, meaning that code can be executed as soon as it is written. This means that prototyping can be very quick.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 indent="-34290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Python can be treated in a procedural way, an object-orientated way or a functional way.</a:t>
            </a:r>
          </a:p>
        </p:txBody>
      </p:sp>
    </p:spTree>
    <p:extLst>
      <p:ext uri="{BB962C8B-B14F-4D97-AF65-F5344CB8AC3E}">
        <p14:creationId xmlns:p14="http://schemas.microsoft.com/office/powerpoint/2010/main" val="87490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87" y="271985"/>
            <a:ext cx="11274425" cy="831519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Python structure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50070-A968-473A-8C41-DBCFB82BE1C0}"/>
              </a:ext>
            </a:extLst>
          </p:cNvPr>
          <p:cNvSpPr txBox="1"/>
          <p:nvPr/>
        </p:nvSpPr>
        <p:spPr>
          <a:xfrm>
            <a:off x="599440" y="1849120"/>
            <a:ext cx="10444480" cy="364202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Modules 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Python source files or C extensions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import, top-level via from, reload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statements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control flow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create objects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indentation matters – instead of {}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objects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everything is an object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automatically reclaimed when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62380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9" y="223090"/>
            <a:ext cx="11459641" cy="831519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Basic 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B08B-165D-40DD-8E76-D2224AD552D3}"/>
              </a:ext>
            </a:extLst>
          </p:cNvPr>
          <p:cNvSpPr txBox="1"/>
          <p:nvPr/>
        </p:nvSpPr>
        <p:spPr>
          <a:xfrm>
            <a:off x="812800" y="1778000"/>
            <a:ext cx="9956800" cy="33085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Assignment: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size = 40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a = b  = c = 3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Numbers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integer, float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complex numbers: 1j+3, abs(z)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Strings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'hello world', 'it\'s hot'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"bye world"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continuation via \ or use """ long text """"</a:t>
            </a:r>
          </a:p>
        </p:txBody>
      </p:sp>
    </p:spTree>
    <p:extLst>
      <p:ext uri="{BB962C8B-B14F-4D97-AF65-F5344CB8AC3E}">
        <p14:creationId xmlns:p14="http://schemas.microsoft.com/office/powerpoint/2010/main" val="85976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9" y="223090"/>
            <a:ext cx="11459641" cy="831519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String 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B08B-165D-40DD-8E76-D2224AD552D3}"/>
              </a:ext>
            </a:extLst>
          </p:cNvPr>
          <p:cNvSpPr txBox="1"/>
          <p:nvPr/>
        </p:nvSpPr>
        <p:spPr>
          <a:xfrm>
            <a:off x="812800" y="1778000"/>
            <a:ext cx="9956800" cy="364202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concatenate with + or neighbors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word = 'Help' + x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word = 'Help' 'a’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subscripting of strings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'Hello'[2] -&gt; 'l'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slice: 'Hello'[1:2] -&gt; 'el'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word[-1] -&gt; last character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</a:t>
            </a:r>
            <a:r>
              <a:rPr lang="en-US" sz="2000" dirty="0" err="1"/>
              <a:t>len</a:t>
            </a:r>
            <a:r>
              <a:rPr lang="en-US" sz="2000" dirty="0"/>
              <a:t>(word) -&gt; 5</a:t>
            </a:r>
          </a:p>
        </p:txBody>
      </p:sp>
    </p:spTree>
    <p:extLst>
      <p:ext uri="{BB962C8B-B14F-4D97-AF65-F5344CB8AC3E}">
        <p14:creationId xmlns:p14="http://schemas.microsoft.com/office/powerpoint/2010/main" val="558351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9" y="273034"/>
            <a:ext cx="11459641" cy="831519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Python list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B08B-165D-40DD-8E76-D2224AD552D3}"/>
              </a:ext>
            </a:extLst>
          </p:cNvPr>
          <p:cNvSpPr txBox="1"/>
          <p:nvPr/>
        </p:nvSpPr>
        <p:spPr>
          <a:xfrm>
            <a:off x="812800" y="1778000"/>
            <a:ext cx="9956800" cy="397544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lists can be heterogeneous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a = ['spam', 'eggs', 100, 1234, 2*2]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Lists can be indexed and sliced: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a[0] -&gt; spam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a[:2] -&gt; ['spam', 'eggs']</a:t>
            </a:r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Lists can be manipulated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a[2] = a[2] + 23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a[0:2] = [1,12]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a[0:0] = []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	</a:t>
            </a:r>
            <a:r>
              <a:rPr lang="en-US" sz="2000" dirty="0" err="1"/>
              <a:t>len</a:t>
            </a:r>
            <a:r>
              <a:rPr lang="en-US" sz="2000" dirty="0"/>
              <a:t>(a) -&gt; 5</a:t>
            </a:r>
          </a:p>
        </p:txBody>
      </p:sp>
    </p:spTree>
    <p:extLst>
      <p:ext uri="{BB962C8B-B14F-4D97-AF65-F5344CB8AC3E}">
        <p14:creationId xmlns:p14="http://schemas.microsoft.com/office/powerpoint/2010/main" val="3603153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</a:themeOverride>
</file>

<file path=ppt/theme/themeOverride2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</a:themeOverride>
</file>

<file path=ppt/theme/themeOverride3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</a:themeOverride>
</file>

<file path=ppt/theme/themeOverride4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</a:themeOverride>
</file>

<file path=ppt/theme/themeOverride5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</a:themeOverride>
</file>

<file path=ppt/theme/themeOverride6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</a:themeOverride>
</file>

<file path=ppt/theme/themeOverride7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9548</TotalTime>
  <Words>392</Words>
  <Application>Microsoft Office PowerPoint</Application>
  <PresentationFormat>Widescreen</PresentationFormat>
  <Paragraphs>141</Paragraphs>
  <Slides>15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Verdana</vt:lpstr>
      <vt:lpstr>Wingdings</vt:lpstr>
      <vt:lpstr>Wingdings 2</vt:lpstr>
      <vt:lpstr>Deloitte_US_Onscreen</vt:lpstr>
      <vt:lpstr>think-cell Slide</vt:lpstr>
      <vt:lpstr>Python Basics</vt:lpstr>
      <vt:lpstr>PowerPoint Presentation</vt:lpstr>
      <vt:lpstr> </vt:lpstr>
      <vt:lpstr>What are REST APIs?</vt:lpstr>
      <vt:lpstr>How do REST APIs work with IDCS?</vt:lpstr>
      <vt:lpstr>Python structure</vt:lpstr>
      <vt:lpstr>Basic operations</vt:lpstr>
      <vt:lpstr>String operations</vt:lpstr>
      <vt:lpstr>Python list</vt:lpstr>
      <vt:lpstr>Python Tuples</vt:lpstr>
      <vt:lpstr>Python dictionary</vt:lpstr>
      <vt:lpstr>Control flow - IF</vt:lpstr>
      <vt:lpstr>Control flow - For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Analytics Cloud  Lift and Shift Options</dc:title>
  <dc:creator>Malladi, Indira (US - Hyderabad)</dc:creator>
  <cp:lastModifiedBy>Sinha, Pratyush K</cp:lastModifiedBy>
  <cp:revision>276</cp:revision>
  <cp:lastPrinted>2014-06-25T02:16:22Z</cp:lastPrinted>
  <dcterms:created xsi:type="dcterms:W3CDTF">2019-03-14T14:34:45Z</dcterms:created>
  <dcterms:modified xsi:type="dcterms:W3CDTF">2020-07-15T19:27:08Z</dcterms:modified>
</cp:coreProperties>
</file>