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7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82080-DFB7-4D58-B854-701FE7156F4E}" type="datetimeFigureOut">
              <a:rPr lang="en-US" smtClean="0"/>
              <a:t>12/27/2021</a:t>
            </a:fld>
            <a:endParaRPr lang="en-US" dirty="0"/>
          </a:p>
        </p:txBody>
      </p:sp>
      <p:sp>
        <p:nvSpPr>
          <p:cNvPr id="104867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67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8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9827E-D12D-45BE-8B06-B53B720C907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6E64283-4DED-4BB4-B905-C8E06E9743AB}" type="datetime1">
              <a:rPr lang="en-US" smtClean="0"/>
              <a:t>12/27/2021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C27A5A-7290-4DE1-BA94-4BE8A8E57DCF}" type="slidenum">
              <a:rPr lang="en-US" smtClean="0"/>
              <a:t>‹#›</a:t>
            </a:fld>
            <a:endParaRPr lang="en-US" dirty="0"/>
          </a:p>
        </p:txBody>
      </p:sp>
    </p:spTree>
    <p:extLst>
      <p:ext uri="{BB962C8B-B14F-4D97-AF65-F5344CB8AC3E}">
        <p14:creationId xmlns:p14="http://schemas.microsoft.com/office/powerpoint/2010/main" val="323699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5B138-D4A0-4DE4-B999-8DAC2C156CD0}"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73450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6B95E82-E30C-4C29-BF62-FDAFBBD67D71}" type="datetime1">
              <a:rPr lang="en-US" smtClean="0"/>
              <a:t>12/27/2021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C27A5A-7290-4DE1-BA94-4BE8A8E57DCF}" type="slidenum">
              <a:rPr lang="en-US" smtClean="0"/>
              <a:t>‹#›</a:t>
            </a:fld>
            <a:endParaRPr lang="en-US" dirty="0"/>
          </a:p>
        </p:txBody>
      </p:sp>
    </p:spTree>
    <p:extLst>
      <p:ext uri="{BB962C8B-B14F-4D97-AF65-F5344CB8AC3E}">
        <p14:creationId xmlns:p14="http://schemas.microsoft.com/office/powerpoint/2010/main" val="82682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68169-F9D5-439A-9DCC-1A8DE3F7B049}"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06683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14F06C-EF64-44BE-B33D-87D4EE4B0C4E}" type="datetime1">
              <a:rPr lang="en-US" smtClean="0"/>
              <a:t>12/27/2021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C27A5A-7290-4DE1-BA94-4BE8A8E57DCF}" type="slidenum">
              <a:rPr lang="en-US" smtClean="0"/>
              <a:t>‹#›</a:t>
            </a:fld>
            <a:endParaRPr lang="en-US" dirty="0"/>
          </a:p>
        </p:txBody>
      </p:sp>
    </p:spTree>
    <p:extLst>
      <p:ext uri="{BB962C8B-B14F-4D97-AF65-F5344CB8AC3E}">
        <p14:creationId xmlns:p14="http://schemas.microsoft.com/office/powerpoint/2010/main" val="261459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20723-E7A2-44D8-945E-35A8A775075C}"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7921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140AF-8F6E-4802-9332-ADA3EE94DFE8}"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00013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740EC-09F9-4174-96A8-01B02B8CB2F9}"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18976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CB46D-89DC-4C6F-8C9B-88EE87C6478C}"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13061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5F12D9C-C0C3-4E55-9C15-34AA9C9AE431}" type="datetime1">
              <a:rPr lang="en-US" smtClean="0"/>
              <a:t>12/27/2021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C27A5A-7290-4DE1-BA94-4BE8A8E57DCF}" type="slidenum">
              <a:rPr lang="en-US" smtClean="0"/>
              <a:t>‹#›</a:t>
            </a:fld>
            <a:endParaRPr lang="en-US" dirty="0"/>
          </a:p>
        </p:txBody>
      </p:sp>
    </p:spTree>
    <p:extLst>
      <p:ext uri="{BB962C8B-B14F-4D97-AF65-F5344CB8AC3E}">
        <p14:creationId xmlns:p14="http://schemas.microsoft.com/office/powerpoint/2010/main" val="342802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CEA57-A89A-4F58-8F39-5DB3E3DD9E65}"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71716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032D038-A2DC-4C64-8132-9648D2DE7706}" type="datetime1">
              <a:rPr lang="en-US" smtClean="0"/>
              <a:t>12/27/2021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C27A5A-7290-4DE1-BA94-4BE8A8E57DCF}"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52987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90" name="Title 1"/>
          <p:cNvSpPr>
            <a:spLocks noGrp="1"/>
          </p:cNvSpPr>
          <p:nvPr>
            <p:ph type="ctrTitle"/>
          </p:nvPr>
        </p:nvSpPr>
        <p:spPr>
          <a:xfrm>
            <a:off x="681318" y="1143293"/>
            <a:ext cx="10857089" cy="2003319"/>
          </a:xfrm>
        </p:spPr>
        <p:txBody>
          <a:bodyPr>
            <a:normAutofit/>
          </a:bodyPr>
          <a:lstStyle/>
          <a:p>
            <a:r>
              <a:rPr lang="en-US" sz="6000" cap="none" dirty="0"/>
              <a:t>Digital signature generation </a:t>
            </a:r>
            <a:br>
              <a:rPr lang="en-US" sz="6000" cap="none" dirty="0"/>
            </a:br>
            <a:r>
              <a:rPr lang="en-US" sz="6000" cap="none" dirty="0"/>
              <a:t>and verification</a:t>
            </a:r>
          </a:p>
        </p:txBody>
      </p:sp>
      <p:sp>
        <p:nvSpPr>
          <p:cNvPr id="1048591" name="Subtitle 2"/>
          <p:cNvSpPr>
            <a:spLocks noGrp="1"/>
          </p:cNvSpPr>
          <p:nvPr>
            <p:ph type="subTitle" idx="1"/>
          </p:nvPr>
        </p:nvSpPr>
        <p:spPr>
          <a:xfrm>
            <a:off x="9690846" y="3325906"/>
            <a:ext cx="1847561" cy="2635623"/>
          </a:xfrm>
        </p:spPr>
        <p:txBody>
          <a:bodyPr>
            <a:normAutofit/>
          </a:bodyPr>
          <a:lstStyle/>
          <a:p>
            <a:pPr>
              <a:spcAft>
                <a:spcPts val="600"/>
              </a:spcAft>
            </a:pPr>
            <a:r>
              <a:rPr lang="en-US" dirty="0"/>
              <a:t>                                                                                    By</a:t>
            </a:r>
          </a:p>
          <a:p>
            <a:pPr>
              <a:spcAft>
                <a:spcPts val="600"/>
              </a:spcAft>
            </a:pPr>
            <a:r>
              <a:rPr lang="en-US" dirty="0"/>
              <a:t>			                                  181fa04198</a:t>
            </a:r>
          </a:p>
          <a:p>
            <a:pPr>
              <a:spcAft>
                <a:spcPts val="600"/>
              </a:spcAft>
            </a:pPr>
            <a:r>
              <a:rPr lang="en-US" dirty="0"/>
              <a:t>                                                                                                      181fa04222</a:t>
            </a:r>
          </a:p>
          <a:p>
            <a:pPr>
              <a:spcAft>
                <a:spcPts val="600"/>
              </a:spcAft>
            </a:pPr>
            <a:r>
              <a:rPr lang="en-US" dirty="0"/>
              <a:t>                                                                                        181fa04229</a:t>
            </a:r>
          </a:p>
        </p:txBody>
      </p:sp>
      <p:sp>
        <p:nvSpPr>
          <p:cNvPr id="1048592" name="Freeform 6"/>
          <p:cNvSpPr>
            <a:spLocks noGrp="1" noRot="1" noChangeAspect="1" noMove="1" noResize="1" noEditPoints="1" noAdjustHandles="1" noChangeArrowheads="1" noChangeShapeType="1" noTextEdit="1"/>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670350" y="192125"/>
            <a:ext cx="4838331" cy="1105220"/>
          </a:xfrm>
        </p:spPr>
        <p:txBody>
          <a:bodyPr/>
          <a:lstStyle/>
          <a:p>
            <a:r>
              <a:rPr lang="en-US" dirty="0"/>
              <a:t>Implementation</a:t>
            </a:r>
            <a:endParaRPr lang="en-IN" dirty="0"/>
          </a:p>
        </p:txBody>
      </p:sp>
      <p:pic>
        <p:nvPicPr>
          <p:cNvPr id="2097153" name="Content Placeholder 4"/>
          <p:cNvPicPr>
            <a:picLocks noGrp="1" noChangeAspect="1"/>
          </p:cNvPicPr>
          <p:nvPr>
            <p:ph idx="1"/>
          </p:nvPr>
        </p:nvPicPr>
        <p:blipFill>
          <a:blip r:embed="rId2"/>
          <a:stretch>
            <a:fillRect/>
          </a:stretch>
        </p:blipFill>
        <p:spPr>
          <a:xfrm>
            <a:off x="448575" y="1544128"/>
            <a:ext cx="10981426" cy="531387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29852" y="495824"/>
            <a:ext cx="11029616" cy="1013800"/>
          </a:xfrm>
        </p:spPr>
        <p:txBody>
          <a:bodyPr/>
          <a:lstStyle/>
          <a:p>
            <a:r>
              <a:rPr lang="en-IN" dirty="0"/>
              <a:t>1.</a:t>
            </a:r>
          </a:p>
        </p:txBody>
      </p:sp>
      <p:pic>
        <p:nvPicPr>
          <p:cNvPr id="2097154" name="Content Placeholder 4"/>
          <p:cNvPicPr>
            <a:picLocks noGrp="1" noChangeAspect="1"/>
          </p:cNvPicPr>
          <p:nvPr>
            <p:ph idx="1"/>
          </p:nvPr>
        </p:nvPicPr>
        <p:blipFill>
          <a:blip r:embed="rId2"/>
          <a:stretch>
            <a:fillRect/>
          </a:stretch>
        </p:blipFill>
        <p:spPr>
          <a:xfrm>
            <a:off x="750498" y="1509624"/>
            <a:ext cx="10588325" cy="51672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IN" dirty="0"/>
              <a:t>2.</a:t>
            </a:r>
          </a:p>
        </p:txBody>
      </p:sp>
      <p:pic>
        <p:nvPicPr>
          <p:cNvPr id="2097155" name="Content Placeholder 8"/>
          <p:cNvPicPr>
            <a:picLocks noGrp="1" noChangeAspect="1"/>
          </p:cNvPicPr>
          <p:nvPr>
            <p:ph idx="1"/>
          </p:nvPr>
        </p:nvPicPr>
        <p:blipFill>
          <a:blip r:embed="rId2"/>
          <a:stretch>
            <a:fillRect/>
          </a:stretch>
        </p:blipFill>
        <p:spPr>
          <a:xfrm>
            <a:off x="3228589" y="1939177"/>
            <a:ext cx="4965151" cy="470367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IN" dirty="0"/>
              <a:t>OUTPUT</a:t>
            </a:r>
          </a:p>
        </p:txBody>
      </p:sp>
      <p:pic>
        <p:nvPicPr>
          <p:cNvPr id="2097156" name="Content Placeholder 4"/>
          <p:cNvPicPr>
            <a:picLocks noGrp="1" noChangeAspect="1"/>
          </p:cNvPicPr>
          <p:nvPr>
            <p:ph idx="1"/>
          </p:nvPr>
        </p:nvPicPr>
        <p:blipFill rotWithShape="1">
          <a:blip r:embed="rId2"/>
          <a:srcRect l="474"/>
          <a:stretch>
            <a:fillRect/>
          </a:stretch>
        </p:blipFill>
        <p:spPr>
          <a:xfrm>
            <a:off x="2234243" y="1854678"/>
            <a:ext cx="7599870" cy="433046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IN" dirty="0"/>
              <a:t>SUMMARY</a:t>
            </a:r>
          </a:p>
        </p:txBody>
      </p:sp>
      <p:sp>
        <p:nvSpPr>
          <p:cNvPr id="1048619" name="Content Placeholder 2"/>
          <p:cNvSpPr>
            <a:spLocks noGrp="1"/>
          </p:cNvSpPr>
          <p:nvPr>
            <p:ph idx="1"/>
          </p:nvPr>
        </p:nvSpPr>
        <p:spPr/>
        <p:txBody>
          <a:bodyPr/>
          <a:lstStyle/>
          <a:p>
            <a:pPr marL="0" indent="0">
              <a:buNone/>
            </a:pPr>
            <a:r>
              <a:rPr lang="en-US" b="0" i="0" dirty="0">
                <a:solidFill>
                  <a:schemeClr val="tx1"/>
                </a:solidFill>
                <a:effectLst/>
                <a:latin typeface="+mj-lt"/>
              </a:rPr>
              <a:t>The digital signature is one of the best authentication tools for the electronic record.On account of its cost, security, time, and speed, digital signatures are popular nowadays. </a:t>
            </a:r>
          </a:p>
          <a:p>
            <a:pPr marL="0" indent="0">
              <a:buNone/>
            </a:pPr>
            <a:r>
              <a:rPr lang="en-US" b="0" i="0" dirty="0">
                <a:solidFill>
                  <a:schemeClr val="tx1"/>
                </a:solidFill>
                <a:effectLst/>
                <a:latin typeface="+mj-lt"/>
              </a:rPr>
              <a:t>In today’s interconnected and digital world, the digital signature algorithm is a vital aspect for creating a safer and secure environment.</a:t>
            </a:r>
            <a:endParaRPr lang="en-IN" dirty="0">
              <a:solidFill>
                <a:schemeClr val="tx1"/>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53ACCB-9718-4A8E-8191-FEA525B6F561}"/>
              </a:ext>
            </a:extLst>
          </p:cNvPr>
          <p:cNvSpPr txBox="1"/>
          <p:nvPr/>
        </p:nvSpPr>
        <p:spPr>
          <a:xfrm>
            <a:off x="2653553" y="3342946"/>
            <a:ext cx="6096000" cy="1015663"/>
          </a:xfrm>
          <a:prstGeom prst="rect">
            <a:avLst/>
          </a:prstGeom>
          <a:noFill/>
        </p:spPr>
        <p:txBody>
          <a:bodyPr wrap="square">
            <a:spAutoFit/>
          </a:bodyPr>
          <a:lstStyle/>
          <a:p>
            <a:r>
              <a:rPr lang="en-US" sz="6000" dirty="0">
                <a:latin typeface="+mj-lt"/>
              </a:rPr>
              <a:t>      THANK YOU </a:t>
            </a:r>
            <a:endParaRPr lang="en-IN"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t>Contents</a:t>
            </a:r>
            <a:endParaRPr lang="en-IN" dirty="0"/>
          </a:p>
        </p:txBody>
      </p:sp>
      <p:sp>
        <p:nvSpPr>
          <p:cNvPr id="1048599" name="Content Placeholder 2"/>
          <p:cNvSpPr>
            <a:spLocks noGrp="1"/>
          </p:cNvSpPr>
          <p:nvPr>
            <p:ph idx="1"/>
          </p:nvPr>
        </p:nvSpPr>
        <p:spPr/>
        <p:txBody>
          <a:bodyPr/>
          <a:lstStyle/>
          <a:p>
            <a:r>
              <a:rPr lang="en-US" dirty="0">
                <a:sym typeface="+mn-ea"/>
              </a:rPr>
              <a:t>Introduction</a:t>
            </a:r>
            <a:endParaRPr lang="en-US" dirty="0"/>
          </a:p>
          <a:p>
            <a:r>
              <a:rPr lang="en-US" dirty="0"/>
              <a:t>Abstract</a:t>
            </a:r>
          </a:p>
          <a:p>
            <a:r>
              <a:rPr lang="en-IN" altLang="en-US" dirty="0"/>
              <a:t>Scope</a:t>
            </a:r>
          </a:p>
          <a:p>
            <a:r>
              <a:rPr lang="en-IN" altLang="en-US" dirty="0"/>
              <a:t>Objectives</a:t>
            </a:r>
          </a:p>
          <a:p>
            <a:r>
              <a:rPr lang="en-IN" altLang="en-US" dirty="0"/>
              <a:t>Applications</a:t>
            </a:r>
            <a:endParaRPr lang="en-US" dirty="0"/>
          </a:p>
          <a:p>
            <a:r>
              <a:rPr lang="en-US" dirty="0"/>
              <a:t>Hardware </a:t>
            </a:r>
            <a:r>
              <a:rPr lang="en-IN" altLang="en-US" dirty="0"/>
              <a:t>and </a:t>
            </a:r>
            <a:r>
              <a:rPr lang="en-US" dirty="0"/>
              <a:t>Software Requirements</a:t>
            </a:r>
          </a:p>
          <a:p>
            <a:r>
              <a:rPr lang="en-US" dirty="0"/>
              <a:t>Implementation</a:t>
            </a:r>
          </a:p>
          <a:p>
            <a:r>
              <a:rPr lang="en-US" dirty="0"/>
              <a:t>Output</a:t>
            </a:r>
          </a:p>
          <a:p>
            <a:r>
              <a:rPr lang="en-IN" dirty="0"/>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346229" y="388189"/>
            <a:ext cx="4249677" cy="1147313"/>
          </a:xfrm>
        </p:spPr>
        <p:txBody>
          <a:bodyPr/>
          <a:lstStyle/>
          <a:p>
            <a:r>
              <a:rPr lang="en-US" dirty="0"/>
              <a:t>Introduction</a:t>
            </a:r>
            <a:endParaRPr lang="en-IN" dirty="0"/>
          </a:p>
        </p:txBody>
      </p:sp>
      <p:sp>
        <p:nvSpPr>
          <p:cNvPr id="1048601" name="Content Placeholder 2"/>
          <p:cNvSpPr>
            <a:spLocks noGrp="1"/>
          </p:cNvSpPr>
          <p:nvPr>
            <p:ph idx="1"/>
          </p:nvPr>
        </p:nvSpPr>
        <p:spPr>
          <a:xfrm>
            <a:off x="609600" y="1775193"/>
            <a:ext cx="10972800" cy="5082808"/>
          </a:xfrm>
        </p:spPr>
        <p:txBody>
          <a:bodyPr>
            <a:normAutofit fontScale="99375"/>
          </a:bodyPr>
          <a:lstStyle/>
          <a:p>
            <a:pPr algn="l"/>
            <a:r>
              <a:rPr lang="en-US" b="0" i="0" dirty="0">
                <a:solidFill>
                  <a:srgbClr val="000000"/>
                </a:solidFill>
                <a:effectLst/>
                <a:latin typeface="+mj-lt"/>
              </a:rPr>
              <a:t>Digital signatures are created and verified by using public key cryptography, also known as asymmetric cryptography. By the use of a public key algorithm, such as RSA, one can generate two keys that are mathematically linked- one is a private key, and another is a public key.</a:t>
            </a:r>
          </a:p>
          <a:p>
            <a:pPr algn="l"/>
            <a:r>
              <a:rPr lang="en-US" b="0" i="0" dirty="0">
                <a:solidFill>
                  <a:srgbClr val="000000"/>
                </a:solidFill>
                <a:effectLst/>
                <a:latin typeface="+mj-lt"/>
              </a:rPr>
              <a:t>The user who is creating the digital signature uses their own private key to encrypt the signature-related document. There is only one way to decrypt that document is with the use of signer's public key.</a:t>
            </a:r>
          </a:p>
          <a:p>
            <a:pPr algn="l"/>
            <a:r>
              <a:rPr lang="en-US" b="0" i="0" dirty="0">
                <a:solidFill>
                  <a:srgbClr val="000000"/>
                </a:solidFill>
                <a:effectLst/>
                <a:latin typeface="+mj-lt"/>
              </a:rPr>
              <a:t>This technology requires all the parties to trust that the individual who creates the signature has been able to keep their private key secret. If someone has access the signer's private key, there is a possibility that they could create fraudulent signatures in the name of the private key holder.</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Abstract</a:t>
            </a:r>
            <a:endParaRPr lang="en-IN" dirty="0"/>
          </a:p>
        </p:txBody>
      </p:sp>
      <p:sp>
        <p:nvSpPr>
          <p:cNvPr id="1048603" name="Content Placeholder 2"/>
          <p:cNvSpPr>
            <a:spLocks noGrp="1"/>
          </p:cNvSpPr>
          <p:nvPr>
            <p:ph idx="1"/>
          </p:nvPr>
        </p:nvSpPr>
        <p:spPr/>
        <p:txBody>
          <a:bodyPr/>
          <a:lstStyle/>
          <a:p>
            <a:pPr marL="0" indent="0">
              <a:buNone/>
            </a:pPr>
            <a:r>
              <a:rPr lang="en-US" b="0" i="0" dirty="0">
                <a:solidFill>
                  <a:srgbClr val="000000"/>
                </a:solidFill>
                <a:effectLst/>
                <a:latin typeface="+mj-lt"/>
              </a:rPr>
              <a:t>A digital signature is a mathematical technique which validates the authenticity and integrity of a message, software or digital documents. It allows us to verify the author name, date and time of signatures, and authenticate the message contents. </a:t>
            </a:r>
          </a:p>
          <a:p>
            <a:pPr marL="0" indent="0">
              <a:buNone/>
            </a:pPr>
            <a:r>
              <a:rPr lang="en-US" b="0" i="0" dirty="0">
                <a:solidFill>
                  <a:srgbClr val="000000"/>
                </a:solidFill>
                <a:effectLst/>
                <a:latin typeface="+mj-lt"/>
              </a:rPr>
              <a:t>The digital signature offers far more inherent security and intended to solve the problem of tampering and impersonation (Intentionally copy another person's characteristics) in digital communications.</a:t>
            </a:r>
            <a:endParaRPr lang="en-IN"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IN" dirty="0"/>
              <a:t>SCOPE</a:t>
            </a:r>
          </a:p>
        </p:txBody>
      </p:sp>
      <p:sp>
        <p:nvSpPr>
          <p:cNvPr id="1048605" name="Content Placeholder 2"/>
          <p:cNvSpPr>
            <a:spLocks noGrp="1"/>
          </p:cNvSpPr>
          <p:nvPr>
            <p:ph idx="1"/>
          </p:nvPr>
        </p:nvSpPr>
        <p:spPr/>
        <p:txBody>
          <a:bodyPr>
            <a:normAutofit fontScale="96875"/>
          </a:bodyPr>
          <a:lstStyle/>
          <a:p>
            <a:pPr marL="0" indent="0" algn="l">
              <a:buNone/>
            </a:pPr>
            <a:r>
              <a:rPr lang="en-IN" b="0" i="0" dirty="0">
                <a:solidFill>
                  <a:srgbClr val="000000"/>
                </a:solidFill>
                <a:effectLst/>
                <a:latin typeface="+mj-lt"/>
              </a:rPr>
              <a:t>A digital signature consists of three algorithms:</a:t>
            </a:r>
          </a:p>
          <a:p>
            <a:r>
              <a:rPr lang="en-IN" b="1" i="0" dirty="0">
                <a:solidFill>
                  <a:srgbClr val="000000"/>
                </a:solidFill>
                <a:effectLst/>
                <a:latin typeface="+mj-lt"/>
              </a:rPr>
              <a:t>Key generation algorithm</a:t>
            </a:r>
            <a:endParaRPr lang="en-IN" b="0" i="0" dirty="0">
              <a:solidFill>
                <a:srgbClr val="000000"/>
              </a:solidFill>
              <a:effectLst/>
              <a:latin typeface="+mj-lt"/>
            </a:endParaRPr>
          </a:p>
          <a:p>
            <a:pPr marL="0" indent="0" algn="l">
              <a:buNone/>
            </a:pPr>
            <a:r>
              <a:rPr lang="en-IN" b="0" i="0" dirty="0">
                <a:solidFill>
                  <a:srgbClr val="000000"/>
                </a:solidFill>
                <a:effectLst/>
                <a:latin typeface="+mj-lt"/>
              </a:rPr>
              <a:t>The key generation algorithm selects private key randomly from a set of possible private keys. This algorithm provides the private key and its corresponding public key.</a:t>
            </a:r>
          </a:p>
          <a:p>
            <a:r>
              <a:rPr lang="en-IN" b="1" i="0" dirty="0">
                <a:solidFill>
                  <a:srgbClr val="000000"/>
                </a:solidFill>
                <a:effectLst/>
                <a:latin typeface="+mj-lt"/>
              </a:rPr>
              <a:t>Signing algorithm</a:t>
            </a:r>
            <a:endParaRPr lang="en-IN" b="0" i="0" dirty="0">
              <a:solidFill>
                <a:srgbClr val="000000"/>
              </a:solidFill>
              <a:effectLst/>
              <a:latin typeface="+mj-lt"/>
            </a:endParaRPr>
          </a:p>
          <a:p>
            <a:pPr marL="0" indent="0" algn="l">
              <a:buNone/>
            </a:pPr>
            <a:r>
              <a:rPr lang="en-IN" b="0" i="0" dirty="0">
                <a:solidFill>
                  <a:srgbClr val="000000"/>
                </a:solidFill>
                <a:effectLst/>
                <a:latin typeface="+mj-lt"/>
              </a:rPr>
              <a:t>A signing algorithm produces a signature for the document.</a:t>
            </a:r>
          </a:p>
          <a:p>
            <a:r>
              <a:rPr lang="en-IN" b="1" i="0" dirty="0">
                <a:solidFill>
                  <a:srgbClr val="000000"/>
                </a:solidFill>
                <a:effectLst/>
                <a:latin typeface="+mj-lt"/>
              </a:rPr>
              <a:t>Signature verifying algorithm</a:t>
            </a:r>
            <a:endParaRPr lang="en-IN" b="0" i="0" dirty="0">
              <a:solidFill>
                <a:srgbClr val="000000"/>
              </a:solidFill>
              <a:effectLst/>
              <a:latin typeface="+mj-lt"/>
            </a:endParaRPr>
          </a:p>
          <a:p>
            <a:pPr marL="0" indent="0" algn="l">
              <a:buNone/>
            </a:pPr>
            <a:r>
              <a:rPr lang="en-IN" b="0" i="0" dirty="0">
                <a:solidFill>
                  <a:srgbClr val="000000"/>
                </a:solidFill>
                <a:effectLst/>
                <a:latin typeface="+mj-lt"/>
              </a:rPr>
              <a:t>A signature verifying algorithm either accepts or rejects the document's authenticity.</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415290" y="559436"/>
            <a:ext cx="4572635" cy="1036452"/>
          </a:xfrm>
        </p:spPr>
        <p:txBody>
          <a:bodyPr/>
          <a:lstStyle/>
          <a:p>
            <a:r>
              <a:rPr lang="en-IN" dirty="0"/>
              <a:t>OBJECTIVES</a:t>
            </a:r>
          </a:p>
        </p:txBody>
      </p:sp>
      <p:sp>
        <p:nvSpPr>
          <p:cNvPr id="1048607" name="Content Placeholder 2"/>
          <p:cNvSpPr>
            <a:spLocks noGrp="1"/>
          </p:cNvSpPr>
          <p:nvPr>
            <p:ph idx="1"/>
          </p:nvPr>
        </p:nvSpPr>
        <p:spPr/>
        <p:txBody>
          <a:bodyPr>
            <a:normAutofit fontScale="96250"/>
          </a:bodyPr>
          <a:lstStyle/>
          <a:p>
            <a:pPr marL="0" indent="0" algn="l">
              <a:buNone/>
            </a:pPr>
            <a:r>
              <a:rPr lang="en-IN" altLang="en-US" b="0" i="0" dirty="0">
                <a:solidFill>
                  <a:srgbClr val="000000"/>
                </a:solidFill>
                <a:effectLst/>
                <a:latin typeface="+mj-lt"/>
              </a:rPr>
              <a:t>To create </a:t>
            </a:r>
            <a:r>
              <a:rPr lang="en-US" b="0" i="0" dirty="0">
                <a:solidFill>
                  <a:srgbClr val="000000"/>
                </a:solidFill>
                <a:effectLst/>
                <a:latin typeface="+mj-lt"/>
              </a:rPr>
              <a:t>creat</a:t>
            </a:r>
            <a:r>
              <a:rPr lang="en-IN" altLang="en-US" b="0" i="0" dirty="0">
                <a:solidFill>
                  <a:srgbClr val="000000"/>
                </a:solidFill>
                <a:effectLst/>
                <a:latin typeface="+mj-lt"/>
              </a:rPr>
              <a:t>e</a:t>
            </a:r>
            <a:r>
              <a:rPr lang="en-US" b="0" i="0" dirty="0">
                <a:solidFill>
                  <a:srgbClr val="000000"/>
                </a:solidFill>
                <a:effectLst/>
                <a:latin typeface="+mj-lt"/>
              </a:rPr>
              <a:t> a digital signature</a:t>
            </a:r>
            <a:r>
              <a:rPr lang="en-IN" altLang="en-US" b="0" i="0" dirty="0">
                <a:solidFill>
                  <a:srgbClr val="000000"/>
                </a:solidFill>
                <a:effectLst/>
                <a:latin typeface="+mj-lt"/>
              </a:rPr>
              <a:t>. Steps to be followed are </a:t>
            </a:r>
            <a:r>
              <a:rPr lang="en-US" b="0" i="0" dirty="0">
                <a:solidFill>
                  <a:srgbClr val="000000"/>
                </a:solidFill>
                <a:effectLst/>
                <a:latin typeface="+mj-lt"/>
              </a:rPr>
              <a:t>:</a:t>
            </a:r>
          </a:p>
          <a:p>
            <a:r>
              <a:rPr lang="en-US" b="0" i="0" dirty="0">
                <a:solidFill>
                  <a:srgbClr val="000000"/>
                </a:solidFill>
                <a:effectLst/>
                <a:latin typeface="+mj-lt"/>
              </a:rPr>
              <a:t>Select a file to be digitally signed.</a:t>
            </a:r>
          </a:p>
          <a:p>
            <a:r>
              <a:rPr lang="en-US" b="0" i="0" dirty="0">
                <a:solidFill>
                  <a:srgbClr val="000000"/>
                </a:solidFill>
                <a:effectLst/>
                <a:latin typeface="+mj-lt"/>
              </a:rPr>
              <a:t>The hash value of the message or file content is calculated. This message or file content is encrypted by using a private key of a sender to form the digital signature.</a:t>
            </a:r>
          </a:p>
          <a:p>
            <a:r>
              <a:rPr lang="en-US" b="0" i="0" dirty="0">
                <a:solidFill>
                  <a:srgbClr val="000000"/>
                </a:solidFill>
                <a:effectLst/>
                <a:latin typeface="+mj-lt"/>
              </a:rPr>
              <a:t>Now, the original message or file content along with the digital signature is transmitted.</a:t>
            </a:r>
          </a:p>
          <a:p>
            <a:r>
              <a:rPr lang="en-US" b="0" i="0" dirty="0">
                <a:solidFill>
                  <a:srgbClr val="000000"/>
                </a:solidFill>
                <a:effectLst/>
                <a:latin typeface="+mj-lt"/>
              </a:rPr>
              <a:t>The receiver decrypts the digital signature by using a public key of a sender.</a:t>
            </a:r>
          </a:p>
          <a:p>
            <a:r>
              <a:rPr lang="en-US" b="0" i="0" dirty="0">
                <a:solidFill>
                  <a:srgbClr val="000000"/>
                </a:solidFill>
                <a:effectLst/>
                <a:latin typeface="+mj-lt"/>
              </a:rPr>
              <a:t>The receiver now has the message or file content and can compute it.</a:t>
            </a:r>
          </a:p>
          <a:p>
            <a:r>
              <a:rPr lang="en-US" b="0" i="0" dirty="0">
                <a:solidFill>
                  <a:srgbClr val="000000"/>
                </a:solidFill>
                <a:effectLst/>
                <a:latin typeface="+mj-lt"/>
              </a:rPr>
              <a:t>Comparing these computed message or file content with the original computed message. The comparison needs to be the same for ensuring integrity.</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90617" y="559677"/>
            <a:ext cx="4205289" cy="1080863"/>
          </a:xfrm>
        </p:spPr>
        <p:txBody>
          <a:bodyPr>
            <a:normAutofit/>
          </a:bodyPr>
          <a:lstStyle/>
          <a:p>
            <a:r>
              <a:rPr lang="en-US" dirty="0"/>
              <a:t>Applications of digital signature</a:t>
            </a:r>
            <a:endParaRPr lang="en-IN" dirty="0"/>
          </a:p>
        </p:txBody>
      </p:sp>
      <p:sp>
        <p:nvSpPr>
          <p:cNvPr id="1048609" name="Content Placeholder 2"/>
          <p:cNvSpPr>
            <a:spLocks noGrp="1"/>
          </p:cNvSpPr>
          <p:nvPr>
            <p:ph idx="1"/>
          </p:nvPr>
        </p:nvSpPr>
        <p:spPr>
          <a:xfrm>
            <a:off x="609600" y="1775191"/>
            <a:ext cx="10972800" cy="3236755"/>
          </a:xfrm>
        </p:spPr>
        <p:txBody>
          <a:bodyPr>
            <a:normAutofit/>
          </a:bodyPr>
          <a:lstStyle/>
          <a:p>
            <a:pPr marL="0" indent="0" algn="l">
              <a:buNone/>
            </a:pPr>
            <a:r>
              <a:rPr lang="en-US" b="0" i="0" dirty="0">
                <a:solidFill>
                  <a:srgbClr val="000000"/>
                </a:solidFill>
                <a:effectLst/>
                <a:latin typeface="+mj-lt"/>
              </a:rPr>
              <a:t>The important reason to implement digital signature to communication is:</a:t>
            </a:r>
          </a:p>
          <a:p>
            <a:pPr algn="l">
              <a:buFont typeface="Arial" panose="020B0604020202020204" pitchFamily="34" charset="0"/>
              <a:buChar char="•"/>
            </a:pPr>
            <a:r>
              <a:rPr lang="en-IN" b="0" dirty="0">
                <a:solidFill>
                  <a:srgbClr val="000000"/>
                </a:solidFill>
                <a:effectLst/>
                <a:latin typeface="+mj-lt"/>
              </a:rPr>
              <a:t>Authentication</a:t>
            </a:r>
          </a:p>
          <a:p>
            <a:pPr algn="l">
              <a:buFont typeface="Arial" panose="020B0604020202020204" pitchFamily="34" charset="0"/>
              <a:buChar char="•"/>
            </a:pPr>
            <a:r>
              <a:rPr lang="en-IN" b="0" dirty="0">
                <a:solidFill>
                  <a:srgbClr val="000000"/>
                </a:solidFill>
                <a:effectLst/>
                <a:latin typeface="+mj-lt"/>
              </a:rPr>
              <a:t>Non-repudiation</a:t>
            </a:r>
          </a:p>
          <a:p>
            <a:pPr algn="l">
              <a:buFont typeface="Arial" panose="020B0604020202020204" pitchFamily="34" charset="0"/>
              <a:buChar char="•"/>
            </a:pPr>
            <a:r>
              <a:rPr lang="en-IN" b="0" dirty="0">
                <a:solidFill>
                  <a:srgbClr val="000000"/>
                </a:solidFill>
                <a:effectLst/>
                <a:latin typeface="+mj-lt"/>
              </a:rPr>
              <a:t>Integrity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25785" y="963090"/>
            <a:ext cx="4276310" cy="492745"/>
          </a:xfrm>
        </p:spPr>
        <p:txBody>
          <a:bodyPr>
            <a:normAutofit fontScale="90000"/>
          </a:bodyPr>
          <a:lstStyle/>
          <a:p>
            <a:r>
              <a:rPr lang="en-US" dirty="0"/>
              <a:t>Hardware Requirements</a:t>
            </a:r>
            <a:endParaRPr lang="en-IN" dirty="0"/>
          </a:p>
        </p:txBody>
      </p:sp>
      <p:sp>
        <p:nvSpPr>
          <p:cNvPr id="1048611" name="Content Placeholder 2"/>
          <p:cNvSpPr>
            <a:spLocks noGrp="1"/>
          </p:cNvSpPr>
          <p:nvPr>
            <p:ph idx="1"/>
          </p:nvPr>
        </p:nvSpPr>
        <p:spPr>
          <a:xfrm>
            <a:off x="609600" y="1775193"/>
            <a:ext cx="10972800" cy="2952082"/>
          </a:xfrm>
        </p:spPr>
        <p:txBody>
          <a:bodyPr>
            <a:normAutofit/>
          </a:bodyPr>
          <a:lstStyle/>
          <a:p>
            <a:pPr marL="1143000" lvl="2" indent="-228600" algn="just">
              <a:lnSpc>
                <a:spcPct val="107000"/>
              </a:lnSpc>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gn="just">
              <a:lnSpc>
                <a:spcPct val="107000"/>
              </a:lnSpc>
              <a:buFont typeface="Symbol" panose="05050102010706020507" pitchFamily="18" charset="2"/>
              <a:buChar char=""/>
            </a:pPr>
            <a:r>
              <a:rPr lang="en-US" sz="2000" dirty="0">
                <a:effectLst/>
                <a:latin typeface="+mj-lt"/>
                <a:ea typeface="Calibri" panose="020F0502020204030204" pitchFamily="34" charset="0"/>
                <a:cs typeface="Times New Roman" panose="02020603050405020304" pitchFamily="18" charset="0"/>
              </a:rPr>
              <a:t>Processor: speed of 500Mhz and above</a:t>
            </a:r>
            <a:endParaRPr lang="en-IN" sz="2000" dirty="0">
              <a:effectLst/>
              <a:latin typeface="+mj-lt"/>
              <a:ea typeface="Calibri" panose="020F0502020204030204" pitchFamily="34" charset="0"/>
              <a:cs typeface="Times New Roman" panose="02020603050405020304" pitchFamily="18" charset="0"/>
            </a:endParaRPr>
          </a:p>
          <a:p>
            <a:pPr marL="1143000" lvl="2" indent="-228600" algn="just">
              <a:lnSpc>
                <a:spcPct val="107000"/>
              </a:lnSpc>
              <a:buFont typeface="Symbol" panose="05050102010706020507" pitchFamily="18" charset="2"/>
              <a:buChar char=""/>
            </a:pPr>
            <a:r>
              <a:rPr lang="en-US" sz="2000" dirty="0">
                <a:effectLst/>
                <a:latin typeface="+mj-lt"/>
                <a:ea typeface="Calibri" panose="020F0502020204030204" pitchFamily="34" charset="0"/>
                <a:cs typeface="Times New Roman" panose="02020603050405020304" pitchFamily="18" charset="0"/>
              </a:rPr>
              <a:t>RAM:128mb and above</a:t>
            </a:r>
            <a:endParaRPr lang="en-IN" sz="2000" dirty="0">
              <a:effectLst/>
              <a:latin typeface="+mj-lt"/>
              <a:ea typeface="Calibri" panose="020F0502020204030204" pitchFamily="34" charset="0"/>
              <a:cs typeface="Times New Roman" panose="02020603050405020304" pitchFamily="18" charset="0"/>
            </a:endParaRPr>
          </a:p>
          <a:p>
            <a:pPr marL="1143000" lvl="2" indent="-228600" algn="just">
              <a:lnSpc>
                <a:spcPct val="107000"/>
              </a:lnSpc>
              <a:spcAft>
                <a:spcPts val="800"/>
              </a:spcAft>
              <a:buFont typeface="Symbol" panose="05050102010706020507" pitchFamily="18" charset="2"/>
              <a:buChar char=""/>
            </a:pPr>
            <a:r>
              <a:rPr lang="en-US" sz="2000" dirty="0">
                <a:effectLst/>
                <a:latin typeface="+mj-lt"/>
                <a:ea typeface="Calibri" panose="020F0502020204030204" pitchFamily="34" charset="0"/>
                <a:cs typeface="Times New Roman" panose="02020603050405020304" pitchFamily="18" charset="0"/>
              </a:rPr>
              <a:t>System type:64-bit OS</a:t>
            </a:r>
            <a:endParaRPr lang="en-IN" sz="2000" dirty="0">
              <a:effectLst/>
              <a:latin typeface="+mj-lt"/>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09600" y="660005"/>
            <a:ext cx="4205289" cy="948907"/>
          </a:xfrm>
        </p:spPr>
        <p:txBody>
          <a:bodyPr>
            <a:normAutofit/>
          </a:bodyPr>
          <a:lstStyle/>
          <a:p>
            <a:r>
              <a:rPr lang="en-US" dirty="0"/>
              <a:t>Software Requirements</a:t>
            </a:r>
            <a:endParaRPr lang="en-IN" dirty="0"/>
          </a:p>
        </p:txBody>
      </p:sp>
      <p:sp>
        <p:nvSpPr>
          <p:cNvPr id="1048613" name="Content Placeholder 2"/>
          <p:cNvSpPr>
            <a:spLocks noGrp="1"/>
          </p:cNvSpPr>
          <p:nvPr>
            <p:ph idx="1"/>
          </p:nvPr>
        </p:nvSpPr>
        <p:spPr>
          <a:xfrm>
            <a:off x="609600" y="1621766"/>
            <a:ext cx="10972800" cy="3801881"/>
          </a:xfrm>
        </p:spPr>
        <p:txBody>
          <a:bodyPr/>
          <a:lstStyle/>
          <a:p>
            <a:pPr marL="914400" lvl="2" indent="0" algn="just">
              <a:lnSpc>
                <a:spcPct val="107000"/>
              </a:lnSpc>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Java, JDK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Text Editor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Minimum </a:t>
            </a:r>
            <a:r>
              <a:rPr lang="en-US" sz="2000" dirty="0">
                <a:latin typeface="Times New Roman" panose="02020603050405020304" pitchFamily="18" charset="0"/>
                <a:ea typeface="Calibri" panose="020F0502020204030204" pitchFamily="34" charset="0"/>
                <a:cs typeface="Times New Roman" panose="02020603050405020304" pitchFamily="18" charset="0"/>
              </a:rPr>
              <a:t>Windows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Configuration</a:t>
            </a:r>
            <a:endParaRPr lang="en-IN"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199</TotalTime>
  <Words>553</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Symbol</vt:lpstr>
      <vt:lpstr>Times New Roman</vt:lpstr>
      <vt:lpstr>Wingdings 2</vt:lpstr>
      <vt:lpstr>Dividend</vt:lpstr>
      <vt:lpstr>Digital signature generation  and verification</vt:lpstr>
      <vt:lpstr>Contents</vt:lpstr>
      <vt:lpstr>Introduction</vt:lpstr>
      <vt:lpstr>Abstract</vt:lpstr>
      <vt:lpstr>SCOPE</vt:lpstr>
      <vt:lpstr>OBJECTIVES</vt:lpstr>
      <vt:lpstr>Applications of digital signature</vt:lpstr>
      <vt:lpstr>Hardware Requirements</vt:lpstr>
      <vt:lpstr>Software Requirements</vt:lpstr>
      <vt:lpstr>Implementation</vt:lpstr>
      <vt:lpstr>1.</vt:lpstr>
      <vt:lpstr>2.</vt:lpstr>
      <vt:lpstr>OUTPUT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 generation and verification</dc:title>
  <dc:creator>sindhuja ravuri</dc:creator>
  <cp:lastModifiedBy>Shivani Rambhatla</cp:lastModifiedBy>
  <cp:revision>2</cp:revision>
  <dcterms:created xsi:type="dcterms:W3CDTF">2021-01-11T00:25:00Z</dcterms:created>
  <dcterms:modified xsi:type="dcterms:W3CDTF">2021-12-27T17:19:42Z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1033-11.2.0.9747</vt:lpwstr>
  </property>
  <property fmtid="{D5CDD505-2E9C-101B-9397-08002B2CF9AE}" pid="4" name="ICV">
    <vt:lpwstr>47df1640a41c4b97911386b4b32dbd4e</vt:lpwstr>
  </property>
</Properties>
</file>