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85" r:id="rId4"/>
    <p:sldId id="263" r:id="rId5"/>
    <p:sldId id="286" r:id="rId6"/>
    <p:sldId id="265" r:id="rId7"/>
    <p:sldId id="264" r:id="rId8"/>
    <p:sldId id="287" r:id="rId9"/>
    <p:sldId id="269" r:id="rId10"/>
    <p:sldId id="272" r:id="rId11"/>
    <p:sldId id="273" r:id="rId12"/>
    <p:sldId id="274" r:id="rId13"/>
    <p:sldId id="275" r:id="rId14"/>
    <p:sldId id="276" r:id="rId15"/>
    <p:sldId id="277" r:id="rId16"/>
    <p:sldId id="290" r:id="rId17"/>
    <p:sldId id="293" r:id="rId18"/>
    <p:sldId id="282" r:id="rId19"/>
    <p:sldId id="291" r:id="rId20"/>
    <p:sldId id="279" r:id="rId21"/>
    <p:sldId id="280" r:id="rId22"/>
    <p:sldId id="288" r:id="rId23"/>
    <p:sldId id="289" r:id="rId24"/>
  </p:sldIdLst>
  <p:sldSz cx="9144000" cy="6858000" type="screen4x3"/>
  <p:notesSz cx="7315200" cy="96012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4" autoAdjust="0"/>
    <p:restoredTop sz="94660"/>
  </p:normalViewPr>
  <p:slideViewPr>
    <p:cSldViewPr>
      <p:cViewPr>
        <p:scale>
          <a:sx n="94" d="100"/>
          <a:sy n="94" d="100"/>
        </p:scale>
        <p:origin x="-6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E86640B-D682-4D69-B330-8AF93FEC556B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51025C6-3CA4-49D2-BB32-4528B0010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0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25C6-3CA4-49D2-BB32-4528B00106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25C6-3CA4-49D2-BB32-4528B00106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55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25C6-3CA4-49D2-BB32-4528B00106C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ECB6-6875-4D32-81A1-0EAF6DE82557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2689225"/>
          </a:xfrm>
        </p:spPr>
        <p:txBody>
          <a:bodyPr>
            <a:normAutofit/>
          </a:bodyPr>
          <a:lstStyle/>
          <a:p>
            <a:pPr marR="45720" lvl="0">
              <a:spcBef>
                <a:spcPct val="20000"/>
              </a:spcBef>
              <a:defRPr/>
            </a:pP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Multi </a:t>
            </a:r>
            <a:r>
              <a:rPr lang="en-US" sz="3600" b="1" dirty="0"/>
              <a:t>Segmented Image </a:t>
            </a:r>
            <a:r>
              <a:rPr lang="en-US" sz="3600" b="1" dirty="0" smtClean="0"/>
              <a:t>in </a:t>
            </a:r>
            <a:r>
              <a:rPr lang="en-US" sz="3600" b="1" dirty="0"/>
              <a:t>Delay Tolerant Networks using Bandwidth Reduction </a:t>
            </a:r>
            <a:r>
              <a:rPr lang="en-US" sz="3600" b="1" dirty="0" smtClean="0"/>
              <a:t>Technique</a:t>
            </a:r>
            <a:br>
              <a:rPr lang="en-US" sz="3600" b="1" dirty="0" smtClean="0"/>
            </a:br>
            <a:endParaRPr lang="en-US" sz="2200" b="1" dirty="0">
              <a:latin typeface="joeHand 2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Pratyush </a:t>
            </a:r>
            <a:r>
              <a:rPr lang="en-US" dirty="0" err="1" smtClean="0"/>
              <a:t>Anand</a:t>
            </a:r>
            <a:endParaRPr lang="en-US" dirty="0" smtClean="0"/>
          </a:p>
          <a:p>
            <a:r>
              <a:rPr lang="en-US" dirty="0" smtClean="0"/>
              <a:t>Part Time MS(R) Student in Computer Technology,</a:t>
            </a:r>
          </a:p>
          <a:p>
            <a:r>
              <a:rPr lang="en-US" dirty="0" smtClean="0"/>
              <a:t>Department of Electrical Engineering, IIT Delhi</a:t>
            </a:r>
          </a:p>
          <a:p>
            <a:pPr marR="45720" lvl="0" fontAlgn="auto"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dirty="0" smtClean="0"/>
              <a:t>Entry Number: 2010EEY7515</a:t>
            </a:r>
          </a:p>
          <a:p>
            <a:pPr marR="45720" lvl="0" fontAlgn="auto"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en-US" dirty="0" smtClean="0"/>
          </a:p>
          <a:p>
            <a:r>
              <a:rPr lang="en-US" dirty="0" smtClean="0"/>
              <a:t>Research Supervisor</a:t>
            </a:r>
            <a:r>
              <a:rPr lang="en-US" sz="3300" dirty="0"/>
              <a:t>: Prof</a:t>
            </a:r>
            <a:r>
              <a:rPr lang="en-US" sz="3300" dirty="0" smtClean="0"/>
              <a:t>. </a:t>
            </a:r>
            <a:r>
              <a:rPr lang="en-US" sz="3300" dirty="0" err="1" smtClean="0"/>
              <a:t>Subrat</a:t>
            </a:r>
            <a:r>
              <a:rPr lang="en-US" sz="3300" dirty="0" smtClean="0"/>
              <a:t> </a:t>
            </a:r>
            <a:r>
              <a:rPr lang="en-US" sz="3300" dirty="0" err="1"/>
              <a:t>Kar</a:t>
            </a:r>
            <a:endParaRPr lang="en-US" sz="3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Human </a:t>
            </a:r>
            <a:r>
              <a:rPr lang="en-US" sz="3200" dirty="0" err="1"/>
              <a:t>skeletonization</a:t>
            </a:r>
            <a:r>
              <a:rPr lang="en-US" sz="3200" dirty="0"/>
              <a:t>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191000"/>
            <a:ext cx="678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Plots distance of each </a:t>
            </a:r>
            <a:r>
              <a:rPr lang="en-US" dirty="0" smtClean="0"/>
              <a:t>boundary point </a:t>
            </a:r>
            <a:r>
              <a:rPr lang="en-US" dirty="0"/>
              <a:t>from the </a:t>
            </a:r>
            <a:r>
              <a:rPr lang="en-US" dirty="0" smtClean="0"/>
              <a:t>centroid.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 pass filter this plotted curve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peaks of the curve as skeleton point</a:t>
            </a:r>
            <a:r>
              <a:rPr lang="en-US" dirty="0" smtClean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2329"/>
            <a:ext cx="322326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103989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 Skeleton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039892"/>
            <a:ext cx="149542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4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sz="3200" b="1" dirty="0" smtClean="0"/>
              <a:t>Our human detection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715000"/>
          </a:xfrm>
        </p:spPr>
        <p:txBody>
          <a:bodyPr>
            <a:noAutofit/>
          </a:bodyPr>
          <a:lstStyle/>
          <a:p>
            <a:r>
              <a:rPr lang="en-US" sz="1800" dirty="0"/>
              <a:t>Since </a:t>
            </a:r>
            <a:r>
              <a:rPr lang="en-US" sz="1800" b="1" dirty="0"/>
              <a:t>Skel</a:t>
            </a:r>
            <a:r>
              <a:rPr lang="en-US" sz="1800" dirty="0"/>
              <a:t>etonized </a:t>
            </a:r>
            <a:r>
              <a:rPr lang="en-US" sz="1800" b="1" dirty="0"/>
              <a:t>M</a:t>
            </a:r>
            <a:r>
              <a:rPr lang="en-US" sz="1800" dirty="0"/>
              <a:t>otion </a:t>
            </a:r>
            <a:r>
              <a:rPr lang="en-US" sz="1800" b="1" dirty="0" smtClean="0"/>
              <a:t>A</a:t>
            </a:r>
            <a:r>
              <a:rPr lang="en-US" sz="1800" dirty="0" smtClean="0"/>
              <a:t>nalysis has been used for human detection, therefor we name this method as </a:t>
            </a:r>
            <a:r>
              <a:rPr lang="en-US" sz="1800" b="1" dirty="0" smtClean="0"/>
              <a:t>SKELMOT</a:t>
            </a:r>
          </a:p>
          <a:p>
            <a:endParaRPr lang="en-US" sz="1800" b="1" dirty="0"/>
          </a:p>
          <a:p>
            <a:r>
              <a:rPr lang="en-US" sz="1800" dirty="0" smtClean="0"/>
              <a:t>There </a:t>
            </a:r>
            <a:r>
              <a:rPr lang="en-US" sz="1800" dirty="0"/>
              <a:t>are some peaks which is not of our </a:t>
            </a:r>
            <a:r>
              <a:rPr lang="en-US" sz="1800" dirty="0" smtClean="0"/>
              <a:t>interest in star </a:t>
            </a:r>
            <a:r>
              <a:rPr lang="en-US" sz="1800" dirty="0"/>
              <a:t>skeleton. we are using </a:t>
            </a:r>
            <a:r>
              <a:rPr lang="en-US" sz="1800" dirty="0" smtClean="0"/>
              <a:t>two most relevant </a:t>
            </a:r>
            <a:r>
              <a:rPr lang="en-US" sz="1800" dirty="0"/>
              <a:t>peaks which are nearest to each bottom corner of bounding box of </a:t>
            </a:r>
            <a:r>
              <a:rPr lang="en-US" sz="1800" dirty="0" smtClean="0"/>
              <a:t>contour respectively.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Only </a:t>
            </a:r>
            <a:r>
              <a:rPr lang="en-US" sz="1800" dirty="0"/>
              <a:t>these two peaks along </a:t>
            </a:r>
            <a:r>
              <a:rPr lang="en-US" sz="1800" dirty="0" smtClean="0"/>
              <a:t>with centroid gives </a:t>
            </a:r>
            <a:r>
              <a:rPr lang="en-US" sz="1800" dirty="0"/>
              <a:t>us sufficient information to distinguish human </a:t>
            </a:r>
            <a:r>
              <a:rPr lang="en-US" sz="1800" dirty="0" smtClean="0"/>
              <a:t>from human</a:t>
            </a:r>
            <a:r>
              <a:rPr lang="en-US" sz="1800" dirty="0"/>
              <a:t>, vehicle </a:t>
            </a:r>
            <a:r>
              <a:rPr lang="en-US" sz="1800" dirty="0" smtClean="0"/>
              <a:t>or </a:t>
            </a:r>
            <a:r>
              <a:rPr lang="en-US" sz="1800" dirty="0"/>
              <a:t>animal </a:t>
            </a:r>
            <a:r>
              <a:rPr lang="en-US" sz="1800" dirty="0" smtClean="0"/>
              <a:t>etc.</a:t>
            </a:r>
          </a:p>
          <a:p>
            <a:endParaRPr lang="en-US" sz="1800" dirty="0"/>
          </a:p>
          <a:p>
            <a:r>
              <a:rPr lang="en-US" sz="1800" dirty="0"/>
              <a:t>For human subjects, the two peaks correspond to the two legs of human. For </a:t>
            </a:r>
            <a:r>
              <a:rPr lang="en-US" sz="1800" dirty="0" smtClean="0"/>
              <a:t>vehicles</a:t>
            </a:r>
            <a:r>
              <a:rPr lang="en-US" sz="1800" dirty="0"/>
              <a:t>, the peaks correspond to the two </a:t>
            </a:r>
            <a:r>
              <a:rPr lang="en-US" sz="1800" dirty="0" err="1"/>
              <a:t>extrema</a:t>
            </a:r>
            <a:r>
              <a:rPr lang="en-US" sz="1800" dirty="0"/>
              <a:t> points of lower portion of back </a:t>
            </a:r>
            <a:r>
              <a:rPr lang="en-US" sz="1800" dirty="0" smtClean="0"/>
              <a:t>and </a:t>
            </a:r>
            <a:r>
              <a:rPr lang="en-US" sz="1800" dirty="0"/>
              <a:t>front. When it is an animal, the peaks correspond to front and back leg of </a:t>
            </a:r>
            <a:r>
              <a:rPr lang="en-US" sz="1800" dirty="0" smtClean="0"/>
              <a:t>animal.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Let 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(X</a:t>
            </a:r>
            <a:r>
              <a:rPr lang="en-US" sz="1800" baseline="-25000" dirty="0" smtClean="0"/>
              <a:t>1</a:t>
            </a:r>
            <a:r>
              <a:rPr lang="en-US" sz="1800" dirty="0"/>
              <a:t>, </a:t>
            </a:r>
            <a:r>
              <a:rPr lang="en-US" sz="1800" dirty="0" smtClean="0"/>
              <a:t>Y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), P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(X</a:t>
            </a:r>
            <a:r>
              <a:rPr lang="en-US" sz="1800" baseline="-25000" dirty="0" smtClean="0"/>
              <a:t>2</a:t>
            </a:r>
            <a:r>
              <a:rPr lang="en-US" sz="1800" dirty="0"/>
              <a:t>, </a:t>
            </a:r>
            <a:r>
              <a:rPr lang="en-US" sz="1800" dirty="0" smtClean="0"/>
              <a:t>Y</a:t>
            </a:r>
            <a:r>
              <a:rPr lang="en-US" sz="1800" baseline="-25000" dirty="0" smtClean="0"/>
              <a:t>2</a:t>
            </a:r>
            <a:r>
              <a:rPr lang="en-US" sz="1800" dirty="0"/>
              <a:t>) and </a:t>
            </a:r>
            <a:r>
              <a:rPr lang="en-US" sz="1800" dirty="0" smtClean="0"/>
              <a:t>C(</a:t>
            </a:r>
            <a:r>
              <a:rPr lang="en-US" sz="1800" dirty="0" err="1" smtClean="0"/>
              <a:t>C</a:t>
            </a:r>
            <a:r>
              <a:rPr lang="en-US" sz="1800" baseline="-25000" dirty="0" err="1" smtClean="0"/>
              <a:t>x</a:t>
            </a:r>
            <a:r>
              <a:rPr lang="en-US" sz="1800" dirty="0"/>
              <a:t>,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y</a:t>
            </a:r>
            <a:r>
              <a:rPr lang="en-US" sz="1800" dirty="0" smtClean="0"/>
              <a:t>) </a:t>
            </a:r>
            <a:r>
              <a:rPr lang="en-US" sz="1800" dirty="0"/>
              <a:t>are two peaks nearest to bottom right </a:t>
            </a:r>
            <a:r>
              <a:rPr lang="en-US" sz="1800" dirty="0" smtClean="0"/>
              <a:t>and bottom </a:t>
            </a:r>
            <a:r>
              <a:rPr lang="en-US" sz="1800" dirty="0"/>
              <a:t>left corner and centroid respectively. Let </a:t>
            </a:r>
            <a:r>
              <a:rPr lang="en-US" sz="1800" dirty="0" smtClean="0"/>
              <a:t>Ɵ </a:t>
            </a:r>
            <a:r>
              <a:rPr lang="en-US" sz="1800" dirty="0"/>
              <a:t>is the angle between </a:t>
            </a:r>
            <a:r>
              <a:rPr lang="en-US" sz="1800" dirty="0" smtClean="0"/>
              <a:t>line segment 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C </a:t>
            </a:r>
            <a:r>
              <a:rPr lang="en-US" sz="1800" dirty="0"/>
              <a:t>and </a:t>
            </a:r>
            <a:r>
              <a:rPr lang="en-US" sz="1800" dirty="0" smtClean="0"/>
              <a:t>P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C, then </a:t>
            </a:r>
            <a:r>
              <a:rPr lang="en-US" sz="1800" dirty="0"/>
              <a:t> Ɵ </a:t>
            </a:r>
            <a:r>
              <a:rPr lang="en-US" sz="1800" dirty="0" smtClean="0"/>
              <a:t>can </a:t>
            </a:r>
            <a:r>
              <a:rPr lang="en-US" sz="1800" dirty="0"/>
              <a:t>be calculated as follows.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i="1" dirty="0" smtClean="0"/>
              <a:t> </a:t>
            </a:r>
            <a:r>
              <a:rPr lang="en-US" sz="1800" i="1" dirty="0"/>
              <a:t>Ɵ </a:t>
            </a:r>
            <a:r>
              <a:rPr lang="en-US" sz="1800" i="1" dirty="0" smtClean="0"/>
              <a:t> </a:t>
            </a:r>
            <a:r>
              <a:rPr lang="en-US" sz="1800" i="1" dirty="0"/>
              <a:t>= </a:t>
            </a:r>
            <a:r>
              <a:rPr lang="en-US" sz="1800" i="1" dirty="0" smtClean="0"/>
              <a:t>tan</a:t>
            </a:r>
            <a:r>
              <a:rPr lang="en-US" sz="1800" i="1" baseline="30000" dirty="0" smtClean="0"/>
              <a:t>-1</a:t>
            </a:r>
            <a:r>
              <a:rPr lang="en-US" sz="1800" i="1" dirty="0" smtClean="0"/>
              <a:t>[(Y</a:t>
            </a:r>
            <a:r>
              <a:rPr lang="en-US" sz="1800" i="1" baseline="-25000" dirty="0" smtClean="0"/>
              <a:t>2</a:t>
            </a:r>
            <a:r>
              <a:rPr lang="en-US" sz="1800" i="1" dirty="0" smtClean="0"/>
              <a:t> -  C</a:t>
            </a:r>
            <a:r>
              <a:rPr lang="en-US" sz="1800" i="1" baseline="-25000" dirty="0" smtClean="0"/>
              <a:t>y</a:t>
            </a:r>
            <a:r>
              <a:rPr lang="en-US" sz="1800" i="1" dirty="0" smtClean="0"/>
              <a:t>) / (</a:t>
            </a:r>
            <a:r>
              <a:rPr lang="en-US" sz="1800" i="1" dirty="0"/>
              <a:t>X</a:t>
            </a:r>
            <a:r>
              <a:rPr lang="en-US" sz="1800" i="1" baseline="-25000" dirty="0"/>
              <a:t>2</a:t>
            </a:r>
            <a:r>
              <a:rPr lang="en-US" sz="1800" i="1" dirty="0"/>
              <a:t> </a:t>
            </a:r>
            <a:r>
              <a:rPr lang="en-US" sz="1800" i="1" dirty="0" smtClean="0"/>
              <a:t>- </a:t>
            </a:r>
            <a:r>
              <a:rPr lang="en-US" sz="1800" i="1" dirty="0" err="1" smtClean="0"/>
              <a:t>C</a:t>
            </a:r>
            <a:r>
              <a:rPr lang="en-US" sz="1800" i="1" baseline="-25000" dirty="0" err="1" smtClean="0"/>
              <a:t>x</a:t>
            </a:r>
            <a:r>
              <a:rPr lang="en-US" sz="1800" i="1" dirty="0" smtClean="0"/>
              <a:t>)] -  tan</a:t>
            </a:r>
            <a:r>
              <a:rPr lang="en-US" sz="1800" i="1" baseline="30000" dirty="0" smtClean="0"/>
              <a:t>-1</a:t>
            </a:r>
            <a:r>
              <a:rPr lang="en-US" sz="1800" i="1" dirty="0"/>
              <a:t> [(</a:t>
            </a:r>
            <a:r>
              <a:rPr lang="en-US" sz="1800" i="1" dirty="0" smtClean="0"/>
              <a:t>Y</a:t>
            </a:r>
            <a:r>
              <a:rPr lang="en-US" sz="1800" i="1" baseline="-25000" dirty="0" smtClean="0"/>
              <a:t>1</a:t>
            </a:r>
            <a:r>
              <a:rPr lang="en-US" sz="1800" i="1" dirty="0" smtClean="0"/>
              <a:t> </a:t>
            </a:r>
            <a:r>
              <a:rPr lang="en-US" sz="1800" i="1" dirty="0"/>
              <a:t>-  </a:t>
            </a:r>
            <a:r>
              <a:rPr lang="en-US" sz="1800" i="1" dirty="0" smtClean="0"/>
              <a:t>C</a:t>
            </a:r>
            <a:r>
              <a:rPr lang="en-US" sz="1800" i="1" baseline="-25000" dirty="0" smtClean="0"/>
              <a:t>y</a:t>
            </a:r>
            <a:r>
              <a:rPr lang="en-US" sz="1800" i="1" dirty="0" smtClean="0"/>
              <a:t>) </a:t>
            </a:r>
            <a:r>
              <a:rPr lang="en-US" sz="1800" i="1" dirty="0"/>
              <a:t>/ (</a:t>
            </a:r>
            <a:r>
              <a:rPr lang="en-US" sz="1800" i="1" dirty="0" smtClean="0"/>
              <a:t>X</a:t>
            </a:r>
            <a:r>
              <a:rPr lang="en-US" sz="1800" i="1" baseline="-25000" dirty="0" smtClean="0"/>
              <a:t>1</a:t>
            </a:r>
            <a:r>
              <a:rPr lang="en-US" sz="1800" i="1" dirty="0" smtClean="0"/>
              <a:t> </a:t>
            </a:r>
            <a:r>
              <a:rPr lang="en-US" sz="1800" i="1" dirty="0"/>
              <a:t>- </a:t>
            </a:r>
            <a:r>
              <a:rPr lang="en-US" sz="1800" i="1" dirty="0" err="1"/>
              <a:t>C</a:t>
            </a:r>
            <a:r>
              <a:rPr lang="en-US" sz="1800" i="1" baseline="-25000" dirty="0" err="1"/>
              <a:t>x</a:t>
            </a:r>
            <a:r>
              <a:rPr lang="en-US" sz="1800" i="1" dirty="0"/>
              <a:t>)]</a:t>
            </a: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16425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8624"/>
            <a:ext cx="8229600" cy="858176"/>
          </a:xfrm>
        </p:spPr>
        <p:txBody>
          <a:bodyPr/>
          <a:lstStyle/>
          <a:p>
            <a:r>
              <a:rPr lang="en-US" sz="3200" b="1" dirty="0" smtClean="0"/>
              <a:t>Our algorithm continued…..</a:t>
            </a:r>
            <a:endParaRPr 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371600"/>
            <a:ext cx="464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600200"/>
            <a:ext cx="320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variation of Ɵ </a:t>
            </a:r>
            <a:r>
              <a:rPr lang="en-US" dirty="0" smtClean="0"/>
              <a:t>is </a:t>
            </a:r>
            <a:r>
              <a:rPr lang="en-US" dirty="0"/>
              <a:t>plotted in respective frames </a:t>
            </a:r>
            <a:r>
              <a:rPr lang="en-US" dirty="0" smtClean="0"/>
              <a:t>for human </a:t>
            </a:r>
            <a:r>
              <a:rPr lang="en-US" dirty="0"/>
              <a:t>and vehicle then the </a:t>
            </a:r>
            <a:r>
              <a:rPr lang="en-US" dirty="0" smtClean="0"/>
              <a:t> resultant </a:t>
            </a:r>
            <a:r>
              <a:rPr lang="en-US" dirty="0"/>
              <a:t>plot is as </a:t>
            </a:r>
            <a:r>
              <a:rPr lang="en-US" dirty="0" smtClean="0"/>
              <a:t>shown in Figure.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a human </a:t>
            </a:r>
            <a:r>
              <a:rPr lang="en-US" dirty="0"/>
              <a:t>subject, angle variation pattern is </a:t>
            </a:r>
            <a:r>
              <a:rPr lang="en-US" dirty="0" smtClean="0"/>
              <a:t>repeatable, and </a:t>
            </a:r>
            <a:r>
              <a:rPr lang="en-US" dirty="0"/>
              <a:t>it is zero for almost at regular intervals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vehicle</a:t>
            </a:r>
            <a:r>
              <a:rPr lang="en-US" dirty="0"/>
              <a:t>, it is constant.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experiment with </a:t>
            </a:r>
            <a:r>
              <a:rPr lang="en-US" dirty="0" smtClean="0"/>
              <a:t>images containing </a:t>
            </a:r>
            <a:r>
              <a:rPr lang="en-US" dirty="0"/>
              <a:t>animal </a:t>
            </a:r>
            <a:r>
              <a:rPr lang="en-US" dirty="0" smtClean="0"/>
              <a:t>has not been </a:t>
            </a:r>
            <a:r>
              <a:rPr lang="en-US" dirty="0"/>
              <a:t>done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images </a:t>
            </a:r>
            <a:r>
              <a:rPr lang="en-US" dirty="0" smtClean="0"/>
              <a:t>with animals </a:t>
            </a:r>
            <a:r>
              <a:rPr lang="en-US" dirty="0"/>
              <a:t>in it, there are variations with </a:t>
            </a:r>
            <a:r>
              <a:rPr lang="en-US" dirty="0" smtClean="0"/>
              <a:t>repeatable patterns </a:t>
            </a:r>
            <a:r>
              <a:rPr lang="en-US" dirty="0"/>
              <a:t>but which never touch zero.</a:t>
            </a:r>
          </a:p>
        </p:txBody>
      </p:sp>
    </p:spTree>
    <p:extLst>
      <p:ext uri="{BB962C8B-B14F-4D97-AF65-F5344CB8AC3E}">
        <p14:creationId xmlns:p14="http://schemas.microsoft.com/office/powerpoint/2010/main" val="42168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Every new object which comes into the field of view is </a:t>
                </a:r>
                <a:r>
                  <a:rPr lang="en-US" sz="2000" dirty="0"/>
                  <a:t>tracked and value of </a:t>
                </a:r>
                <a:r>
                  <a:rPr lang="en-US" sz="2000" dirty="0" smtClean="0"/>
                  <a:t>(</a:t>
                </a:r>
                <a:r>
                  <a:rPr lang="en-US" sz="2000" dirty="0" err="1" smtClean="0"/>
                  <a:t>C</a:t>
                </a:r>
                <a:r>
                  <a:rPr lang="en-US" sz="2000" baseline="-25000" dirty="0" err="1" smtClean="0"/>
                  <a:t>x</a:t>
                </a:r>
                <a:r>
                  <a:rPr lang="en-US" sz="2000" dirty="0" smtClean="0"/>
                  <a:t>, C</a:t>
                </a:r>
                <a:r>
                  <a:rPr lang="en-US" sz="2000" baseline="-25000" dirty="0" smtClean="0"/>
                  <a:t>y</a:t>
                </a:r>
                <a:r>
                  <a:rPr lang="en-US" sz="2000" dirty="0" smtClean="0"/>
                  <a:t>) and Ɵ </a:t>
                </a:r>
                <a:r>
                  <a:rPr lang="en-US" sz="2000" dirty="0"/>
                  <a:t>in each frame is stored</a:t>
                </a:r>
                <a:r>
                  <a:rPr lang="en-US" sz="2000" dirty="0" smtClean="0"/>
                  <a:t>.</a:t>
                </a:r>
              </a:p>
              <a:p>
                <a:pPr lvl="1"/>
                <a:r>
                  <a:rPr lang="en-US" sz="1600" dirty="0" smtClean="0"/>
                  <a:t>We </a:t>
                </a:r>
                <a:r>
                  <a:rPr lang="en-US" sz="1600" dirty="0"/>
                  <a:t>track value of Ɵ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until it goes to  </a:t>
                </a:r>
                <a:r>
                  <a:rPr lang="en-US" sz="1600" dirty="0" smtClean="0"/>
                  <a:t>zero three times.</a:t>
                </a:r>
              </a:p>
              <a:p>
                <a:pPr lvl="1"/>
                <a:r>
                  <a:rPr lang="en-US" sz="1600" dirty="0"/>
                  <a:t>Now </a:t>
                </a:r>
                <a:r>
                  <a:rPr lang="en-US" sz="1600" dirty="0" smtClean="0"/>
                  <a:t>we consider </a:t>
                </a:r>
                <a:r>
                  <a:rPr lang="en-US" sz="1600" dirty="0"/>
                  <a:t>Ɵ values between first and second </a:t>
                </a:r>
                <a:r>
                  <a:rPr lang="en-US" sz="1600" dirty="0" smtClean="0"/>
                  <a:t> zero as </a:t>
                </a:r>
                <a:r>
                  <a:rPr lang="en-US" sz="1600" dirty="0"/>
                  <a:t>vector T1 and Ɵ values between second and third </a:t>
                </a:r>
                <a:r>
                  <a:rPr lang="en-US" sz="1600" dirty="0" smtClean="0"/>
                  <a:t>zero </a:t>
                </a:r>
                <a:r>
                  <a:rPr lang="en-US" sz="1600" dirty="0"/>
                  <a:t>as vector </a:t>
                </a:r>
                <a:r>
                  <a:rPr lang="en-US" sz="1600" dirty="0" smtClean="0"/>
                  <a:t>T2.</a:t>
                </a:r>
              </a:p>
              <a:p>
                <a:pPr lvl="1"/>
                <a:r>
                  <a:rPr lang="en-US" sz="1600" dirty="0" smtClean="0"/>
                  <a:t>We find </a:t>
                </a:r>
                <a:r>
                  <a:rPr lang="en-US" sz="1600" dirty="0"/>
                  <a:t>mean m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and m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of vector T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and T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respectively</a:t>
                </a:r>
                <a:r>
                  <a:rPr lang="en-US" sz="1600" dirty="0" smtClean="0"/>
                  <a:t>.</a:t>
                </a:r>
              </a:p>
              <a:p>
                <a:pPr lvl="1"/>
                <a:r>
                  <a:rPr lang="en-US" sz="1600" dirty="0"/>
                  <a:t>If n is the length of vector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then </a:t>
                </a:r>
                <a:r>
                  <a:rPr lang="en-US" sz="1600" dirty="0"/>
                  <a:t>calculate correlation value </a:t>
                </a:r>
                <a:r>
                  <a:rPr lang="en-US" sz="1600" dirty="0" smtClean="0"/>
                  <a:t>(r) between </a:t>
                </a:r>
                <a:r>
                  <a:rPr lang="en-US" sz="1600" dirty="0"/>
                  <a:t>these </a:t>
                </a:r>
                <a:r>
                  <a:rPr lang="en-US" sz="1600" dirty="0" smtClean="0"/>
                  <a:t>two vectors </a:t>
                </a:r>
                <a:r>
                  <a:rPr lang="en-US" sz="1600" dirty="0"/>
                  <a:t>to find similarities as </a:t>
                </a:r>
                <a:r>
                  <a:rPr lang="en-US" sz="1600" dirty="0" smtClean="0"/>
                  <a:t>follows.</a:t>
                </a:r>
                <a:endParaRPr lang="en-US" sz="1600" dirty="0"/>
              </a:p>
              <a:p>
                <a:pPr marL="457200" lvl="1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r </a:t>
                </a:r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sz="1600" i="1" baseline="-2500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600" i="1" baseline="-2500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 − 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1600" i="1" baseline="-2500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.  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sz="1600" i="1" baseline="-2500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600" i="1" baseline="-2500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  − 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1600" i="1" baseline="-2500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𝑇</m:t>
                                    </m:r>
                                    <m:r>
                                      <a:rPr lang="en-US" sz="1600" i="1" baseline="-2500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1600" i="1" baseline="-2500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 − 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1600" i="1" baseline="-25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600" i="1" baseline="3000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.  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𝑇</m:t>
                                    </m:r>
                                    <m:r>
                                      <a:rPr lang="en-US" sz="1600" i="1" baseline="-2500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600" i="1" baseline="-2500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 − 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1600" i="1" baseline="-2500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sz="1600" i="1" baseline="3000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den>
                    </m:f>
                  </m:oMath>
                </a14:m>
                <a:endParaRPr lang="en-US" sz="1600" dirty="0" smtClean="0"/>
              </a:p>
              <a:p>
                <a:pPr lvl="1"/>
                <a:r>
                  <a:rPr lang="en-US" sz="1600" dirty="0"/>
                  <a:t>If correlation value is greater than a threshold value TH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then we </a:t>
                </a:r>
                <a:r>
                  <a:rPr lang="en-US" sz="1600" dirty="0" smtClean="0"/>
                  <a:t>conclude that </a:t>
                </a:r>
                <a:r>
                  <a:rPr lang="en-US" sz="1600" dirty="0"/>
                  <a:t>it is a human</a:t>
                </a:r>
                <a:r>
                  <a:rPr lang="en-US" sz="1600" dirty="0" smtClean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08624"/>
            <a:ext cx="8229600" cy="858176"/>
          </a:xfrm>
        </p:spPr>
        <p:txBody>
          <a:bodyPr/>
          <a:lstStyle/>
          <a:p>
            <a:r>
              <a:rPr lang="en-US" sz="3200" b="1" dirty="0" smtClean="0"/>
              <a:t>Our algorithm continued…..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634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34" y="1128713"/>
            <a:ext cx="8761966" cy="390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895600" y="1295400"/>
            <a:ext cx="5334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91200" y="1295400"/>
            <a:ext cx="5334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6400800" y="2895600"/>
            <a:ext cx="5334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5791200" y="3771900"/>
            <a:ext cx="5334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2819400" y="3810000"/>
            <a:ext cx="5334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1524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Results : Images at different processing stages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9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52400"/>
            <a:ext cx="7431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Results : With negative false objects</a:t>
            </a:r>
          </a:p>
        </p:txBody>
      </p:sp>
      <p:pic>
        <p:nvPicPr>
          <p:cNvPr id="8194" name="Picture 2" descr="C:\Users\pratyush\virtual_box\data\imagetransfer\paper\mypaper\figures\negative_inpu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666908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70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Embedded Implementation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We have done evaluation of embedded solution of our implementation on the basis </a:t>
            </a:r>
            <a:r>
              <a:rPr lang="en-US" sz="1800" dirty="0" smtClean="0"/>
              <a:t>of following:</a:t>
            </a:r>
            <a:endParaRPr lang="en-US" sz="1800" dirty="0"/>
          </a:p>
          <a:p>
            <a:pPr lvl="1"/>
            <a:r>
              <a:rPr lang="en-US" sz="1800" dirty="0" smtClean="0"/>
              <a:t>Low </a:t>
            </a:r>
            <a:r>
              <a:rPr lang="en-US" sz="1800" dirty="0"/>
              <a:t>cost</a:t>
            </a:r>
            <a:r>
              <a:rPr lang="en-US" sz="1800" dirty="0" smtClean="0"/>
              <a:t>:</a:t>
            </a:r>
          </a:p>
          <a:p>
            <a:pPr lvl="1"/>
            <a:r>
              <a:rPr lang="en-US" sz="1800" dirty="0" smtClean="0"/>
              <a:t>Low power</a:t>
            </a:r>
          </a:p>
          <a:p>
            <a:pPr lvl="1"/>
            <a:r>
              <a:rPr lang="en-US" sz="1800" dirty="0" smtClean="0"/>
              <a:t>Computational power</a:t>
            </a:r>
          </a:p>
          <a:p>
            <a:pPr lvl="1"/>
            <a:r>
              <a:rPr lang="en-US" sz="1800" dirty="0" smtClean="0"/>
              <a:t>Rapid </a:t>
            </a:r>
            <a:r>
              <a:rPr lang="en-US" sz="1800" dirty="0"/>
              <a:t>software </a:t>
            </a:r>
            <a:r>
              <a:rPr lang="en-US" sz="1800" dirty="0" smtClean="0"/>
              <a:t>development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/>
              <a:t>We selected ARM </a:t>
            </a:r>
            <a:r>
              <a:rPr lang="en-US" sz="1800" dirty="0" smtClean="0"/>
              <a:t>CPU based </a:t>
            </a:r>
            <a:r>
              <a:rPr lang="en-US" sz="1800" dirty="0"/>
              <a:t>SOC from various embedded CPUs </a:t>
            </a:r>
            <a:r>
              <a:rPr lang="en-US" sz="1800" dirty="0" smtClean="0"/>
              <a:t>available </a:t>
            </a:r>
            <a:r>
              <a:rPr lang="en-US" sz="1800" dirty="0"/>
              <a:t>in the market such as MIPS, AVR32, PPC, Atom and </a:t>
            </a:r>
            <a:r>
              <a:rPr lang="en-US" sz="1800" dirty="0" smtClean="0"/>
              <a:t>ARM</a:t>
            </a:r>
          </a:p>
          <a:p>
            <a:pPr lvl="1"/>
            <a:r>
              <a:rPr lang="en-US" sz="1800" dirty="0"/>
              <a:t>ARM is very low power</a:t>
            </a:r>
          </a:p>
          <a:p>
            <a:pPr lvl="1"/>
            <a:r>
              <a:rPr lang="en-US" sz="1800" dirty="0"/>
              <a:t>Has strong support  available</a:t>
            </a:r>
          </a:p>
          <a:p>
            <a:pPr lvl="1"/>
            <a:r>
              <a:rPr lang="en-US" sz="1800" dirty="0"/>
              <a:t>Almost all of it’s variant are supported well by Linux</a:t>
            </a:r>
          </a:p>
          <a:p>
            <a:pPr lvl="1"/>
            <a:r>
              <a:rPr lang="en-US" sz="1800" dirty="0" err="1"/>
              <a:t>OpenCV</a:t>
            </a:r>
            <a:r>
              <a:rPr lang="en-US" sz="1800" dirty="0"/>
              <a:t> library is also available </a:t>
            </a:r>
            <a:r>
              <a:rPr lang="en-US" sz="1800" dirty="0" smtClean="0"/>
              <a:t>for </a:t>
            </a:r>
            <a:r>
              <a:rPr lang="en-US" sz="1800" dirty="0"/>
              <a:t>ARM </a:t>
            </a:r>
            <a:r>
              <a:rPr lang="en-US" sz="1800" dirty="0" smtClean="0"/>
              <a:t>architecture</a:t>
            </a:r>
            <a:endParaRPr lang="en-US" sz="18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/>
              <a:t>Two readily available ARM based </a:t>
            </a:r>
            <a:r>
              <a:rPr lang="en-US" sz="1800" dirty="0" smtClean="0"/>
              <a:t>boards: </a:t>
            </a:r>
            <a:r>
              <a:rPr lang="en-US" sz="1800" dirty="0" err="1"/>
              <a:t>BeagleBone</a:t>
            </a:r>
            <a:r>
              <a:rPr lang="en-US" sz="1800" dirty="0"/>
              <a:t>  from TI and Raspberry Pi from </a:t>
            </a:r>
            <a:r>
              <a:rPr lang="en-US" sz="1800" dirty="0" err="1" smtClean="0"/>
              <a:t>Qalcomm</a:t>
            </a:r>
            <a:endParaRPr lang="en-US" sz="18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/>
              <a:t>We used </a:t>
            </a:r>
            <a:r>
              <a:rPr lang="en-US" sz="1800" dirty="0"/>
              <a:t>Raspberry Pi </a:t>
            </a:r>
            <a:r>
              <a:rPr lang="en-US" sz="1800" dirty="0" smtClean="0"/>
              <a:t>because:</a:t>
            </a:r>
          </a:p>
          <a:p>
            <a:pPr lvl="1"/>
            <a:r>
              <a:rPr lang="en-US" sz="1800" dirty="0"/>
              <a:t>It is </a:t>
            </a:r>
            <a:r>
              <a:rPr lang="en-US" sz="1800" dirty="0" smtClean="0"/>
              <a:t>cheaper</a:t>
            </a:r>
            <a:endParaRPr lang="en-US" sz="1800" dirty="0"/>
          </a:p>
          <a:p>
            <a:pPr lvl="1"/>
            <a:r>
              <a:rPr lang="en-US" sz="1800" dirty="0"/>
              <a:t>Linux is well supported </a:t>
            </a:r>
            <a:endParaRPr lang="en-US" sz="18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/>
              <a:t>We developed </a:t>
            </a:r>
            <a:r>
              <a:rPr lang="en-US" sz="1800" dirty="0" smtClean="0"/>
              <a:t>C code </a:t>
            </a:r>
            <a:r>
              <a:rPr lang="en-US" sz="1800" dirty="0"/>
              <a:t>on Linux OS, because</a:t>
            </a:r>
            <a:r>
              <a:rPr lang="en-US" sz="1800" dirty="0" smtClean="0"/>
              <a:t>:</a:t>
            </a:r>
          </a:p>
          <a:p>
            <a:pPr lvl="1"/>
            <a:r>
              <a:rPr lang="en-US" sz="1800" dirty="0"/>
              <a:t>Same application can work across various other </a:t>
            </a:r>
            <a:r>
              <a:rPr lang="en-US" sz="1800" dirty="0" smtClean="0"/>
              <a:t>platform</a:t>
            </a:r>
          </a:p>
          <a:p>
            <a:pPr lvl="1"/>
            <a:r>
              <a:rPr lang="en-US" sz="1800" dirty="0" err="1" smtClean="0"/>
              <a:t>OpenCV</a:t>
            </a:r>
            <a:r>
              <a:rPr lang="en-US" sz="1800" dirty="0" smtClean="0"/>
              <a:t> library is supported</a:t>
            </a:r>
          </a:p>
          <a:p>
            <a:pPr lvl="1"/>
            <a:r>
              <a:rPr lang="en-US" sz="1800" dirty="0" smtClean="0"/>
              <a:t>Support for various camera drivers, </a:t>
            </a:r>
            <a:r>
              <a:rPr lang="en-US" sz="1800" dirty="0" err="1" smtClean="0"/>
              <a:t>Zigbee</a:t>
            </a:r>
            <a:r>
              <a:rPr lang="en-US" sz="1800" dirty="0" smtClean="0"/>
              <a:t> module is already available</a:t>
            </a:r>
          </a:p>
          <a:p>
            <a:pPr lvl="1"/>
            <a:r>
              <a:rPr lang="en-US" sz="1800" dirty="0" smtClean="0"/>
              <a:t>Average power can be saved with Run Time Power management support framework</a:t>
            </a:r>
          </a:p>
          <a:p>
            <a:pPr lvl="1"/>
            <a:r>
              <a:rPr lang="en-US" sz="1800" dirty="0" smtClean="0"/>
              <a:t>Last but not least, it is free.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82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Execution time of evaluated algorithms on ARM and x86 platform</a:t>
            </a:r>
          </a:p>
        </p:txBody>
      </p:sp>
      <p:pic>
        <p:nvPicPr>
          <p:cNvPr id="1026" name="Picture 2" descr="C:\Users\pratyush\virtual_box\data\imagetransfer\thesis\Figures\pipeline_execution_tim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010400" cy="525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8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</a:t>
            </a:r>
            <a:r>
              <a:rPr lang="en-US" dirty="0"/>
              <a:t>have exploited the unique property of human leg </a:t>
            </a:r>
            <a:r>
              <a:rPr lang="en-US" dirty="0" smtClean="0"/>
              <a:t>motion</a:t>
            </a:r>
            <a:r>
              <a:rPr lang="en-US" dirty="0"/>
              <a:t>, that it is periodic and also angle between two legs </a:t>
            </a:r>
            <a:r>
              <a:rPr lang="en-US" dirty="0" smtClean="0"/>
              <a:t>varies between </a:t>
            </a:r>
            <a:r>
              <a:rPr lang="en-US" dirty="0"/>
              <a:t>zero and a maximum value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have </a:t>
            </a:r>
            <a:r>
              <a:rPr lang="en-US" dirty="0" smtClean="0"/>
              <a:t>demonstrated that </a:t>
            </a:r>
            <a:r>
              <a:rPr lang="en-US" dirty="0"/>
              <a:t>with </a:t>
            </a:r>
            <a:r>
              <a:rPr lang="en-US" dirty="0" smtClean="0"/>
              <a:t>SKELMOT </a:t>
            </a:r>
            <a:r>
              <a:rPr lang="en-US" dirty="0"/>
              <a:t>one can achieve </a:t>
            </a:r>
            <a:r>
              <a:rPr lang="en-US" dirty="0" smtClean="0"/>
              <a:t>almost real </a:t>
            </a:r>
            <a:r>
              <a:rPr lang="en-US" dirty="0"/>
              <a:t>time pedestrian detection even with low cost </a:t>
            </a:r>
            <a:r>
              <a:rPr lang="en-US" dirty="0" smtClean="0"/>
              <a:t>embedded platforms</a:t>
            </a:r>
            <a:r>
              <a:rPr lang="en-US" dirty="0"/>
              <a:t>, making it viable for implementation for low </a:t>
            </a:r>
            <a:r>
              <a:rPr lang="en-US" dirty="0" smtClean="0"/>
              <a:t>cost vision/surveillance </a:t>
            </a:r>
            <a:r>
              <a:rPr lang="en-US" dirty="0"/>
              <a:t>platform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To use other methods such as </a:t>
            </a:r>
            <a:r>
              <a:rPr lang="en-US" dirty="0" err="1" smtClean="0"/>
              <a:t>Haar</a:t>
            </a:r>
            <a:r>
              <a:rPr lang="en-US" dirty="0" smtClean="0"/>
              <a:t>-like </a:t>
            </a:r>
            <a:r>
              <a:rPr lang="en-US" dirty="0"/>
              <a:t>or covariance features based descriptor in real time environment, </a:t>
            </a:r>
            <a:r>
              <a:rPr lang="en-US" dirty="0" smtClean="0"/>
              <a:t>dedicated hardware accelerator would be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Uses of SKELMOT with </a:t>
            </a:r>
            <a:r>
              <a:rPr lang="en-US" dirty="0" err="1" smtClean="0"/>
              <a:t>Zigbee</a:t>
            </a:r>
            <a:r>
              <a:rPr lang="en-US" dirty="0"/>
              <a:t> </a:t>
            </a:r>
            <a:r>
              <a:rPr lang="en-US" dirty="0" smtClean="0"/>
              <a:t>network and then to monitor it’s performance would be a good idea.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research work may be initiated to see actual power saving using such a low </a:t>
            </a:r>
            <a:r>
              <a:rPr lang="en-US" dirty="0" smtClean="0"/>
              <a:t>complexity algorithms. </a:t>
            </a:r>
          </a:p>
          <a:p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can be improvement in blob tracking algorithm to predict next position on </a:t>
            </a:r>
            <a:r>
              <a:rPr lang="en-US" dirty="0" smtClean="0"/>
              <a:t>the </a:t>
            </a:r>
            <a:r>
              <a:rPr lang="en-US" dirty="0"/>
              <a:t>basis of past N number of </a:t>
            </a:r>
            <a:r>
              <a:rPr lang="en-US" dirty="0" smtClean="0"/>
              <a:t>frames.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have seen that low end micro-controller is not able to work with single frame </a:t>
            </a:r>
            <a:r>
              <a:rPr lang="en-US" dirty="0" smtClean="0"/>
              <a:t>human </a:t>
            </a:r>
            <a:r>
              <a:rPr lang="en-US" dirty="0"/>
              <a:t>detection </a:t>
            </a:r>
            <a:r>
              <a:rPr lang="en-US" dirty="0" smtClean="0"/>
              <a:t>algorithms . </a:t>
            </a:r>
            <a:r>
              <a:rPr lang="en-US" dirty="0"/>
              <a:t>These algorithm can either run on high performance </a:t>
            </a:r>
            <a:r>
              <a:rPr lang="en-US" dirty="0" smtClean="0"/>
              <a:t>CPU</a:t>
            </a:r>
            <a:r>
              <a:rPr lang="en-US" dirty="0"/>
              <a:t>, or GPU. A work can be initiated to implement such algorithms in </a:t>
            </a:r>
            <a:r>
              <a:rPr lang="en-US" dirty="0" smtClean="0"/>
              <a:t>hardware </a:t>
            </a:r>
            <a:r>
              <a:rPr lang="en-US" dirty="0"/>
              <a:t>and then to use this hardware with low end micro-controller. It would be </a:t>
            </a:r>
            <a:r>
              <a:rPr lang="en-US" dirty="0" smtClean="0"/>
              <a:t>interesting </a:t>
            </a:r>
            <a:r>
              <a:rPr lang="en-US" dirty="0"/>
              <a:t>to see difference between power consumption of two systems.</a:t>
            </a:r>
          </a:p>
        </p:txBody>
      </p:sp>
    </p:spTree>
    <p:extLst>
      <p:ext uri="{BB962C8B-B14F-4D97-AF65-F5344CB8AC3E}">
        <p14:creationId xmlns:p14="http://schemas.microsoft.com/office/powerpoint/2010/main" val="1122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It is very important to achieve, reduction in amount of data to be  transmitted due to lack of end to end connectivity.</a:t>
            </a:r>
          </a:p>
          <a:p>
            <a:r>
              <a:rPr lang="en-US" sz="2000" dirty="0"/>
              <a:t>For surveillance data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	Entire image need not be transmitted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	Only a few segments of image need to be transmitted(the fast changing scenes)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Transmitting only significant features pre-extracted locally from the image can reduce transmission requirement significantly.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Extraction of such image information is possible if end node is intelligent.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Semantic information transfer can reduce this further </a:t>
            </a:r>
          </a:p>
          <a:p>
            <a:r>
              <a:rPr lang="en-US" sz="2000" dirty="0"/>
              <a:t>We also need to ensure that this minimization of content allows us to reconstruct the image with relevant details at the other end.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24200"/>
            <a:ext cx="8229600" cy="1143000"/>
          </a:xfrm>
        </p:spPr>
        <p:txBody>
          <a:bodyPr/>
          <a:lstStyle/>
          <a:p>
            <a:r>
              <a:rPr lang="en-US" dirty="0" smtClean="0"/>
              <a:t>Thank You Sir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7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</a:t>
            </a:r>
            <a:r>
              <a:rPr lang="en-US" sz="1800" dirty="0"/>
              <a:t>. Wren, A. </a:t>
            </a:r>
            <a:r>
              <a:rPr lang="en-US" sz="1800" dirty="0" err="1"/>
              <a:t>Azarbayejani</a:t>
            </a:r>
            <a:r>
              <a:rPr lang="en-US" sz="1800" dirty="0"/>
              <a:t>, T. Darrell, and A. </a:t>
            </a:r>
            <a:r>
              <a:rPr lang="en-US" sz="1800" dirty="0" err="1"/>
              <a:t>Pentland</a:t>
            </a:r>
            <a:r>
              <a:rPr lang="en-US" sz="1800" dirty="0"/>
              <a:t>, “</a:t>
            </a:r>
            <a:r>
              <a:rPr lang="en-US" sz="1800" dirty="0" err="1"/>
              <a:t>Pfinder</a:t>
            </a:r>
            <a:r>
              <a:rPr lang="en-US" sz="1800" dirty="0"/>
              <a:t>: real-time </a:t>
            </a:r>
            <a:r>
              <a:rPr lang="en-US" sz="1800" dirty="0" smtClean="0"/>
              <a:t>tracking </a:t>
            </a:r>
            <a:r>
              <a:rPr lang="en-US" sz="1800" dirty="0"/>
              <a:t>of the human body,” in Automatic Face and Gesture Recognition, 1996., </a:t>
            </a:r>
            <a:r>
              <a:rPr lang="en-US" sz="1800" dirty="0" smtClean="0"/>
              <a:t>Proceedings </a:t>
            </a:r>
            <a:r>
              <a:rPr lang="en-US" sz="1800" dirty="0"/>
              <a:t>of the Second International Conference on, pp. 51–56, </a:t>
            </a:r>
            <a:r>
              <a:rPr lang="en-US" sz="1800" dirty="0" smtClean="0"/>
              <a:t>1996.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N</a:t>
            </a:r>
            <a:r>
              <a:rPr lang="en-US" sz="1800" dirty="0"/>
              <a:t>. J. B. McFarlane and C. P. Schofield, “Segmentation and tracking of piglets in </a:t>
            </a:r>
            <a:r>
              <a:rPr lang="en-US" sz="1800" dirty="0" smtClean="0"/>
              <a:t>images</a:t>
            </a:r>
            <a:r>
              <a:rPr lang="en-US" sz="1800" dirty="0"/>
              <a:t>,” Machine Vision and Applications, vol. 8, pp. 187–193, May </a:t>
            </a:r>
            <a:r>
              <a:rPr lang="en-US" sz="1800" dirty="0" smtClean="0"/>
              <a:t>1995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</a:t>
            </a:r>
            <a:r>
              <a:rPr lang="en-US" sz="1800" dirty="0"/>
              <a:t>. Stauffer and W. E. L. </a:t>
            </a:r>
            <a:r>
              <a:rPr lang="en-US" sz="1800" dirty="0" err="1"/>
              <a:t>Grimson</a:t>
            </a:r>
            <a:r>
              <a:rPr lang="en-US" sz="1800" dirty="0"/>
              <a:t>, “Adaptive background mixture mod-</a:t>
            </a:r>
            <a:r>
              <a:rPr lang="en-US" sz="1800" dirty="0" err="1"/>
              <a:t>els</a:t>
            </a:r>
            <a:r>
              <a:rPr lang="en-US" sz="1800" dirty="0"/>
              <a:t> for real-time tracking,” in Computer Vision and Pattern Recognition, 1999. IEEE Computer Society Conference on., vol. 2, 1999, pp. –252 Vol. </a:t>
            </a:r>
            <a:r>
              <a:rPr lang="en-US" sz="1800" dirty="0" smtClean="0"/>
              <a:t>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J</a:t>
            </a:r>
            <a:r>
              <a:rPr lang="en-US" sz="1800" dirty="0"/>
              <a:t>. Yao and J. </a:t>
            </a:r>
            <a:r>
              <a:rPr lang="en-US" sz="1800" dirty="0" err="1"/>
              <a:t>Odobez</a:t>
            </a:r>
            <a:r>
              <a:rPr lang="en-US" sz="1800" dirty="0"/>
              <a:t>, “Multi-layer background subtraction based on color and texture,” in Computer Vision and Pattern Recognition, 2007. CVPR ’07. IEEE Conference on, 2007, pp. </a:t>
            </a:r>
            <a:r>
              <a:rPr lang="en-US" sz="1800" dirty="0" smtClean="0"/>
              <a:t>1–8.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O</a:t>
            </a:r>
            <a:r>
              <a:rPr lang="en-US" sz="1800" dirty="0"/>
              <a:t>. </a:t>
            </a:r>
            <a:r>
              <a:rPr lang="en-US" sz="1800" dirty="0" err="1"/>
              <a:t>Barnich</a:t>
            </a:r>
            <a:r>
              <a:rPr lang="en-US" sz="1800" dirty="0"/>
              <a:t> and M. Van </a:t>
            </a:r>
            <a:r>
              <a:rPr lang="en-US" sz="1800" dirty="0" err="1"/>
              <a:t>Droogenbroeck</a:t>
            </a:r>
            <a:r>
              <a:rPr lang="en-US" sz="1800" dirty="0"/>
              <a:t>, “Vibe: A universal background subtraction algorithm for video sequences,” Image Processing, IEEE Transactions on, vol. 20, no. 6, pp. 1709–1724, Jun. </a:t>
            </a:r>
            <a:r>
              <a:rPr lang="en-US" sz="1800" dirty="0" smtClean="0"/>
              <a:t>2011.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P. Viola, M. J. Jones, </a:t>
            </a:r>
            <a:r>
              <a:rPr lang="en-US" sz="1800" dirty="0" err="1"/>
              <a:t>andD</a:t>
            </a:r>
            <a:r>
              <a:rPr lang="en-US" sz="1800" dirty="0"/>
              <a:t>. Snow, “Detecting pedestrians using patterns of </a:t>
            </a:r>
            <a:r>
              <a:rPr lang="en-US" sz="1800" dirty="0" smtClean="0"/>
              <a:t>motion and </a:t>
            </a:r>
            <a:r>
              <a:rPr lang="en-US" sz="1800" dirty="0"/>
              <a:t>appearance,” in ICCV ’03: Proceedings of the Ninth IEEE International </a:t>
            </a:r>
            <a:r>
              <a:rPr lang="en-US" sz="1800" dirty="0" smtClean="0"/>
              <a:t>Conference </a:t>
            </a:r>
            <a:r>
              <a:rPr lang="en-US" sz="1800" dirty="0"/>
              <a:t>on Computer Vision, (Washington, DC, USA), IEEE Computer </a:t>
            </a:r>
            <a:r>
              <a:rPr lang="en-US" sz="1800" dirty="0" smtClean="0"/>
              <a:t>Society, 2003.</a:t>
            </a:r>
          </a:p>
        </p:txBody>
      </p:sp>
    </p:spTree>
    <p:extLst>
      <p:ext uri="{BB962C8B-B14F-4D97-AF65-F5344CB8AC3E}">
        <p14:creationId xmlns:p14="http://schemas.microsoft.com/office/powerpoint/2010/main" val="41344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5626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1800" dirty="0" smtClean="0"/>
              <a:t>P</a:t>
            </a:r>
            <a:r>
              <a:rPr lang="en-US" sz="1800" dirty="0"/>
              <a:t>. Viola and M. Jones, “Rapid object detection using a boosted cascade of simple features,” in Computer Vision and Pattern Recognition, 2001. CVPR 2001. Proceedings of the 2001 IEEE Computer Society Conference on, vol. 1, pp. </a:t>
            </a:r>
            <a:r>
              <a:rPr lang="en-US" sz="1800" dirty="0" smtClean="0"/>
              <a:t>I–511–I–518,2001.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800" dirty="0"/>
              <a:t>Q. Zhu, M.-C. </a:t>
            </a:r>
            <a:r>
              <a:rPr lang="en-US" sz="1800" dirty="0" err="1"/>
              <a:t>Yeh</a:t>
            </a:r>
            <a:r>
              <a:rPr lang="en-US" sz="1800" dirty="0"/>
              <a:t>, K.-T. Cheng, and S. </a:t>
            </a:r>
            <a:r>
              <a:rPr lang="en-US" sz="1800" dirty="0" err="1"/>
              <a:t>Avidan</a:t>
            </a:r>
            <a:r>
              <a:rPr lang="en-US" sz="1800" dirty="0"/>
              <a:t>, “Fast human detection using </a:t>
            </a:r>
            <a:r>
              <a:rPr lang="en-US" sz="1800" dirty="0" smtClean="0"/>
              <a:t>a </a:t>
            </a:r>
            <a:r>
              <a:rPr lang="en-US" sz="1800" dirty="0"/>
              <a:t>cascade of histograms of oriented gradients,” in Computer Vision and Pattern </a:t>
            </a:r>
            <a:r>
              <a:rPr lang="en-US" sz="1800" dirty="0" smtClean="0"/>
              <a:t>Recognition</a:t>
            </a:r>
            <a:r>
              <a:rPr lang="en-US" sz="1800" dirty="0"/>
              <a:t>, 2006 IEEE Computer Society Conference on, vol. 2, pp. 1491–1498, </a:t>
            </a:r>
            <a:r>
              <a:rPr lang="en-US" sz="1800" dirty="0" smtClean="0"/>
              <a:t>2006.</a:t>
            </a:r>
            <a:endParaRPr lang="en-US" sz="1800" dirty="0"/>
          </a:p>
          <a:p>
            <a:pPr marL="514350" indent="-514350">
              <a:buFont typeface="+mj-lt"/>
              <a:buAutoNum type="arabicPeriod" startAt="7"/>
            </a:pPr>
            <a:r>
              <a:rPr lang="en-US" sz="1800" dirty="0" smtClean="0"/>
              <a:t>N</a:t>
            </a:r>
            <a:r>
              <a:rPr lang="en-US" sz="1800" dirty="0"/>
              <a:t>. </a:t>
            </a:r>
            <a:r>
              <a:rPr lang="en-US" sz="1800" dirty="0" err="1"/>
              <a:t>Dalal</a:t>
            </a:r>
            <a:r>
              <a:rPr lang="en-US" sz="1800" dirty="0"/>
              <a:t> and B. </a:t>
            </a:r>
            <a:r>
              <a:rPr lang="en-US" sz="1800" dirty="0" err="1"/>
              <a:t>Triggs</a:t>
            </a:r>
            <a:r>
              <a:rPr lang="en-US" sz="1800" dirty="0"/>
              <a:t>, “Histograms of oriented gradients for human detection,” </a:t>
            </a:r>
            <a:r>
              <a:rPr lang="en-US" sz="1800" dirty="0" smtClean="0"/>
              <a:t>in </a:t>
            </a:r>
            <a:r>
              <a:rPr lang="en-US" sz="1800" dirty="0"/>
              <a:t>Computer Vision and Pattern Recognition, 2005. CVPR 2005. IEEE Computer </a:t>
            </a:r>
            <a:r>
              <a:rPr lang="en-US" sz="1800" dirty="0" smtClean="0"/>
              <a:t>Society </a:t>
            </a:r>
            <a:r>
              <a:rPr lang="en-US" sz="1800" dirty="0"/>
              <a:t>Conference on, vol. 1, pp. 886–893 vol. 1, 2005</a:t>
            </a:r>
            <a:r>
              <a:rPr lang="en-US" sz="1800" dirty="0" smtClean="0"/>
              <a:t>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800" dirty="0"/>
              <a:t>J. Yao and J.-M. </a:t>
            </a:r>
            <a:r>
              <a:rPr lang="en-US" sz="1800" dirty="0" err="1"/>
              <a:t>Odobez</a:t>
            </a:r>
            <a:r>
              <a:rPr lang="en-US" sz="1800" dirty="0"/>
              <a:t>, “Fast human detection </a:t>
            </a:r>
            <a:r>
              <a:rPr lang="en-US" sz="1800" dirty="0" smtClean="0"/>
              <a:t>from videos </a:t>
            </a:r>
            <a:r>
              <a:rPr lang="en-US" sz="1800" dirty="0"/>
              <a:t>using covariance </a:t>
            </a:r>
            <a:r>
              <a:rPr lang="en-US" sz="1800" dirty="0" smtClean="0"/>
              <a:t>features</a:t>
            </a:r>
            <a:r>
              <a:rPr lang="en-US" sz="1800" dirty="0"/>
              <a:t>,” in European Conference on Computer Vision, workshop on Visual </a:t>
            </a:r>
            <a:r>
              <a:rPr lang="en-US" sz="1800" dirty="0" smtClean="0"/>
              <a:t>Surveillance </a:t>
            </a:r>
            <a:r>
              <a:rPr lang="en-US" sz="1800" dirty="0"/>
              <a:t>(ECCV-VS), Oct 2008</a:t>
            </a:r>
            <a:r>
              <a:rPr lang="en-US" sz="1800" dirty="0" smtClean="0"/>
              <a:t>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800" dirty="0" smtClean="0"/>
              <a:t>H</a:t>
            </a:r>
            <a:r>
              <a:rPr lang="en-US" sz="1800" dirty="0"/>
              <a:t>. </a:t>
            </a:r>
            <a:r>
              <a:rPr lang="en-US" sz="1800" dirty="0" err="1"/>
              <a:t>Fujiyoshi</a:t>
            </a:r>
            <a:r>
              <a:rPr lang="en-US" sz="1800" dirty="0"/>
              <a:t> and A. Lipton, “Real-time human motion analysis by image </a:t>
            </a:r>
            <a:r>
              <a:rPr lang="en-US" sz="1800" dirty="0" err="1" smtClean="0"/>
              <a:t>skeletonization</a:t>
            </a:r>
            <a:r>
              <a:rPr lang="en-US" sz="1800" dirty="0"/>
              <a:t>,” in Applications of Computer Vision, 1998. WACV ’98. Proceedings</a:t>
            </a:r>
            <a:r>
              <a:rPr lang="en-US" sz="1800" dirty="0" smtClean="0"/>
              <a:t>., Fourth </a:t>
            </a:r>
            <a:r>
              <a:rPr lang="en-US" sz="1800" dirty="0"/>
              <a:t>IEEE Workshop on, pp. 15–21, 1998. 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800" dirty="0" smtClean="0"/>
              <a:t>M</a:t>
            </a:r>
            <a:r>
              <a:rPr lang="en-US" sz="1800" dirty="0"/>
              <a:t>. </a:t>
            </a:r>
            <a:r>
              <a:rPr lang="en-US" sz="1800" dirty="0" err="1"/>
              <a:t>Ekinci</a:t>
            </a:r>
            <a:r>
              <a:rPr lang="en-US" sz="1800" dirty="0"/>
              <a:t> and M. </a:t>
            </a:r>
            <a:r>
              <a:rPr lang="en-US" sz="1800" dirty="0" err="1"/>
              <a:t>Aykut</a:t>
            </a:r>
            <a:r>
              <a:rPr lang="en-US" sz="1800" dirty="0"/>
              <a:t>, “Human identification using gait,” in Signal Processing </a:t>
            </a:r>
            <a:r>
              <a:rPr lang="en-US" sz="1800" dirty="0" smtClean="0"/>
              <a:t>and </a:t>
            </a:r>
            <a:r>
              <a:rPr lang="en-US" sz="1800" dirty="0"/>
              <a:t>Communications Applications, 2006 IEEE 14th, pp. 1–4, 2006</a:t>
            </a:r>
            <a:r>
              <a:rPr lang="en-US" sz="1800"/>
              <a:t>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72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5626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13"/>
            </a:pPr>
            <a:r>
              <a:rPr lang="en-US" sz="1800" dirty="0" smtClean="0"/>
              <a:t>N</a:t>
            </a:r>
            <a:r>
              <a:rPr lang="en-US" sz="1800" dirty="0"/>
              <a:t>. </a:t>
            </a:r>
            <a:r>
              <a:rPr lang="en-US" sz="1800" dirty="0" err="1"/>
              <a:t>Zarka</a:t>
            </a:r>
            <a:r>
              <a:rPr lang="en-US" sz="1800" dirty="0"/>
              <a:t>, Z. </a:t>
            </a:r>
            <a:r>
              <a:rPr lang="en-US" sz="1800" dirty="0" err="1"/>
              <a:t>Alhalah</a:t>
            </a:r>
            <a:r>
              <a:rPr lang="en-US" sz="1800" dirty="0"/>
              <a:t>, and R. </a:t>
            </a:r>
            <a:r>
              <a:rPr lang="en-US" sz="1800" dirty="0" err="1"/>
              <a:t>Deeb</a:t>
            </a:r>
            <a:r>
              <a:rPr lang="en-US" sz="1800" dirty="0"/>
              <a:t>, “Real-time human motion detection and </a:t>
            </a:r>
            <a:r>
              <a:rPr lang="en-US" sz="1800" dirty="0" smtClean="0"/>
              <a:t>tracking</a:t>
            </a:r>
            <a:r>
              <a:rPr lang="en-US" sz="1800" dirty="0"/>
              <a:t>,” in Information and Communication Technologies: From Theory to </a:t>
            </a:r>
            <a:r>
              <a:rPr lang="en-US" sz="1800" dirty="0" smtClean="0"/>
              <a:t>Applications</a:t>
            </a:r>
            <a:r>
              <a:rPr lang="en-US" sz="1800" dirty="0"/>
              <a:t>, 2008. ICTTA 2008. 3rd International Conference on, pp. 1–6, 2008.</a:t>
            </a:r>
          </a:p>
        </p:txBody>
      </p:sp>
    </p:spTree>
    <p:extLst>
      <p:ext uri="{BB962C8B-B14F-4D97-AF65-F5344CB8AC3E}">
        <p14:creationId xmlns:p14="http://schemas.microsoft.com/office/powerpoint/2010/main" val="10489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Image Transmission</a:t>
            </a: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914400" y="1371600"/>
            <a:ext cx="5486399" cy="4876800"/>
            <a:chOff x="457200" y="624840"/>
            <a:chExt cx="7848600" cy="4572000"/>
          </a:xfrm>
        </p:grpSpPr>
        <p:grpSp>
          <p:nvGrpSpPr>
            <p:cNvPr id="7" name="Group 6"/>
            <p:cNvGrpSpPr/>
            <p:nvPr/>
          </p:nvGrpSpPr>
          <p:grpSpPr>
            <a:xfrm>
              <a:off x="457200" y="624840"/>
              <a:ext cx="7848600" cy="4572000"/>
              <a:chOff x="457200" y="624840"/>
              <a:chExt cx="7848600" cy="4572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257300" y="624840"/>
                <a:ext cx="5257800" cy="4572000"/>
                <a:chOff x="3429000" y="762000"/>
                <a:chExt cx="5257800" cy="457200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3429000" y="762000"/>
                  <a:ext cx="5257800" cy="4343400"/>
                  <a:chOff x="3429000" y="762000"/>
                  <a:chExt cx="5257800" cy="4343400"/>
                </a:xfrm>
              </p:grpSpPr>
              <p:sp>
                <p:nvSpPr>
                  <p:cNvPr id="22" name="Down Arrow 21"/>
                  <p:cNvSpPr/>
                  <p:nvPr/>
                </p:nvSpPr>
                <p:spPr>
                  <a:xfrm>
                    <a:off x="8534401" y="1600200"/>
                    <a:ext cx="140717" cy="3120628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429000" y="762000"/>
                    <a:ext cx="5257800" cy="4343400"/>
                    <a:chOff x="3429000" y="762000"/>
                    <a:chExt cx="5257800" cy="4343400"/>
                  </a:xfrm>
                </p:grpSpPr>
                <p:sp>
                  <p:nvSpPr>
                    <p:cNvPr id="24" name="Subtitle 2"/>
                    <p:cNvSpPr txBox="1">
                      <a:spLocks/>
                    </p:cNvSpPr>
                    <p:nvPr/>
                  </p:nvSpPr>
                  <p:spPr bwMode="auto">
                    <a:xfrm>
                      <a:off x="6781800" y="762000"/>
                      <a:ext cx="1905000" cy="609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4572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ct val="95000"/>
                        <a:tabLst/>
                        <a:defRPr/>
                      </a:pPr>
                      <a:r>
                        <a:rPr lang="en-US" b="1" noProof="0" dirty="0" smtClean="0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Bandwidth Requirement</a:t>
                      </a:r>
                      <a:endParaRPr kumimoji="0" lang="en-US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joeHand 2" pitchFamily="2" charset="0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3429000" y="914400"/>
                      <a:ext cx="5105400" cy="4191000"/>
                      <a:chOff x="3429000" y="914400"/>
                      <a:chExt cx="5105400" cy="4191000"/>
                    </a:xfrm>
                  </p:grpSpPr>
                  <p:grpSp>
                    <p:nvGrpSpPr>
                      <p:cNvPr id="26" name="Group 25"/>
                      <p:cNvGrpSpPr/>
                      <p:nvPr/>
                    </p:nvGrpSpPr>
                    <p:grpSpPr>
                      <a:xfrm>
                        <a:off x="3429000" y="914400"/>
                        <a:ext cx="4038600" cy="4191000"/>
                        <a:chOff x="3429000" y="914400"/>
                        <a:chExt cx="4038600" cy="4191000"/>
                      </a:xfrm>
                    </p:grpSpPr>
                    <p:sp>
                      <p:nvSpPr>
                        <p:cNvPr id="28" name="Rounded Rectangle 27"/>
                        <p:cNvSpPr/>
                        <p:nvPr/>
                      </p:nvSpPr>
                      <p:spPr>
                        <a:xfrm>
                          <a:off x="4572000" y="1295400"/>
                          <a:ext cx="2895600" cy="533400"/>
                        </a:xfrm>
                        <a:prstGeom prst="round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Event Description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29" name="Rounded Rectangle 28"/>
                        <p:cNvSpPr/>
                        <p:nvPr/>
                      </p:nvSpPr>
                      <p:spPr>
                        <a:xfrm>
                          <a:off x="4572000" y="2133600"/>
                          <a:ext cx="2895600" cy="533400"/>
                        </a:xfrm>
                        <a:prstGeom prst="round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Object Description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30" name="Rounded Rectangle 29"/>
                        <p:cNvSpPr/>
                        <p:nvPr/>
                      </p:nvSpPr>
                      <p:spPr>
                        <a:xfrm>
                          <a:off x="4572000" y="2895600"/>
                          <a:ext cx="2895600" cy="533400"/>
                        </a:xfrm>
                        <a:prstGeom prst="roundRect">
                          <a:avLst/>
                        </a:prstGeom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Object Detection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31" name="Rounded Rectangle 30"/>
                        <p:cNvSpPr/>
                        <p:nvPr/>
                      </p:nvSpPr>
                      <p:spPr>
                        <a:xfrm>
                          <a:off x="4572000" y="3733800"/>
                          <a:ext cx="2895600" cy="533400"/>
                        </a:xfrm>
                        <a:prstGeom prst="round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Moving Scenes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32" name="Rounded Rectangle 31"/>
                        <p:cNvSpPr/>
                        <p:nvPr/>
                      </p:nvSpPr>
                      <p:spPr>
                        <a:xfrm>
                          <a:off x="4572000" y="4572000"/>
                          <a:ext cx="2895600" cy="533400"/>
                        </a:xfrm>
                        <a:prstGeom prst="roundRect">
                          <a:avLst/>
                        </a:prstGeom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Raw Video Stream</a:t>
                          </a:r>
                          <a:endParaRPr lang="en-US" dirty="0"/>
                        </a:p>
                      </p:txBody>
                    </p:sp>
                    <p:grpSp>
                      <p:nvGrpSpPr>
                        <p:cNvPr id="33" name="Group 32"/>
                        <p:cNvGrpSpPr/>
                        <p:nvPr/>
                      </p:nvGrpSpPr>
                      <p:grpSpPr>
                        <a:xfrm>
                          <a:off x="3429000" y="914400"/>
                          <a:ext cx="1295400" cy="4191000"/>
                          <a:chOff x="1828800" y="914400"/>
                          <a:chExt cx="1295400" cy="4191000"/>
                        </a:xfrm>
                      </p:grpSpPr>
                      <p:sp>
                        <p:nvSpPr>
                          <p:cNvPr id="34" name="Subtitle 2"/>
                          <p:cNvSpPr txBox="1">
                            <a:spLocks/>
                          </p:cNvSpPr>
                          <p:nvPr/>
                        </p:nvSpPr>
                        <p:spPr bwMode="auto">
                          <a:xfrm>
                            <a:off x="1828800" y="914400"/>
                            <a:ext cx="1064262" cy="503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4572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ct val="20000"/>
                              </a:spcBef>
                              <a:spcAft>
                                <a:spcPts val="0"/>
                              </a:spcAft>
                              <a:buClr>
                                <a:schemeClr val="accent3"/>
                              </a:buClr>
                              <a:buSzPct val="95000"/>
                              <a:tabLst/>
                              <a:defRPr/>
                            </a:pPr>
                            <a:r>
                              <a:rPr lang="en-US" b="1" noProof="0" dirty="0" smtClean="0">
                                <a:solidFill>
                                  <a:schemeClr val="bg1"/>
                                </a:solidFill>
                                <a:latin typeface="+mn-lt"/>
                                <a:cs typeface="+mn-cs"/>
                              </a:rPr>
                              <a:t>Intelligence Level</a:t>
                            </a:r>
                            <a:endParaRPr kumimoji="0" lang="en-US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joeHand 2" pitchFamily="2" charset="0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grpSp>
                        <p:nvGrpSpPr>
                          <p:cNvPr id="35" name="Group 34"/>
                          <p:cNvGrpSpPr/>
                          <p:nvPr/>
                        </p:nvGrpSpPr>
                        <p:grpSpPr>
                          <a:xfrm>
                            <a:off x="2057400" y="1524000"/>
                            <a:ext cx="1066800" cy="3581400"/>
                            <a:chOff x="2057400" y="1524000"/>
                            <a:chExt cx="1066800" cy="3581400"/>
                          </a:xfrm>
                        </p:grpSpPr>
                        <p:sp>
                          <p:nvSpPr>
                            <p:cNvPr id="36" name="Subtitle 2"/>
                            <p:cNvSpPr txBox="1"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133600" y="1524000"/>
                              <a:ext cx="990600" cy="381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4572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ct val="2000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accent3"/>
                                </a:buClr>
                                <a:buSzPct val="95000"/>
                                <a:tabLst/>
                                <a:defRPr/>
                              </a:pPr>
                              <a:r>
                                <a:rPr lang="en-US" b="1" noProof="0" dirty="0" smtClean="0">
                                  <a:solidFill>
                                    <a:schemeClr val="bg1"/>
                                  </a:solidFill>
                                  <a:latin typeface="+mn-lt"/>
                                  <a:cs typeface="+mn-cs"/>
                                </a:rPr>
                                <a:t>High</a:t>
                              </a:r>
                              <a:endParaRPr kumimoji="0" lang="en-US" b="1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joeHand 2" pitchFamily="2" charset="0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grpSp>
                          <p:nvGrpSpPr>
                            <p:cNvPr id="37" name="Group 36"/>
                            <p:cNvGrpSpPr/>
                            <p:nvPr/>
                          </p:nvGrpSpPr>
                          <p:grpSpPr>
                            <a:xfrm>
                              <a:off x="2057400" y="1600200"/>
                              <a:ext cx="990600" cy="3505200"/>
                              <a:chOff x="2057400" y="1600200"/>
                              <a:chExt cx="990600" cy="3505200"/>
                            </a:xfrm>
                          </p:grpSpPr>
                          <p:sp>
                            <p:nvSpPr>
                              <p:cNvPr id="38" name="Up Arrow 37"/>
                              <p:cNvSpPr/>
                              <p:nvPr/>
                            </p:nvSpPr>
                            <p:spPr>
                              <a:xfrm>
                                <a:off x="2548964" y="1600200"/>
                                <a:ext cx="156136" cy="3124200"/>
                              </a:xfrm>
                              <a:prstGeom prst="upArrow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9" name="Subtitle 2"/>
                              <p:cNvSpPr txBox="1"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057400" y="4724400"/>
                                <a:ext cx="990600" cy="3810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pPr marL="0" marR="45720" lvl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ct val="2000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chemeClr val="accent3"/>
                                  </a:buClr>
                                  <a:buSzPct val="95000"/>
                                  <a:tabLst/>
                                  <a:defRPr/>
                                </a:pPr>
                                <a:r>
                                  <a:rPr lang="en-US" b="1" noProof="0" dirty="0" smtClean="0">
                                    <a:solidFill>
                                      <a:schemeClr val="bg1"/>
                                    </a:solidFill>
                                    <a:latin typeface="+mn-lt"/>
                                    <a:cs typeface="+mn-cs"/>
                                  </a:rPr>
                                  <a:t>Low</a:t>
                                </a:r>
                                <a:endParaRPr kumimoji="0" lang="en-US" b="1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joeHand 2" pitchFamily="2" charset="0"/>
                                  <a:ea typeface="+mn-ea"/>
                                  <a:cs typeface="+mn-cs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27" name="Subtitle 2"/>
                      <p:cNvSpPr txBox="1">
                        <a:spLocks/>
                      </p:cNvSpPr>
                      <p:nvPr/>
                    </p:nvSpPr>
                    <p:spPr bwMode="auto">
                      <a:xfrm>
                        <a:off x="7543800" y="1295400"/>
                        <a:ext cx="99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4572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ts val="0"/>
                          </a:spcAft>
                          <a:buClr>
                            <a:schemeClr val="accent3"/>
                          </a:buClr>
                          <a:buSzPct val="95000"/>
                          <a:tabLst/>
                          <a:defRPr/>
                        </a:pPr>
                        <a:r>
                          <a:rPr lang="en-US" b="1" noProof="0" dirty="0" smtClean="0">
                            <a:solidFill>
                              <a:schemeClr val="bg1"/>
                            </a:solidFill>
                            <a:latin typeface="+mn-lt"/>
                            <a:cs typeface="+mn-cs"/>
                          </a:rPr>
                          <a:t>Low</a:t>
                        </a:r>
                        <a:endParaRPr kumimoji="0" lang="en-US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joeHand 2" pitchFamily="2" charset="0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sp>
              <p:nvSpPr>
                <p:cNvPr id="21" name="Subtitle 2"/>
                <p:cNvSpPr txBox="1">
                  <a:spLocks/>
                </p:cNvSpPr>
                <p:nvPr/>
              </p:nvSpPr>
              <p:spPr bwMode="auto">
                <a:xfrm>
                  <a:off x="7543800" y="4953000"/>
                  <a:ext cx="990600" cy="381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4572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ct val="95000"/>
                    <a:tabLst/>
                    <a:defRPr/>
                  </a:pPr>
                  <a:r>
                    <a:rPr lang="en-US" b="1" noProof="0" dirty="0" smtClean="0">
                      <a:solidFill>
                        <a:schemeClr val="bg1"/>
                      </a:solidFill>
                      <a:latin typeface="+mn-lt"/>
                      <a:cs typeface="+mn-cs"/>
                    </a:rPr>
                    <a:t>High</a:t>
                  </a:r>
                  <a:endParaRPr kumimoji="0" 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joeHand 2" pitchFamily="2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1562100" y="4650740"/>
                <a:ext cx="759462" cy="235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/>
                  <a:t> Low</a:t>
                </a:r>
                <a:endParaRPr lang="en-US" sz="10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150990" y="4624573"/>
                <a:ext cx="704851" cy="382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/>
                  <a:t> High</a:t>
                </a:r>
                <a:endParaRPr lang="en-US" sz="10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011592" y="1045109"/>
                <a:ext cx="704850" cy="235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/>
                  <a:t> Low</a:t>
                </a:r>
                <a:endParaRPr lang="en-US" sz="10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41496" y="857558"/>
                <a:ext cx="626111" cy="375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/>
                  <a:t> High</a:t>
                </a:r>
                <a:endParaRPr lang="en-US" sz="10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7200" y="2529840"/>
                <a:ext cx="1447800" cy="382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/>
                  <a:t>Intelligence</a:t>
                </a:r>
              </a:p>
              <a:p>
                <a:pPr algn="ctr"/>
                <a:r>
                  <a:rPr lang="en-US" sz="1000" b="1" dirty="0" smtClean="0"/>
                  <a:t>Level</a:t>
                </a:r>
                <a:endParaRPr lang="en-US" sz="10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781799" y="2438400"/>
                <a:ext cx="1524001" cy="382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/>
                  <a:t>Bandwidth</a:t>
                </a:r>
              </a:p>
              <a:p>
                <a:r>
                  <a:rPr lang="en-US" sz="1000" b="1" dirty="0" smtClean="0"/>
                  <a:t>Requirement</a:t>
                </a:r>
                <a:endParaRPr lang="en-US" sz="10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486400" y="123444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86400" y="202946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28310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86400" y="35814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86400" y="45836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553200" y="1929508"/>
            <a:ext cx="213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As we go above in the hierarchy, we attain </a:t>
            </a:r>
            <a:r>
              <a:rPr lang="en-US" dirty="0" smtClean="0"/>
              <a:t>higher </a:t>
            </a:r>
            <a:r>
              <a:rPr lang="en-US" dirty="0"/>
              <a:t>level of intelligence and save lot of </a:t>
            </a:r>
            <a:r>
              <a:rPr lang="en-US" dirty="0" smtClean="0"/>
              <a:t>bandwidth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is achieved at the cost of </a:t>
            </a:r>
            <a:r>
              <a:rPr lang="en-US" dirty="0" smtClean="0"/>
              <a:t>increased </a:t>
            </a:r>
            <a:r>
              <a:rPr lang="en-US" dirty="0"/>
              <a:t>computational power required at the mote node</a:t>
            </a:r>
          </a:p>
        </p:txBody>
      </p:sp>
    </p:spTree>
    <p:extLst>
      <p:ext uri="{BB962C8B-B14F-4D97-AF65-F5344CB8AC3E}">
        <p14:creationId xmlns:p14="http://schemas.microsoft.com/office/powerpoint/2010/main" val="198557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Low </a:t>
            </a:r>
            <a:r>
              <a:rPr lang="en-US" sz="3600" dirty="0"/>
              <a:t>BW surveillance </a:t>
            </a:r>
            <a:r>
              <a:rPr lang="en-US" sz="3600" dirty="0" smtClean="0"/>
              <a:t>image processing steps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55233" y="1143000"/>
            <a:ext cx="5943600" cy="4953000"/>
            <a:chOff x="685800" y="304800"/>
            <a:chExt cx="2057400" cy="4953000"/>
          </a:xfrm>
        </p:grpSpPr>
        <p:sp>
          <p:nvSpPr>
            <p:cNvPr id="8" name="Rounded Rectangle 7"/>
            <p:cNvSpPr/>
            <p:nvPr/>
          </p:nvSpPr>
          <p:spPr>
            <a:xfrm>
              <a:off x="685800" y="1143000"/>
              <a:ext cx="20574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Subtract background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85800" y="1981200"/>
              <a:ext cx="2057400" cy="6966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Clean unnecessary foreground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5800" y="2895600"/>
              <a:ext cx="2057400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Find out all moving contours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62000" y="3810000"/>
              <a:ext cx="19812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Skeletonize each contour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5800" y="304800"/>
              <a:ext cx="20574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Grab gray scale frame  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23900" y="4648200"/>
              <a:ext cx="20193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Detect moving human</a:t>
              </a:r>
            </a:p>
          </p:txBody>
        </p:sp>
        <p:cxnSp>
          <p:nvCxnSpPr>
            <p:cNvPr id="14" name="Straight Arrow Connector 13"/>
            <p:cNvCxnSpPr>
              <a:stCxn id="12" idx="2"/>
              <a:endCxn id="8" idx="0"/>
            </p:cNvCxnSpPr>
            <p:nvPr/>
          </p:nvCxnSpPr>
          <p:spPr>
            <a:xfrm>
              <a:off x="1714500" y="914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752600" y="17526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752600" y="26670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752600" y="3581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752600" y="44196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424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Objectives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1800" dirty="0"/>
              <a:t>Evaluation of background subtraction algorithms (with reasonably good result </a:t>
            </a:r>
            <a:r>
              <a:rPr lang="en-US" sz="1800" dirty="0" smtClean="0"/>
              <a:t>for surveillance </a:t>
            </a:r>
            <a:r>
              <a:rPr lang="en-US" sz="1800" dirty="0"/>
              <a:t>applications) in terms of computational </a:t>
            </a:r>
            <a:r>
              <a:rPr lang="en-US" sz="1800" dirty="0" smtClean="0"/>
              <a:t>complexity</a:t>
            </a:r>
          </a:p>
          <a:p>
            <a:endParaRPr lang="en-US" sz="1800" dirty="0"/>
          </a:p>
          <a:p>
            <a:r>
              <a:rPr lang="en-US" sz="1800" dirty="0" smtClean="0"/>
              <a:t>Evaluation </a:t>
            </a:r>
            <a:r>
              <a:rPr lang="en-US" sz="1800" dirty="0"/>
              <a:t>of different techniques for moving object </a:t>
            </a:r>
            <a:r>
              <a:rPr lang="en-US" sz="1800" dirty="0" err="1"/>
              <a:t>skeletonization</a:t>
            </a:r>
            <a:r>
              <a:rPr lang="en-US" sz="1800" dirty="0"/>
              <a:t> in terms </a:t>
            </a:r>
            <a:r>
              <a:rPr lang="en-US" sz="1800" dirty="0" smtClean="0"/>
              <a:t>of its </a:t>
            </a:r>
            <a:r>
              <a:rPr lang="en-US" sz="1800" dirty="0"/>
              <a:t>suitability to calculate motion descriptor </a:t>
            </a:r>
            <a:r>
              <a:rPr lang="en-US" sz="1800" dirty="0" smtClean="0"/>
              <a:t>feature</a:t>
            </a:r>
          </a:p>
          <a:p>
            <a:endParaRPr lang="en-US" sz="1800" dirty="0"/>
          </a:p>
          <a:p>
            <a:r>
              <a:rPr lang="en-US" sz="1800" dirty="0" smtClean="0"/>
              <a:t>Development </a:t>
            </a:r>
            <a:r>
              <a:rPr lang="en-US" sz="1800" dirty="0"/>
              <a:t>of low computation algorithm to detect objects using motion </a:t>
            </a:r>
            <a:r>
              <a:rPr lang="en-US" sz="1800" dirty="0" smtClean="0"/>
              <a:t>descriptor</a:t>
            </a:r>
          </a:p>
          <a:p>
            <a:endParaRPr lang="en-US" sz="1800" dirty="0"/>
          </a:p>
          <a:p>
            <a:r>
              <a:rPr lang="en-US" sz="1800" dirty="0" smtClean="0"/>
              <a:t>Integration </a:t>
            </a:r>
            <a:r>
              <a:rPr lang="en-US" sz="1800" dirty="0"/>
              <a:t>of proposed algorithm with low cost COTS embedded hardware </a:t>
            </a:r>
            <a:r>
              <a:rPr lang="en-US" sz="1800" dirty="0" smtClean="0"/>
              <a:t>environment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445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944562"/>
          </a:xfrm>
        </p:spPr>
        <p:txBody>
          <a:bodyPr/>
          <a:lstStyle/>
          <a:p>
            <a:r>
              <a:rPr lang="en-US" dirty="0"/>
              <a:t>Background subtraction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Autofit/>
          </a:bodyPr>
          <a:lstStyle/>
          <a:p>
            <a:r>
              <a:rPr lang="en-US" sz="1800" b="1" dirty="0"/>
              <a:t>Frame differencing:</a:t>
            </a:r>
            <a:r>
              <a:rPr lang="en-US" sz="1800" dirty="0"/>
              <a:t> computationally least </a:t>
            </a:r>
            <a:r>
              <a:rPr lang="en-US" sz="1800" dirty="0" smtClean="0"/>
              <a:t>expensive, but work with many limitations like when both object and camera are stationary, ambient light is constant etc.</a:t>
            </a:r>
          </a:p>
          <a:p>
            <a:r>
              <a:rPr lang="en-US" sz="1800" b="1" dirty="0" smtClean="0"/>
              <a:t>Gaussian Average, Median Filter </a:t>
            </a:r>
            <a:r>
              <a:rPr lang="en-US" sz="1800" dirty="0" smtClean="0"/>
              <a:t>[1-2]</a:t>
            </a:r>
            <a:r>
              <a:rPr lang="en-US" sz="1800" b="1" dirty="0" smtClean="0"/>
              <a:t>: </a:t>
            </a:r>
            <a:r>
              <a:rPr lang="en-US" sz="1800" dirty="0" smtClean="0"/>
              <a:t> Mid level of computational complexity</a:t>
            </a:r>
            <a:endParaRPr lang="en-US" sz="1800" b="1" dirty="0" smtClean="0"/>
          </a:p>
          <a:p>
            <a:r>
              <a:rPr lang="en-US" sz="1800" b="1" dirty="0" smtClean="0"/>
              <a:t>Gaussian Mixture Model </a:t>
            </a:r>
            <a:r>
              <a:rPr lang="en-US" sz="1800" dirty="0" smtClean="0"/>
              <a:t>[3]:  Works even with multi-modal situation, but computationally very expensive.</a:t>
            </a:r>
            <a:endParaRPr lang="en-US" sz="1800" dirty="0"/>
          </a:p>
          <a:p>
            <a:r>
              <a:rPr lang="en-US" sz="1800" b="1" dirty="0" smtClean="0"/>
              <a:t>Texture based method </a:t>
            </a:r>
            <a:r>
              <a:rPr lang="en-US" sz="1800" dirty="0" smtClean="0"/>
              <a:t>[4]</a:t>
            </a:r>
            <a:r>
              <a:rPr lang="en-US" sz="1800" b="1" dirty="0" smtClean="0"/>
              <a:t>: </a:t>
            </a:r>
            <a:r>
              <a:rPr lang="en-US" sz="1800" dirty="0" smtClean="0"/>
              <a:t>Method </a:t>
            </a:r>
            <a:r>
              <a:rPr lang="en-US" sz="1800" dirty="0"/>
              <a:t>described </a:t>
            </a:r>
            <a:r>
              <a:rPr lang="en-US" sz="1800" dirty="0" smtClean="0"/>
              <a:t>by Yao et al. is </a:t>
            </a:r>
            <a:r>
              <a:rPr lang="en-US" sz="1800" dirty="0"/>
              <a:t>based on use of texture features present in Local Binary </a:t>
            </a:r>
            <a:r>
              <a:rPr lang="en-US" sz="1800" dirty="0" smtClean="0"/>
              <a:t>Pattern(LBP).</a:t>
            </a:r>
          </a:p>
          <a:p>
            <a:pPr lvl="1"/>
            <a:r>
              <a:rPr lang="en-US" sz="1800" dirty="0" smtClean="0"/>
              <a:t>LBP </a:t>
            </a:r>
            <a:r>
              <a:rPr lang="en-US" sz="1800" dirty="0"/>
              <a:t>works well with local illumination changes, however there can be </a:t>
            </a:r>
            <a:r>
              <a:rPr lang="en-US" sz="1800" dirty="0" smtClean="0"/>
              <a:t>issues in </a:t>
            </a:r>
            <a:r>
              <a:rPr lang="en-US" sz="1800" dirty="0"/>
              <a:t>case of global illumination change</a:t>
            </a:r>
            <a:r>
              <a:rPr lang="en-US" sz="1800" dirty="0" smtClean="0"/>
              <a:t>.</a:t>
            </a:r>
            <a:endParaRPr lang="en-US" sz="1800" dirty="0"/>
          </a:p>
          <a:p>
            <a:pPr lvl="1"/>
            <a:r>
              <a:rPr lang="en-US" sz="1800" dirty="0" smtClean="0"/>
              <a:t>Photometric </a:t>
            </a:r>
            <a:r>
              <a:rPr lang="en-US" sz="1800" dirty="0"/>
              <a:t>invariant color measurement </a:t>
            </a:r>
            <a:r>
              <a:rPr lang="en-US" sz="1800" dirty="0" smtClean="0"/>
              <a:t> method has been used to overcome  these issues.</a:t>
            </a:r>
          </a:p>
          <a:p>
            <a:r>
              <a:rPr lang="en-US" sz="1800" b="1" dirty="0" smtClean="0"/>
              <a:t>Vibe(Random replacement of background pixel)</a:t>
            </a:r>
            <a:r>
              <a:rPr lang="en-US" sz="1800" dirty="0" smtClean="0"/>
              <a:t> [5]:Method by </a:t>
            </a:r>
            <a:r>
              <a:rPr lang="en-US" sz="1800" dirty="0" err="1"/>
              <a:t>Barnich</a:t>
            </a:r>
            <a:r>
              <a:rPr lang="en-US" sz="1800" dirty="0"/>
              <a:t> and Van </a:t>
            </a:r>
            <a:r>
              <a:rPr lang="en-US" sz="1800" dirty="0" err="1"/>
              <a:t>Droogenbroeck</a:t>
            </a:r>
            <a:r>
              <a:rPr lang="en-US" sz="1800" dirty="0"/>
              <a:t> </a:t>
            </a:r>
            <a:r>
              <a:rPr lang="en-US" sz="1800" dirty="0" smtClean="0"/>
              <a:t>(Vibe</a:t>
            </a:r>
            <a:r>
              <a:rPr lang="en-US" sz="1800" dirty="0"/>
              <a:t>) </a:t>
            </a:r>
            <a:r>
              <a:rPr lang="en-US" sz="1800" dirty="0" smtClean="0"/>
              <a:t>replaces </a:t>
            </a:r>
            <a:r>
              <a:rPr lang="en-US" sz="1800" dirty="0"/>
              <a:t>background values for last N frames randomly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Furthermore</a:t>
            </a:r>
            <a:r>
              <a:rPr lang="en-US" sz="1800" dirty="0"/>
              <a:t>, it diffuses </a:t>
            </a:r>
            <a:r>
              <a:rPr lang="en-US" sz="1800" dirty="0" smtClean="0"/>
              <a:t>updated values </a:t>
            </a:r>
            <a:r>
              <a:rPr lang="en-US" sz="1800" dirty="0"/>
              <a:t>to </a:t>
            </a:r>
            <a:r>
              <a:rPr lang="en-US" sz="1800" dirty="0" smtClean="0"/>
              <a:t>neighboring </a:t>
            </a:r>
            <a:r>
              <a:rPr lang="en-US" sz="1800" dirty="0"/>
              <a:t>pixels, and again that too on random basis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So </a:t>
            </a:r>
            <a:r>
              <a:rPr lang="en-US" sz="1800" dirty="0"/>
              <a:t>far </a:t>
            </a:r>
            <a:r>
              <a:rPr lang="en-US" sz="1800" dirty="0" smtClean="0"/>
              <a:t>this algorithm </a:t>
            </a:r>
            <a:r>
              <a:rPr lang="en-US" sz="1800" dirty="0"/>
              <a:t>surpasses other existing algorithm in </a:t>
            </a:r>
            <a:r>
              <a:rPr lang="en-US" sz="1800" dirty="0" smtClean="0"/>
              <a:t>computation </a:t>
            </a:r>
            <a:r>
              <a:rPr lang="en-US" sz="1800" dirty="0"/>
              <a:t>complexities</a:t>
            </a:r>
          </a:p>
        </p:txBody>
      </p:sp>
    </p:spTree>
    <p:extLst>
      <p:ext uri="{BB962C8B-B14F-4D97-AF65-F5344CB8AC3E}">
        <p14:creationId xmlns:p14="http://schemas.microsoft.com/office/powerpoint/2010/main" val="25556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458200" cy="868362"/>
          </a:xfrm>
        </p:spPr>
        <p:txBody>
          <a:bodyPr>
            <a:noAutofit/>
          </a:bodyPr>
          <a:lstStyle/>
          <a:p>
            <a:r>
              <a:rPr lang="en-US" sz="3600" dirty="0" smtClean="0"/>
              <a:t>Background subtraction algorithm comparison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715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Average Background </a:t>
            </a:r>
            <a:r>
              <a:rPr lang="en-US" dirty="0"/>
              <a:t>subtraction execution time of</a:t>
            </a:r>
          </a:p>
          <a:p>
            <a:pPr algn="ctr"/>
            <a:r>
              <a:rPr lang="en-US" dirty="0" smtClean="0"/>
              <a:t>[4] </a:t>
            </a:r>
            <a:r>
              <a:rPr lang="en-US" dirty="0"/>
              <a:t>and </a:t>
            </a:r>
            <a:r>
              <a:rPr lang="en-US" dirty="0" smtClean="0"/>
              <a:t>[5] </a:t>
            </a:r>
            <a:r>
              <a:rPr lang="en-US" dirty="0"/>
              <a:t>with frame number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 descr="C:\Users\pratyush\virtual_box\data\imagetransfer\synopsis\Figures\bg_comp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0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Object detection techniques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1800" dirty="0"/>
              <a:t>Person Finder(</a:t>
            </a:r>
            <a:r>
              <a:rPr lang="en-US" sz="1800" dirty="0" err="1"/>
              <a:t>PFinder</a:t>
            </a:r>
            <a:r>
              <a:rPr lang="en-US" sz="1800" dirty="0"/>
              <a:t>) [1] </a:t>
            </a:r>
            <a:r>
              <a:rPr lang="en-US" sz="1800" dirty="0" smtClean="0"/>
              <a:t>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works with Maximum A </a:t>
            </a:r>
            <a:r>
              <a:rPr lang="en-US" sz="1800" dirty="0" smtClean="0"/>
              <a:t>Posteriori </a:t>
            </a:r>
            <a:r>
              <a:rPr lang="en-US" sz="1800" dirty="0"/>
              <a:t>Probability (MAP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/>
              <a:t>uses color and </a:t>
            </a:r>
            <a:r>
              <a:rPr lang="en-US" sz="1800" dirty="0" smtClean="0"/>
              <a:t>shape </a:t>
            </a:r>
            <a:r>
              <a:rPr lang="en-US" sz="1800" dirty="0"/>
              <a:t>based </a:t>
            </a:r>
            <a:r>
              <a:rPr lang="en-US" sz="1800" dirty="0" smtClean="0"/>
              <a:t>descriptor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/>
              <a:t>Viola and Jones [VJ] method [6,7]:</a:t>
            </a:r>
          </a:p>
          <a:p>
            <a:pPr lvl="1"/>
            <a:r>
              <a:rPr lang="en-US" sz="1800" dirty="0" smtClean="0"/>
              <a:t>Uses </a:t>
            </a:r>
            <a:r>
              <a:rPr lang="en-US" sz="1800" dirty="0" err="1" smtClean="0"/>
              <a:t>Haar</a:t>
            </a:r>
            <a:r>
              <a:rPr lang="en-US" sz="1800" dirty="0" smtClean="0"/>
              <a:t>-like features</a:t>
            </a:r>
          </a:p>
          <a:p>
            <a:pPr lvl="1"/>
            <a:r>
              <a:rPr lang="en-US" sz="1800" dirty="0" smtClean="0"/>
              <a:t>Uses integral image concept for faster computation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/>
              <a:t>Using Histogram </a:t>
            </a:r>
            <a:r>
              <a:rPr lang="en-US" sz="1800" dirty="0"/>
              <a:t>of oriented gradient [8, 9</a:t>
            </a:r>
            <a:r>
              <a:rPr lang="en-US" sz="1800" dirty="0" smtClean="0"/>
              <a:t>]:</a:t>
            </a:r>
          </a:p>
          <a:p>
            <a:pPr marL="1200150" lvl="3" indent="-342900"/>
            <a:r>
              <a:rPr lang="en-US" sz="1800" dirty="0" smtClean="0"/>
              <a:t>Image is divided into small cell of histogram of edge/gradient</a:t>
            </a:r>
          </a:p>
          <a:p>
            <a:pPr marL="1200150" lvl="3" indent="-342900"/>
            <a:r>
              <a:rPr lang="en-US" sz="1800" dirty="0" smtClean="0"/>
              <a:t>Invariant to geometric and photometric transformations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/>
              <a:t>Using Covariance features [10</a:t>
            </a:r>
            <a:r>
              <a:rPr lang="en-US" sz="1800" dirty="0" smtClean="0"/>
              <a:t>]:</a:t>
            </a:r>
          </a:p>
          <a:p>
            <a:pPr marL="1200150" lvl="3" indent="-342900"/>
            <a:r>
              <a:rPr lang="en-US" sz="1800" dirty="0" smtClean="0"/>
              <a:t>Covariance </a:t>
            </a:r>
            <a:r>
              <a:rPr lang="en-US" sz="1800" dirty="0"/>
              <a:t>matrix encodes information about variance of features and their correlation with each other</a:t>
            </a:r>
          </a:p>
          <a:p>
            <a:pPr marL="1200150" lvl="3" indent="-342900"/>
            <a:r>
              <a:rPr lang="en-US" sz="1800" dirty="0" smtClean="0"/>
              <a:t>integral </a:t>
            </a:r>
            <a:r>
              <a:rPr lang="en-US" sz="1800" dirty="0"/>
              <a:t>image concept has been used for faster computation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/>
              <a:t>Using skeleton motion feature [11-13]:</a:t>
            </a:r>
            <a:endParaRPr lang="en-US" sz="1800" dirty="0"/>
          </a:p>
          <a:p>
            <a:pPr marL="1200150" lvl="3" indent="-342900"/>
            <a:r>
              <a:rPr lang="en-US" sz="1800" dirty="0" smtClean="0"/>
              <a:t>Basic idea is to detect periodicity of angle variation between legs.</a:t>
            </a:r>
          </a:p>
          <a:p>
            <a:pPr marL="1200150" lvl="3" indent="-342900"/>
            <a:r>
              <a:rPr lang="en-US" sz="1800" dirty="0" smtClean="0"/>
              <a:t>Computationally very fast</a:t>
            </a:r>
          </a:p>
          <a:p>
            <a:pPr marL="1200150" lvl="3" indent="-342900"/>
            <a:endParaRPr lang="en-US" sz="1800" dirty="0" smtClean="0"/>
          </a:p>
          <a:p>
            <a:pPr marL="1200150" lvl="3" indent="-342900"/>
            <a:endParaRPr lang="en-US" sz="1800" dirty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83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Human </a:t>
            </a:r>
            <a:r>
              <a:rPr lang="en-US" sz="3200" dirty="0" err="1" smtClean="0"/>
              <a:t>skeletonization</a:t>
            </a:r>
            <a:r>
              <a:rPr lang="en-US" sz="3200" dirty="0" smtClean="0"/>
              <a:t> 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199"/>
            <a:ext cx="2286000" cy="2743201"/>
          </a:xfrm>
        </p:spPr>
        <p:txBody>
          <a:bodyPr>
            <a:noAutofit/>
          </a:bodyPr>
          <a:lstStyle/>
          <a:p>
            <a:r>
              <a:rPr lang="en-US" sz="1200" b="1" dirty="0" smtClean="0"/>
              <a:t>Contour Skeleton:</a:t>
            </a:r>
          </a:p>
          <a:p>
            <a:pPr lvl="1"/>
            <a:r>
              <a:rPr lang="en-US" sz="1200" dirty="0" smtClean="0"/>
              <a:t>Find out </a:t>
            </a:r>
            <a:r>
              <a:rPr lang="en-US" sz="1200" dirty="0"/>
              <a:t>boundary points (</a:t>
            </a:r>
            <a:r>
              <a:rPr lang="en-US" sz="1200" dirty="0" err="1" smtClean="0"/>
              <a:t>cvFindContours</a:t>
            </a:r>
            <a:r>
              <a:rPr lang="en-US" sz="1200" dirty="0" smtClean="0"/>
              <a:t>)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pPr lvl="1"/>
            <a:r>
              <a:rPr lang="en-US" sz="1200" dirty="0" smtClean="0"/>
              <a:t>Approximate these points to a polygon</a:t>
            </a:r>
            <a:r>
              <a:rPr lang="en-US" sz="1200" dirty="0"/>
              <a:t>. (</a:t>
            </a:r>
            <a:r>
              <a:rPr lang="en-US" sz="1200" dirty="0" err="1" smtClean="0"/>
              <a:t>cvApproxPoly</a:t>
            </a:r>
            <a:r>
              <a:rPr lang="en-US" sz="1200" dirty="0" smtClean="0"/>
              <a:t>)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1200" dirty="0"/>
              <a:t>Vertices of these polygon connected together gives an outer skeleton of object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895600" y="3733800"/>
                <a:ext cx="2971800" cy="2895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 smtClean="0"/>
                  <a:t>Morphological Skeleton: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ar-AE" sz="1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ar-AE" sz="120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⋃"/>
                          <m:ctrlPr>
                            <a:rPr lang="ar-AE" sz="1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20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20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20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r>
                            <a:rPr lang="en-US" sz="120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1200" i="1" baseline="-25000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2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20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120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ar-AE" sz="12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200" i="1" dirty="0" smtClean="0">
                    <a:latin typeface="Cambria Math"/>
                  </a:rPr>
                  <a:t>Where </a:t>
                </a:r>
                <a:r>
                  <a:rPr lang="en-US" sz="1200" i="1" dirty="0" err="1" smtClean="0">
                    <a:latin typeface="Cambria Math"/>
                  </a:rPr>
                  <a:t>S</a:t>
                </a:r>
                <a:r>
                  <a:rPr lang="en-US" sz="1200" i="1" baseline="-25000" dirty="0" err="1" smtClean="0">
                    <a:latin typeface="Cambria Math"/>
                  </a:rPr>
                  <a:t>k</a:t>
                </a:r>
                <a:r>
                  <a:rPr lang="en-US" sz="1200" i="1" dirty="0" smtClean="0">
                    <a:latin typeface="Cambria Math"/>
                  </a:rPr>
                  <a:t>(A)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ar-AE" sz="12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 smtClean="0">
                            <a:latin typeface="Cambria Math"/>
                          </a:rPr>
                          <m:t>𝑘</m:t>
                        </m:r>
                        <m:r>
                          <a:rPr lang="en-US" sz="1200" i="1" smtClean="0">
                            <a:latin typeface="Cambria Math"/>
                          </a:rPr>
                          <m:t>=</m:t>
                        </m:r>
                        <m:r>
                          <a:rPr lang="en-US" sz="120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1200" i="1" smtClean="0">
                            <a:latin typeface="Cambria Math"/>
                          </a:rPr>
                          <m:t>𝐾</m:t>
                        </m:r>
                      </m:sup>
                      <m:e>
                        <m:r>
                          <a:rPr lang="ar-AE" sz="1200" i="1" smtClean="0">
                            <a:latin typeface="Cambria Math"/>
                          </a:rPr>
                          <m:t>{</m:t>
                        </m:r>
                        <m:d>
                          <m:dPr>
                            <m:ctrlPr>
                              <a:rPr lang="ar-AE" sz="1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sz="1200" i="1" smtClean="0">
                                <a:latin typeface="Cambria Math"/>
                              </a:rPr>
                              <m:t> ⊝</m:t>
                            </m:r>
                            <m:r>
                              <a:rPr lang="en-US" sz="1200" i="1" smtClean="0">
                                <a:latin typeface="Cambria Math"/>
                              </a:rPr>
                              <m:t>𝑘𝐵</m:t>
                            </m:r>
                          </m:e>
                        </m:d>
                        <m:r>
                          <a:rPr lang="ar-AE" sz="1200" i="1" smtClean="0">
                            <a:latin typeface="Cambria Math"/>
                          </a:rPr>
                          <m:t>−[</m:t>
                        </m:r>
                        <m:d>
                          <m:dPr>
                            <m:ctrlPr>
                              <a:rPr lang="ar-AE" sz="1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⊝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𝑘𝐵</m:t>
                            </m:r>
                          </m:e>
                        </m:d>
                        <m:r>
                          <a:rPr lang="ar-AE" sz="1200" i="1" smtClean="0">
                            <a:latin typeface="Cambria Math"/>
                          </a:rPr>
                          <m:t>∘</m:t>
                        </m:r>
                        <m:r>
                          <a:rPr lang="en-US" sz="1200" i="1" smtClean="0">
                            <a:latin typeface="Cambria Math"/>
                          </a:rPr>
                          <m:t>𝐵</m:t>
                        </m:r>
                        <m:r>
                          <a:rPr lang="en-US" sz="1200" i="1" smtClean="0">
                            <a:latin typeface="Cambria Math"/>
                          </a:rPr>
                          <m:t>]}</m:t>
                        </m:r>
                      </m:e>
                    </m:nary>
                  </m:oMath>
                </a14:m>
                <a:endParaRPr lang="ar-AE" sz="1200" i="1" dirty="0" smtClean="0">
                  <a:latin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200" dirty="0" smtClean="0"/>
                  <a:t>C implementation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200" dirty="0"/>
                  <a:t>d</a:t>
                </a:r>
                <a:r>
                  <a:rPr lang="en-US" sz="1200" dirty="0" smtClean="0"/>
                  <a:t>o {</a:t>
                </a:r>
                <a:endParaRPr lang="en-US" sz="12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200" dirty="0" err="1" smtClean="0"/>
                  <a:t>cvErode</a:t>
                </a:r>
                <a:r>
                  <a:rPr lang="en-US" sz="1200" dirty="0" smtClean="0"/>
                  <a:t>(</a:t>
                </a:r>
                <a:r>
                  <a:rPr lang="en-US" sz="1200" dirty="0" err="1" smtClean="0"/>
                  <a:t>img</a:t>
                </a:r>
                <a:r>
                  <a:rPr lang="en-US" sz="1200" dirty="0"/>
                  <a:t>, eroded, element, 1);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200" dirty="0" err="1" smtClean="0"/>
                  <a:t>cvDilate</a:t>
                </a:r>
                <a:r>
                  <a:rPr lang="en-US" sz="1200" dirty="0" smtClean="0"/>
                  <a:t>(eroded</a:t>
                </a:r>
                <a:r>
                  <a:rPr lang="en-US" sz="1200" dirty="0"/>
                  <a:t>, temp, element, 1);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200" dirty="0" err="1" smtClean="0"/>
                  <a:t>cvSub</a:t>
                </a:r>
                <a:r>
                  <a:rPr lang="en-US" sz="1200" dirty="0" smtClean="0"/>
                  <a:t>(</a:t>
                </a:r>
                <a:r>
                  <a:rPr lang="en-US" sz="1200" dirty="0" err="1" smtClean="0"/>
                  <a:t>img</a:t>
                </a:r>
                <a:r>
                  <a:rPr lang="en-US" sz="1200" dirty="0"/>
                  <a:t>, temp, temp, NULL);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200" dirty="0" err="1" smtClean="0"/>
                  <a:t>cvOr</a:t>
                </a:r>
                <a:r>
                  <a:rPr lang="en-US" sz="1200" dirty="0" smtClean="0"/>
                  <a:t>(</a:t>
                </a:r>
                <a:r>
                  <a:rPr lang="en-US" sz="1200" dirty="0" err="1" smtClean="0"/>
                  <a:t>skel</a:t>
                </a:r>
                <a:r>
                  <a:rPr lang="en-US" sz="1200" dirty="0"/>
                  <a:t>, temp, </a:t>
                </a:r>
                <a:r>
                  <a:rPr lang="en-US" sz="1200" dirty="0" err="1"/>
                  <a:t>skel</a:t>
                </a:r>
                <a:r>
                  <a:rPr lang="en-US" sz="1200" dirty="0"/>
                  <a:t>, NULL);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200" dirty="0" err="1" smtClean="0"/>
                  <a:t>cvCopy</a:t>
                </a:r>
                <a:r>
                  <a:rPr lang="en-US" sz="1200" dirty="0" smtClean="0"/>
                  <a:t>(eroded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img</a:t>
                </a:r>
                <a:r>
                  <a:rPr lang="en-US" sz="1200" dirty="0"/>
                  <a:t>);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200" dirty="0" smtClean="0"/>
                  <a:t>done </a:t>
                </a:r>
                <a:r>
                  <a:rPr lang="en-US" sz="1200" dirty="0"/>
                  <a:t>= (</a:t>
                </a:r>
                <a:r>
                  <a:rPr lang="en-US" sz="1200" dirty="0" err="1"/>
                  <a:t>cvCountNonZero</a:t>
                </a:r>
                <a:r>
                  <a:rPr lang="en-US" sz="1200" dirty="0"/>
                  <a:t>(</a:t>
                </a:r>
                <a:r>
                  <a:rPr lang="en-US" sz="1200" dirty="0" err="1"/>
                  <a:t>img</a:t>
                </a:r>
                <a:r>
                  <a:rPr lang="en-US" sz="1200" dirty="0"/>
                  <a:t>) == 0);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200" dirty="0" smtClean="0"/>
                  <a:t>} </a:t>
                </a:r>
                <a:r>
                  <a:rPr lang="en-US" sz="1200" dirty="0"/>
                  <a:t>while (!done);</a:t>
                </a:r>
                <a:endParaRPr lang="en-US" sz="1200" dirty="0" smtClean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33800"/>
                <a:ext cx="2971800" cy="2895600"/>
              </a:xfrm>
              <a:prstGeom prst="rect">
                <a:avLst/>
              </a:prstGeom>
              <a:blipFill rotWithShape="1">
                <a:blip r:embed="rId2"/>
                <a:stretch>
                  <a:fillRect l="-4713" b="-1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5791200" y="3886201"/>
            <a:ext cx="25908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 smtClean="0"/>
          </a:p>
          <a:p>
            <a:r>
              <a:rPr lang="en-US" sz="1200" b="1" dirty="0" smtClean="0"/>
              <a:t>Skeleton by distance transform:</a:t>
            </a:r>
          </a:p>
          <a:p>
            <a:pPr marL="0" indent="0">
              <a:buNone/>
            </a:pPr>
            <a:r>
              <a:rPr lang="en-US" sz="1200" dirty="0" smtClean="0"/>
              <a:t>Transformed image pixel is set to a value equal to the distance to the nearest zero pixel in the input image. </a:t>
            </a:r>
          </a:p>
          <a:p>
            <a:endParaRPr lang="en-US" sz="1200" dirty="0" smtClean="0"/>
          </a:p>
          <a:p>
            <a:pPr marL="0" indent="0">
              <a:buFont typeface="Arial" pitchFamily="34" charset="0"/>
              <a:buNone/>
            </a:pPr>
            <a:r>
              <a:rPr lang="en-US" sz="1200" dirty="0" err="1" smtClean="0"/>
              <a:t>cvDistTransform</a:t>
            </a:r>
            <a:r>
              <a:rPr lang="en-US" sz="1200" dirty="0" smtClean="0"/>
              <a:t> (</a:t>
            </a:r>
            <a:r>
              <a:rPr lang="en-US" sz="1200" dirty="0" err="1" smtClean="0"/>
              <a:t>img</a:t>
            </a:r>
            <a:r>
              <a:rPr lang="en-US" sz="1200" dirty="0" smtClean="0"/>
              <a:t>, transformed, CV_DIST_L2, 5, NULL, NULL);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err="1" smtClean="0"/>
              <a:t>cvNormalize</a:t>
            </a:r>
            <a:r>
              <a:rPr lang="en-US" sz="1200" dirty="0" smtClean="0"/>
              <a:t>(transformed, transformed, 0.0, 1.0, CV_MINMAX);</a:t>
            </a:r>
          </a:p>
          <a:p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13144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76275"/>
            <a:ext cx="14859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85800"/>
            <a:ext cx="15049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9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ଢ଼୶ୋ୴୩୻୻ୱ୮ୱ୭୬"/>
  <p:tag name="DATETIME" val="ିଷ଺ଷ଺ସହ଻ନନ଺଻ୂ଼ୁ୘୕ନର୏୕ଡ଼ଳଽୂ଻ସ଱"/>
  <p:tag name="DONEBY" val="୛ଡ଼୤୸୺୩୼஁୽୻୰"/>
  <p:tag name="IPADDRESS" val="ୌ୔୐ହସସହ଼"/>
  <p:tag name="APPVER" val="଻ଶସ"/>
  <p:tag name="RANDOM" val="8"/>
  <p:tag name="CHECKSUM" val="଼଻ହହ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9281</TotalTime>
  <Words>2116</Words>
  <Application>Microsoft Office PowerPoint</Application>
  <PresentationFormat>On-screen Show (4:3)</PresentationFormat>
  <Paragraphs>207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Multi Segmented Image in Delay Tolerant Networks using Bandwidth Reduction Technique </vt:lpstr>
      <vt:lpstr>Introduction</vt:lpstr>
      <vt:lpstr>Image Transmission</vt:lpstr>
      <vt:lpstr>Low BW surveillance image processing steps</vt:lpstr>
      <vt:lpstr>Objectives</vt:lpstr>
      <vt:lpstr>Background subtraction algorithm</vt:lpstr>
      <vt:lpstr>Background subtraction algorithm comparison</vt:lpstr>
      <vt:lpstr>Object detection techniques</vt:lpstr>
      <vt:lpstr>Human skeletonization algorithms</vt:lpstr>
      <vt:lpstr>Human skeletonization algorithms</vt:lpstr>
      <vt:lpstr>Our human detection algorithm</vt:lpstr>
      <vt:lpstr>Our algorithm continued…..</vt:lpstr>
      <vt:lpstr>Our algorithm continued…..</vt:lpstr>
      <vt:lpstr>PowerPoint Presentation</vt:lpstr>
      <vt:lpstr>PowerPoint Presentation</vt:lpstr>
      <vt:lpstr>Embedded Implementation</vt:lpstr>
      <vt:lpstr>Execution time of evaluated algorithms on ARM and x86 platform</vt:lpstr>
      <vt:lpstr>Conclusion</vt:lpstr>
      <vt:lpstr>Future Work</vt:lpstr>
      <vt:lpstr>Thank You Sir</vt:lpstr>
      <vt:lpstr>References</vt:lpstr>
      <vt:lpstr>References</vt:lpstr>
      <vt:lpstr>References</vt:lpstr>
    </vt:vector>
  </TitlesOfParts>
  <Company>IIT Delhi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 MID-TERM PRESENTATION, SEM I, 2011-2012, 17 Sep 2011, Room 2A-105, 1500-1800 HOURS</dc:title>
  <dc:creator>SK</dc:creator>
  <cp:lastModifiedBy>Pratyush ANAND</cp:lastModifiedBy>
  <cp:revision>254</cp:revision>
  <cp:lastPrinted>2013-07-18T11:00:05Z</cp:lastPrinted>
  <dcterms:created xsi:type="dcterms:W3CDTF">2011-09-14T04:03:29Z</dcterms:created>
  <dcterms:modified xsi:type="dcterms:W3CDTF">2014-03-04T14:33:47Z</dcterms:modified>
</cp:coreProperties>
</file>