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65" r:id="rId5"/>
    <p:sldId id="264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2" r:id="rId17"/>
    <p:sldId id="279" r:id="rId18"/>
    <p:sldId id="280" r:id="rId19"/>
    <p:sldId id="266" r:id="rId20"/>
    <p:sldId id="267" r:id="rId21"/>
    <p:sldId id="268" r:id="rId22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94660"/>
  </p:normalViewPr>
  <p:slideViewPr>
    <p:cSldViewPr>
      <p:cViewPr>
        <p:scale>
          <a:sx n="94" d="100"/>
          <a:sy n="94" d="100"/>
        </p:scale>
        <p:origin x="-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86640B-D682-4D69-B330-8AF93FEC556B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1025C6-3CA4-49D2-BB32-4528B0010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ECB6-6875-4D32-81A1-0EAF6DE82557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marR="45720" lvl="0">
              <a:spcBef>
                <a:spcPct val="20000"/>
              </a:spcBef>
              <a:defRPr/>
            </a:pPr>
            <a:r>
              <a:rPr lang="en-US" sz="3600" b="1" dirty="0"/>
              <a:t>Multi Segmented Image </a:t>
            </a:r>
            <a:r>
              <a:rPr lang="en-US" sz="3600" b="1" dirty="0" smtClean="0"/>
              <a:t>in </a:t>
            </a:r>
            <a:r>
              <a:rPr lang="en-US" sz="3600" b="1" dirty="0"/>
              <a:t>Delay Tolerant Networks using Bandwidth Reduction </a:t>
            </a:r>
            <a:r>
              <a:rPr lang="en-US" sz="3600" b="1" dirty="0" smtClean="0"/>
              <a:t>Technique</a:t>
            </a:r>
            <a:br>
              <a:rPr lang="en-US" sz="3600" b="1" dirty="0" smtClean="0"/>
            </a:br>
            <a:r>
              <a:rPr lang="en-US" sz="2200" b="1" dirty="0"/>
              <a:t>Final Presentation – May 2013</a:t>
            </a:r>
            <a:endParaRPr lang="en-US" sz="2200" b="1" dirty="0">
              <a:latin typeface="joeHand 2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Pratyush </a:t>
            </a:r>
            <a:r>
              <a:rPr lang="en-US" dirty="0" err="1" smtClean="0"/>
              <a:t>Anand</a:t>
            </a:r>
            <a:endParaRPr lang="en-US" dirty="0" smtClean="0"/>
          </a:p>
          <a:p>
            <a:r>
              <a:rPr lang="en-US" dirty="0" smtClean="0"/>
              <a:t>Part Time MS(R) Student in Computer Technology,</a:t>
            </a:r>
          </a:p>
          <a:p>
            <a:r>
              <a:rPr lang="en-US" dirty="0" smtClean="0"/>
              <a:t>Department of Electrical Engineering, IIT Delhi</a:t>
            </a:r>
          </a:p>
          <a:p>
            <a:pPr marR="45720" lvl="0" fontAlgn="auto"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 smtClean="0"/>
              <a:t>Entry Number: 2010EEY7515</a:t>
            </a:r>
          </a:p>
          <a:p>
            <a:pPr marR="45720" lvl="0" fontAlgn="auto"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dirty="0" smtClean="0"/>
          </a:p>
          <a:p>
            <a:r>
              <a:rPr lang="en-US" dirty="0" smtClean="0"/>
              <a:t>Research Supervisor</a:t>
            </a:r>
            <a:r>
              <a:rPr lang="en-US" sz="3300" dirty="0"/>
              <a:t>: Prof</a:t>
            </a:r>
            <a:r>
              <a:rPr lang="en-US" sz="3300" dirty="0" smtClean="0"/>
              <a:t>. </a:t>
            </a:r>
            <a:r>
              <a:rPr lang="en-US" sz="3300" dirty="0" err="1" smtClean="0"/>
              <a:t>Subrat</a:t>
            </a:r>
            <a:r>
              <a:rPr lang="en-US" sz="3300" dirty="0" smtClean="0"/>
              <a:t> </a:t>
            </a:r>
            <a:r>
              <a:rPr lang="en-US" sz="3300" dirty="0" err="1"/>
              <a:t>Kar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200" b="1" dirty="0" smtClean="0"/>
              <a:t>Our human detection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are some peaks which is not of our </a:t>
            </a:r>
            <a:r>
              <a:rPr lang="en-US" sz="2000" dirty="0" smtClean="0"/>
              <a:t>interest in star skeleton</a:t>
            </a:r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are using 2 most relevant peaks which are nearest to each </a:t>
            </a:r>
            <a:r>
              <a:rPr lang="en-US" sz="2000" dirty="0" smtClean="0"/>
              <a:t>bottom </a:t>
            </a:r>
            <a:r>
              <a:rPr lang="en-US" sz="2000" dirty="0"/>
              <a:t>corner of bounding box of contour respectively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Only </a:t>
            </a:r>
            <a:r>
              <a:rPr lang="en-US" sz="2000" dirty="0"/>
              <a:t>these two peaks along </a:t>
            </a:r>
            <a:r>
              <a:rPr lang="en-US" sz="2000" dirty="0" smtClean="0"/>
              <a:t>with centroid gives </a:t>
            </a:r>
            <a:r>
              <a:rPr lang="en-US" sz="2000" dirty="0"/>
              <a:t>us sufficient information to distinguish human </a:t>
            </a:r>
            <a:r>
              <a:rPr lang="en-US" sz="2000" dirty="0" smtClean="0"/>
              <a:t>from human</a:t>
            </a:r>
            <a:r>
              <a:rPr lang="en-US" sz="2000" dirty="0"/>
              <a:t>, vehicle </a:t>
            </a:r>
            <a:r>
              <a:rPr lang="en-US" sz="2000" dirty="0" smtClean="0"/>
              <a:t>or </a:t>
            </a:r>
            <a:r>
              <a:rPr lang="en-US" sz="2000" dirty="0"/>
              <a:t>animal </a:t>
            </a:r>
            <a:r>
              <a:rPr lang="en-US" sz="2000" dirty="0" smtClean="0"/>
              <a:t>etc.</a:t>
            </a:r>
          </a:p>
          <a:p>
            <a:endParaRPr lang="en-US" sz="2000" dirty="0"/>
          </a:p>
          <a:p>
            <a:r>
              <a:rPr lang="en-US" sz="2000" dirty="0"/>
              <a:t>When the case considered is human, then the </a:t>
            </a:r>
            <a:r>
              <a:rPr lang="en-US" sz="2000" dirty="0" smtClean="0"/>
              <a:t>two peaks </a:t>
            </a:r>
            <a:r>
              <a:rPr lang="en-US" sz="2000" dirty="0"/>
              <a:t>correspond to the two legs of human. </a:t>
            </a:r>
            <a:r>
              <a:rPr lang="en-US" sz="2000" dirty="0" smtClean="0"/>
              <a:t>When case </a:t>
            </a:r>
            <a:r>
              <a:rPr lang="en-US" sz="2000" dirty="0"/>
              <a:t>considered is vehicle, then the peaks </a:t>
            </a:r>
            <a:r>
              <a:rPr lang="en-US" sz="2000" dirty="0" smtClean="0"/>
              <a:t>correspond to </a:t>
            </a:r>
            <a:r>
              <a:rPr lang="en-US" sz="2000" dirty="0"/>
              <a:t>the two </a:t>
            </a:r>
            <a:r>
              <a:rPr lang="en-US" sz="2000" dirty="0" err="1"/>
              <a:t>extrema</a:t>
            </a:r>
            <a:r>
              <a:rPr lang="en-US" sz="2000" dirty="0"/>
              <a:t> points of lower portion </a:t>
            </a:r>
            <a:r>
              <a:rPr lang="en-US" sz="2000" dirty="0" smtClean="0"/>
              <a:t>of back </a:t>
            </a:r>
            <a:r>
              <a:rPr lang="en-US" sz="2000" dirty="0"/>
              <a:t>and front. When it is an animal, then </a:t>
            </a:r>
            <a:r>
              <a:rPr lang="en-US" sz="2000" dirty="0" smtClean="0"/>
              <a:t>peaks correspond </a:t>
            </a:r>
            <a:r>
              <a:rPr lang="en-US" sz="2000" dirty="0"/>
              <a:t>to front and back leg of </a:t>
            </a:r>
            <a:r>
              <a:rPr lang="en-US" sz="2000" dirty="0" smtClean="0"/>
              <a:t>animal.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Let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/>
              <a:t>,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(X</a:t>
            </a:r>
            <a:r>
              <a:rPr lang="en-US" sz="2000" baseline="-25000" dirty="0" smtClean="0"/>
              <a:t>2</a:t>
            </a:r>
            <a:r>
              <a:rPr lang="en-US" sz="2000" dirty="0"/>
              <a:t>, </a:t>
            </a:r>
            <a:r>
              <a:rPr lang="en-US" sz="2000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dirty="0"/>
              <a:t>) and </a:t>
            </a:r>
            <a:r>
              <a:rPr lang="en-US" sz="2000" dirty="0" smtClean="0"/>
              <a:t>C(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x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) </a:t>
            </a:r>
            <a:r>
              <a:rPr lang="en-US" sz="2000" dirty="0"/>
              <a:t>are two peaks nearest to bottom right </a:t>
            </a:r>
            <a:r>
              <a:rPr lang="en-US" sz="2000" dirty="0" smtClean="0"/>
              <a:t>and bottom </a:t>
            </a:r>
            <a:r>
              <a:rPr lang="en-US" sz="2000" dirty="0"/>
              <a:t>left corner and centroid respectively. Let </a:t>
            </a:r>
            <a:r>
              <a:rPr lang="en-US" sz="2000" dirty="0" smtClean="0"/>
              <a:t>Ɵ </a:t>
            </a:r>
            <a:r>
              <a:rPr lang="en-US" sz="2000" dirty="0"/>
              <a:t>is the angle between </a:t>
            </a:r>
            <a:r>
              <a:rPr lang="en-US" sz="2000" dirty="0" smtClean="0"/>
              <a:t>line segment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C </a:t>
            </a:r>
            <a:r>
              <a:rPr lang="en-US" sz="2000" dirty="0"/>
              <a:t>and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C, then </a:t>
            </a:r>
            <a:r>
              <a:rPr lang="en-US" sz="2000" dirty="0"/>
              <a:t> Ɵ </a:t>
            </a:r>
            <a:r>
              <a:rPr lang="en-US" sz="2000" dirty="0" smtClean="0"/>
              <a:t>can </a:t>
            </a:r>
            <a:r>
              <a:rPr lang="en-US" sz="2000" dirty="0"/>
              <a:t>be calculated as follows.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i="1" dirty="0" smtClean="0"/>
              <a:t> </a:t>
            </a:r>
            <a:r>
              <a:rPr lang="en-US" sz="2000" i="1" dirty="0"/>
              <a:t>Ɵ 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smtClean="0"/>
              <a:t>tan</a:t>
            </a:r>
            <a:r>
              <a:rPr lang="en-US" sz="2000" i="1" baseline="30000" dirty="0" smtClean="0"/>
              <a:t>-1</a:t>
            </a:r>
            <a:r>
              <a:rPr lang="en-US" sz="2000" i="1" dirty="0" smtClean="0"/>
              <a:t>[(Y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-  C</a:t>
            </a:r>
            <a:r>
              <a:rPr lang="en-US" sz="2000" i="1" baseline="-25000" dirty="0" smtClean="0"/>
              <a:t>y</a:t>
            </a:r>
            <a:r>
              <a:rPr lang="en-US" sz="2000" i="1" dirty="0" smtClean="0"/>
              <a:t>) / (</a:t>
            </a:r>
            <a:r>
              <a:rPr lang="en-US" sz="2000" i="1" dirty="0"/>
              <a:t>X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i="1" dirty="0" smtClean="0"/>
              <a:t>- </a:t>
            </a:r>
            <a:r>
              <a:rPr lang="en-US" sz="2000" i="1" dirty="0" err="1" smtClean="0"/>
              <a:t>C</a:t>
            </a:r>
            <a:r>
              <a:rPr lang="en-US" sz="2000" i="1" baseline="-25000" dirty="0" err="1" smtClean="0"/>
              <a:t>x</a:t>
            </a:r>
            <a:r>
              <a:rPr lang="en-US" sz="2000" i="1" dirty="0" smtClean="0"/>
              <a:t>)] -  tan</a:t>
            </a:r>
            <a:r>
              <a:rPr lang="en-US" sz="2000" i="1" baseline="30000" dirty="0" smtClean="0"/>
              <a:t>-1</a:t>
            </a:r>
            <a:r>
              <a:rPr lang="en-US" sz="2000" i="1" dirty="0"/>
              <a:t> [(</a:t>
            </a:r>
            <a:r>
              <a:rPr lang="en-US" sz="2000" i="1" dirty="0" smtClean="0"/>
              <a:t>Y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i="1" dirty="0"/>
              <a:t>-  </a:t>
            </a:r>
            <a:r>
              <a:rPr lang="en-US" sz="2000" i="1" dirty="0" smtClean="0"/>
              <a:t>C</a:t>
            </a:r>
            <a:r>
              <a:rPr lang="en-US" sz="2000" i="1" baseline="-25000" dirty="0" smtClean="0"/>
              <a:t>y</a:t>
            </a:r>
            <a:r>
              <a:rPr lang="en-US" sz="2000" i="1" dirty="0" smtClean="0"/>
              <a:t>) </a:t>
            </a:r>
            <a:r>
              <a:rPr lang="en-US" sz="2000" i="1" dirty="0"/>
              <a:t>/ (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i="1" dirty="0"/>
              <a:t>-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x</a:t>
            </a:r>
            <a:r>
              <a:rPr lang="en-US" sz="2000" i="1" dirty="0"/>
              <a:t>)]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642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8624"/>
            <a:ext cx="8229600" cy="858176"/>
          </a:xfrm>
        </p:spPr>
        <p:txBody>
          <a:bodyPr/>
          <a:lstStyle/>
          <a:p>
            <a:r>
              <a:rPr lang="en-US" sz="3200" b="1" dirty="0" smtClean="0"/>
              <a:t>Our algorithm continued…..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64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variation of Ɵ </a:t>
            </a:r>
            <a:r>
              <a:rPr lang="en-US" dirty="0" smtClean="0"/>
              <a:t>is </a:t>
            </a:r>
            <a:r>
              <a:rPr lang="en-US" dirty="0"/>
              <a:t>plotted in respective frames </a:t>
            </a:r>
            <a:r>
              <a:rPr lang="en-US" dirty="0" smtClean="0"/>
              <a:t>for human </a:t>
            </a:r>
            <a:r>
              <a:rPr lang="en-US" dirty="0"/>
              <a:t>and vehicle then the </a:t>
            </a:r>
            <a:r>
              <a:rPr lang="en-US" dirty="0" smtClean="0"/>
              <a:t> resultant </a:t>
            </a:r>
            <a:r>
              <a:rPr lang="en-US" dirty="0"/>
              <a:t>plot is as </a:t>
            </a:r>
            <a:r>
              <a:rPr lang="en-US" dirty="0" smtClean="0"/>
              <a:t>shown in Figure.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a human </a:t>
            </a:r>
            <a:r>
              <a:rPr lang="en-US" dirty="0"/>
              <a:t>subject, angle variation pattern is </a:t>
            </a:r>
            <a:r>
              <a:rPr lang="en-US" dirty="0" smtClean="0"/>
              <a:t>repeatable, and </a:t>
            </a:r>
            <a:r>
              <a:rPr lang="en-US" dirty="0"/>
              <a:t>it is zero for almost at regular intervals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vehicle</a:t>
            </a:r>
            <a:r>
              <a:rPr lang="en-US" dirty="0"/>
              <a:t>, it is constant.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experiment with </a:t>
            </a:r>
            <a:r>
              <a:rPr lang="en-US" dirty="0" smtClean="0"/>
              <a:t>images containing </a:t>
            </a:r>
            <a:r>
              <a:rPr lang="en-US" dirty="0"/>
              <a:t>animal </a:t>
            </a:r>
            <a:r>
              <a:rPr lang="en-US" dirty="0" smtClean="0"/>
              <a:t>has not been </a:t>
            </a:r>
            <a:r>
              <a:rPr lang="en-US" dirty="0"/>
              <a:t>done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images </a:t>
            </a:r>
            <a:r>
              <a:rPr lang="en-US" dirty="0" smtClean="0"/>
              <a:t>with animals </a:t>
            </a:r>
            <a:r>
              <a:rPr lang="en-US" dirty="0"/>
              <a:t>in it, there are variations with </a:t>
            </a:r>
            <a:r>
              <a:rPr lang="en-US" dirty="0" smtClean="0"/>
              <a:t>repeatable patterns </a:t>
            </a:r>
            <a:r>
              <a:rPr lang="en-US" dirty="0"/>
              <a:t>but which never touch zero.</a:t>
            </a:r>
          </a:p>
        </p:txBody>
      </p:sp>
    </p:spTree>
    <p:extLst>
      <p:ext uri="{BB962C8B-B14F-4D97-AF65-F5344CB8AC3E}">
        <p14:creationId xmlns:p14="http://schemas.microsoft.com/office/powerpoint/2010/main" val="42168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Every new object which comes into the field of view is </a:t>
                </a:r>
                <a:r>
                  <a:rPr lang="en-US" sz="2000" dirty="0"/>
                  <a:t>tracked and value of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x</a:t>
                </a:r>
                <a:r>
                  <a:rPr lang="en-US" sz="2000" dirty="0" smtClean="0"/>
                  <a:t>, C</a:t>
                </a:r>
                <a:r>
                  <a:rPr lang="en-US" sz="2000" baseline="-25000" dirty="0" smtClean="0"/>
                  <a:t>y</a:t>
                </a:r>
                <a:r>
                  <a:rPr lang="en-US" sz="2000" dirty="0" smtClean="0"/>
                  <a:t>) and Ɵ </a:t>
                </a:r>
                <a:r>
                  <a:rPr lang="en-US" sz="2000" dirty="0"/>
                  <a:t>in each frame is stored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1600" dirty="0" smtClean="0"/>
                  <a:t>We </a:t>
                </a:r>
                <a:r>
                  <a:rPr lang="en-US" sz="1600" dirty="0"/>
                  <a:t>track value of Ɵ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until it goes to  </a:t>
                </a:r>
                <a:r>
                  <a:rPr lang="en-US" sz="1600" dirty="0" smtClean="0"/>
                  <a:t>zero three times.</a:t>
                </a:r>
              </a:p>
              <a:p>
                <a:pPr lvl="1"/>
                <a:r>
                  <a:rPr lang="en-US" sz="1600" dirty="0"/>
                  <a:t>Now </a:t>
                </a:r>
                <a:r>
                  <a:rPr lang="en-US" sz="1600" dirty="0" smtClean="0"/>
                  <a:t>we consider </a:t>
                </a:r>
                <a:r>
                  <a:rPr lang="en-US" sz="1600" dirty="0"/>
                  <a:t>Ɵ values between first and second </a:t>
                </a:r>
                <a:r>
                  <a:rPr lang="en-US" sz="1600" dirty="0" smtClean="0"/>
                  <a:t> zero as </a:t>
                </a:r>
                <a:r>
                  <a:rPr lang="en-US" sz="1600" dirty="0"/>
                  <a:t>vector T1 and Ɵ values between second and third </a:t>
                </a:r>
                <a:r>
                  <a:rPr lang="en-US" sz="1600" dirty="0" smtClean="0"/>
                  <a:t>zero </a:t>
                </a:r>
                <a:r>
                  <a:rPr lang="en-US" sz="1600" dirty="0"/>
                  <a:t>as vector </a:t>
                </a:r>
                <a:r>
                  <a:rPr lang="en-US" sz="1600" dirty="0" smtClean="0"/>
                  <a:t>T2.</a:t>
                </a:r>
              </a:p>
              <a:p>
                <a:pPr lvl="1"/>
                <a:r>
                  <a:rPr lang="en-US" sz="1600" dirty="0" smtClean="0"/>
                  <a:t>We find </a:t>
                </a:r>
                <a:r>
                  <a:rPr lang="en-US" sz="1600" dirty="0"/>
                  <a:t>mean m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m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of vector T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T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respectively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/>
                  <a:t>If n is the length of vector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then </a:t>
                </a:r>
                <a:r>
                  <a:rPr lang="en-US" sz="1600" dirty="0"/>
                  <a:t>calculate correlation value </a:t>
                </a:r>
                <a:r>
                  <a:rPr lang="en-US" sz="1600" dirty="0" smtClean="0"/>
                  <a:t>(r) between </a:t>
                </a:r>
                <a:r>
                  <a:rPr lang="en-US" sz="1600" dirty="0"/>
                  <a:t>these </a:t>
                </a:r>
                <a:r>
                  <a:rPr lang="en-US" sz="1600" dirty="0" smtClean="0"/>
                  <a:t>two vectors </a:t>
                </a:r>
                <a:r>
                  <a:rPr lang="en-US" sz="1600" dirty="0"/>
                  <a:t>to find similarities as </a:t>
                </a:r>
                <a:r>
                  <a:rPr lang="en-US" sz="1600" dirty="0" smtClean="0"/>
                  <a:t>follows.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r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. 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 −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 −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600" i="1" baseline="30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. 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 −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600" i="1" baseline="30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/>
                  <a:t>If correlation value is greater than a threshold value TH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then we </a:t>
                </a:r>
                <a:r>
                  <a:rPr lang="en-US" sz="1600" dirty="0" smtClean="0"/>
                  <a:t>conclude that </a:t>
                </a:r>
                <a:r>
                  <a:rPr lang="en-US" sz="1600" dirty="0"/>
                  <a:t>it is a human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08624"/>
            <a:ext cx="8229600" cy="858176"/>
          </a:xfrm>
        </p:spPr>
        <p:txBody>
          <a:bodyPr/>
          <a:lstStyle/>
          <a:p>
            <a:r>
              <a:rPr lang="en-US" sz="3200" b="1" dirty="0" smtClean="0"/>
              <a:t>Our algorithm continued…..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34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4" y="1128713"/>
            <a:ext cx="8761966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8956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400800" y="28956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791200" y="37719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19400" y="38100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524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: </a:t>
            </a:r>
            <a:r>
              <a:rPr lang="en-US" sz="3200" b="1" dirty="0" smtClean="0">
                <a:latin typeface="+mj-lt"/>
              </a:rPr>
              <a:t>Images at different processing stages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9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"/>
            <a:ext cx="743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: With negative false objects</a:t>
            </a:r>
          </a:p>
        </p:txBody>
      </p:sp>
      <p:pic>
        <p:nvPicPr>
          <p:cNvPr id="8194" name="Picture 2" descr="C:\Users\pratyush\virtual_box\data\imagetransfer\paper\mypaper\figures\negative_inp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6690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"/>
            <a:ext cx="743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</a:t>
            </a:r>
            <a:r>
              <a:rPr lang="en-US" sz="3200" b="1" smtClean="0">
                <a:latin typeface="+mj-lt"/>
              </a:rPr>
              <a:t>: </a:t>
            </a:r>
            <a:r>
              <a:rPr lang="en-US" sz="3200" b="1" smtClean="0">
                <a:latin typeface="+mj-lt"/>
              </a:rPr>
              <a:t>Comparison </a:t>
            </a:r>
            <a:r>
              <a:rPr lang="en-US" sz="3200" b="1" dirty="0" smtClean="0">
                <a:latin typeface="+mj-lt"/>
              </a:rPr>
              <a:t>of execution </a:t>
            </a:r>
            <a:r>
              <a:rPr lang="en-US" sz="3200" b="1" dirty="0" smtClean="0">
                <a:latin typeface="+mj-lt"/>
              </a:rPr>
              <a:t>time</a:t>
            </a:r>
          </a:p>
        </p:txBody>
      </p:sp>
      <p:pic>
        <p:nvPicPr>
          <p:cNvPr id="4098" name="Picture 2" descr="C:\Users\pratyush\virtual_box\data\thesis\Figures\pipeline_execution_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07440"/>
            <a:ext cx="3670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ratyush\virtual_box\data\thesis\Figures\arm11_pipeline_execution_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3" y="1143000"/>
            <a:ext cx="3533987" cy="265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3962399"/>
            <a:ext cx="383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of execution time with a x86 system </a:t>
            </a:r>
            <a:r>
              <a:rPr lang="en-US" dirty="0" smtClean="0"/>
              <a:t>having DMIPS=800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606" y="3962398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of execution time with an ARM11 </a:t>
            </a:r>
            <a:r>
              <a:rPr lang="en-US" dirty="0" smtClean="0"/>
              <a:t>system having </a:t>
            </a:r>
            <a:r>
              <a:rPr lang="en-US" dirty="0"/>
              <a:t>DMIPS=44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029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With embedded ARM platform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algorithm takes </a:t>
            </a:r>
            <a:r>
              <a:rPr lang="en-US" dirty="0" smtClean="0"/>
              <a:t>just 182 </a:t>
            </a:r>
            <a:r>
              <a:rPr lang="en-US" dirty="0" err="1"/>
              <a:t>ms</a:t>
            </a:r>
            <a:r>
              <a:rPr lang="en-US" dirty="0"/>
              <a:t> on the </a:t>
            </a:r>
            <a:r>
              <a:rPr lang="en-US" dirty="0" smtClean="0"/>
              <a:t>average,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HAAR [6] and </a:t>
            </a:r>
            <a:r>
              <a:rPr lang="en-US" dirty="0"/>
              <a:t>covariance </a:t>
            </a:r>
            <a:r>
              <a:rPr lang="en-US" dirty="0" smtClean="0"/>
              <a:t>feature based [15] algorithm </a:t>
            </a:r>
            <a:r>
              <a:rPr lang="en-US" dirty="0"/>
              <a:t>take around 942 </a:t>
            </a:r>
            <a:r>
              <a:rPr lang="en-US" dirty="0" err="1"/>
              <a:t>ms</a:t>
            </a:r>
            <a:r>
              <a:rPr lang="en-US" dirty="0"/>
              <a:t> and 4.65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smtClean="0"/>
              <a:t>respectively per </a:t>
            </a:r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8568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exploited the unique property of human leg </a:t>
            </a:r>
            <a:r>
              <a:rPr lang="en-US" dirty="0" smtClean="0"/>
              <a:t>motion</a:t>
            </a:r>
            <a:r>
              <a:rPr lang="en-US" dirty="0"/>
              <a:t>, that it is periodic and also angle between two legs </a:t>
            </a:r>
            <a:r>
              <a:rPr lang="en-US" dirty="0" smtClean="0"/>
              <a:t>varies between </a:t>
            </a:r>
            <a:r>
              <a:rPr lang="en-US" dirty="0"/>
              <a:t>zero and a maximum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demonstrated that </a:t>
            </a:r>
            <a:r>
              <a:rPr lang="en-US" dirty="0"/>
              <a:t>with our proposed framework one can achieve </a:t>
            </a:r>
            <a:r>
              <a:rPr lang="en-US" dirty="0" smtClean="0"/>
              <a:t>almost real </a:t>
            </a:r>
            <a:r>
              <a:rPr lang="en-US" dirty="0"/>
              <a:t>time pedestrian detection even with low cost </a:t>
            </a:r>
            <a:r>
              <a:rPr lang="en-US" dirty="0" smtClean="0"/>
              <a:t>embedded platforms</a:t>
            </a:r>
            <a:r>
              <a:rPr lang="en-US" dirty="0"/>
              <a:t>, making it viable for implementation for low </a:t>
            </a:r>
            <a:r>
              <a:rPr lang="en-US" dirty="0" smtClean="0"/>
              <a:t>cost vision/surveillance </a:t>
            </a:r>
            <a:r>
              <a:rPr lang="en-US" dirty="0"/>
              <a:t>platform.</a:t>
            </a:r>
          </a:p>
        </p:txBody>
      </p:sp>
    </p:spTree>
    <p:extLst>
      <p:ext uri="{BB962C8B-B14F-4D97-AF65-F5344CB8AC3E}">
        <p14:creationId xmlns:p14="http://schemas.microsoft.com/office/powerpoint/2010/main" val="92271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7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[1]  J. Yao and J. </a:t>
            </a:r>
            <a:r>
              <a:rPr lang="en-US" sz="2000" dirty="0" err="1"/>
              <a:t>Odobez</a:t>
            </a:r>
            <a:r>
              <a:rPr lang="en-US" sz="2000" dirty="0"/>
              <a:t>, “Multi-layer background subtraction based on color and texture,” in Computer Vision and Pattern Recognition, 2007. CVPR ’07. IEEE Conference on, 2007, pp. 1–8.</a:t>
            </a:r>
          </a:p>
          <a:p>
            <a:r>
              <a:rPr lang="en-US" sz="2000" dirty="0"/>
              <a:t>[2] O. </a:t>
            </a:r>
            <a:r>
              <a:rPr lang="en-US" sz="2000" dirty="0" err="1"/>
              <a:t>Barnich</a:t>
            </a:r>
            <a:r>
              <a:rPr lang="en-US" sz="2000" dirty="0"/>
              <a:t> and M. Van </a:t>
            </a:r>
            <a:r>
              <a:rPr lang="en-US" sz="2000" dirty="0" err="1"/>
              <a:t>Droogenbroeck</a:t>
            </a:r>
            <a:r>
              <a:rPr lang="en-US" sz="2000" dirty="0"/>
              <a:t>, “Vibe: A universal background subtraction algorithm for video sequences,” Image Processing, IEEE Transactions on, vol. 20, no. 6, pp. 1709–1724, Jun. 2011. [Online]. </a:t>
            </a:r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/>
              <a:t>3] C. Stauffer and W. E. L. </a:t>
            </a:r>
            <a:r>
              <a:rPr lang="en-US" sz="2000" dirty="0" err="1"/>
              <a:t>Grimson</a:t>
            </a:r>
            <a:r>
              <a:rPr lang="en-US" sz="2000" dirty="0"/>
              <a:t>, “Adaptive background mixture mod-</a:t>
            </a:r>
            <a:r>
              <a:rPr lang="en-US" sz="2000" dirty="0" err="1"/>
              <a:t>els</a:t>
            </a:r>
            <a:r>
              <a:rPr lang="en-US" sz="2000" dirty="0"/>
              <a:t> for real-time tracking,” in Computer Vision and Pattern Recognition, 1999. IEEE Computer Society Conference on., vol. 2, 1999, pp. –252 Vol. 2.</a:t>
            </a:r>
          </a:p>
          <a:p>
            <a:r>
              <a:rPr lang="en-US" sz="2000" dirty="0"/>
              <a:t>[4] R. </a:t>
            </a:r>
            <a:r>
              <a:rPr lang="en-US" sz="2000" dirty="0" err="1"/>
              <a:t>Cucchiara</a:t>
            </a:r>
            <a:r>
              <a:rPr lang="en-US" sz="2000" dirty="0"/>
              <a:t>, C. Grana, M. </a:t>
            </a:r>
            <a:r>
              <a:rPr lang="en-US" sz="2000" dirty="0" err="1"/>
              <a:t>Piccardi</a:t>
            </a:r>
            <a:r>
              <a:rPr lang="en-US" sz="2000" dirty="0"/>
              <a:t>, and A. </a:t>
            </a:r>
            <a:r>
              <a:rPr lang="en-US" sz="2000" dirty="0" err="1"/>
              <a:t>Prati</a:t>
            </a:r>
            <a:r>
              <a:rPr lang="en-US" sz="2000" dirty="0"/>
              <a:t>, “Detecting moving objects, ghosts, and shadows in video streams,” IEEE Transactions on Pattern Analysis and Machine </a:t>
            </a:r>
            <a:r>
              <a:rPr lang="en-US" sz="2000" dirty="0" smtClean="0"/>
              <a:t>Intelligence, vol</a:t>
            </a:r>
            <a:r>
              <a:rPr lang="en-US" sz="2000" dirty="0"/>
              <a:t>. 25, no. 10, pp. 1337–1342, Sep. 2003.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44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[5] R. </a:t>
            </a:r>
            <a:r>
              <a:rPr lang="en-US" sz="2000" dirty="0" err="1"/>
              <a:t>Venkatesh</a:t>
            </a:r>
            <a:r>
              <a:rPr lang="en-US" sz="2000" dirty="0"/>
              <a:t> </a:t>
            </a:r>
            <a:r>
              <a:rPr lang="en-US" sz="2000" dirty="0" err="1"/>
              <a:t>Babu</a:t>
            </a:r>
            <a:r>
              <a:rPr lang="en-US" sz="2000" dirty="0"/>
              <a:t> and A. </a:t>
            </a:r>
            <a:r>
              <a:rPr lang="en-US" sz="2000" dirty="0" err="1"/>
              <a:t>Makur</a:t>
            </a:r>
            <a:r>
              <a:rPr lang="en-US" sz="2000" dirty="0"/>
              <a:t>, “Object-based surveillance video compression using foreground motion compensation,” in Control, Au-</a:t>
            </a:r>
            <a:r>
              <a:rPr lang="en-US" sz="2000" dirty="0" err="1"/>
              <a:t>tomation</a:t>
            </a:r>
            <a:r>
              <a:rPr lang="en-US" sz="2000" dirty="0"/>
              <a:t>, Robotics and Vision, 2006. ICARCV ’06. 9th International Conference on, 2006, pp. 1–6.</a:t>
            </a:r>
          </a:p>
          <a:p>
            <a:r>
              <a:rPr lang="en-US" sz="2000" dirty="0"/>
              <a:t>[6] P. Viola, M. Jones, and D. Snow, “Detecting pedestrians using patterns of motion and appearance,” in Computer Vision, 2003. Proceedings. Ninth IEEE International Conference on, 2003, pp. 734–741 vol.2.</a:t>
            </a:r>
          </a:p>
          <a:p>
            <a:r>
              <a:rPr lang="en-US" sz="2000" dirty="0"/>
              <a:t>[7] C. Stauffer and W. E. L. </a:t>
            </a:r>
            <a:r>
              <a:rPr lang="en-US" sz="2000" dirty="0" err="1"/>
              <a:t>Grimson</a:t>
            </a:r>
            <a:r>
              <a:rPr lang="en-US" sz="2000" dirty="0"/>
              <a:t>, “Adaptive background mixture mod-</a:t>
            </a:r>
            <a:r>
              <a:rPr lang="en-US" sz="2000" dirty="0" err="1"/>
              <a:t>els</a:t>
            </a:r>
            <a:r>
              <a:rPr lang="en-US" sz="2000" dirty="0"/>
              <a:t> for real-time tracking,” in Computer Vision and Pattern Recognition, 1999. IEEE Computer Society Conference on., vol. 2, 1999, pp. –252 Vol. 2.</a:t>
            </a:r>
          </a:p>
          <a:p>
            <a:r>
              <a:rPr lang="en-US" sz="2000" dirty="0"/>
              <a:t>[8] P. Dollar, S. </a:t>
            </a:r>
            <a:r>
              <a:rPr lang="en-US" sz="2000" dirty="0" err="1"/>
              <a:t>Belongie</a:t>
            </a:r>
            <a:r>
              <a:rPr lang="en-US" sz="2000" dirty="0"/>
              <a:t>, and P. </a:t>
            </a:r>
            <a:r>
              <a:rPr lang="en-US" sz="2000" dirty="0" err="1"/>
              <a:t>Perona</a:t>
            </a:r>
            <a:r>
              <a:rPr lang="en-US" sz="2000" dirty="0"/>
              <a:t>, “The fastest pedestrian detector in the west,” in </a:t>
            </a:r>
            <a:r>
              <a:rPr lang="en-US" sz="2000" dirty="0" err="1"/>
              <a:t>Procedings</a:t>
            </a:r>
            <a:r>
              <a:rPr lang="en-US" sz="2000" dirty="0"/>
              <a:t> of the British Machine Vision Conference 2010. British Machine Vision Association, 2010, pp. 68.1–68.11. [Online]. Available: http://</a:t>
            </a:r>
            <a:r>
              <a:rPr lang="en-US" sz="2000" dirty="0" smtClean="0"/>
              <a:t>dx.doi.org/10.5244/c.24.68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29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It is very important to achieve, reduction in amount of data to be  transmitted due to lack of end to end connectivity.</a:t>
            </a:r>
          </a:p>
          <a:p>
            <a:r>
              <a:rPr lang="en-US" sz="2000" dirty="0"/>
              <a:t>For surveillance data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	Entire image need not be transmitted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	Only a few segments of image need to be transmitted(the fast changing scenes)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Transmitting only significant features pre-extracted locally from the image can reduce transmission requirement significantly.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Extraction of such image information is possible if end node is intelligent.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Semantic information transfer can reduce this further </a:t>
            </a:r>
          </a:p>
          <a:p>
            <a:r>
              <a:rPr lang="en-US" sz="2000" dirty="0"/>
              <a:t>We also need to ensure that this minimization of content allows us to reconstruct the image with relevant details at the other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[9] T.-H. Tsai and C.-Y. Lin, “Exploring contextual redundancy in </a:t>
            </a:r>
            <a:r>
              <a:rPr lang="en-US" sz="2000" dirty="0" err="1"/>
              <a:t>improv-ing</a:t>
            </a:r>
            <a:r>
              <a:rPr lang="en-US" sz="2000" dirty="0"/>
              <a:t> object-based video coding for video sensor networks surveillance,” Multimedia, IEEE Transactions on, vol. 14, no. 3, pp. 669–682, 2012.</a:t>
            </a:r>
          </a:p>
          <a:p>
            <a:r>
              <a:rPr lang="en-US" sz="2000" dirty="0"/>
              <a:t>[10] S. </a:t>
            </a:r>
            <a:r>
              <a:rPr lang="en-US" sz="2000" dirty="0" err="1"/>
              <a:t>Chaudhury</a:t>
            </a:r>
            <a:r>
              <a:rPr lang="en-US" sz="2000" dirty="0"/>
              <a:t>, S. </a:t>
            </a:r>
            <a:r>
              <a:rPr lang="en-US" sz="2000" dirty="0" err="1"/>
              <a:t>Tripathi</a:t>
            </a:r>
            <a:r>
              <a:rPr lang="en-US" sz="2000" dirty="0"/>
              <a:t>, and S. Roy, “Parametric video compression using appearance space,” in Pattern Recognition, 2008. ICPR 2008. 19th</a:t>
            </a:r>
          </a:p>
          <a:p>
            <a:r>
              <a:rPr lang="en-US" sz="2000" dirty="0"/>
              <a:t>International Conference on, 2008, pp. 1–4.</a:t>
            </a:r>
          </a:p>
          <a:p>
            <a:r>
              <a:rPr lang="en-US" sz="2000" dirty="0"/>
              <a:t>[11] H. </a:t>
            </a:r>
            <a:r>
              <a:rPr lang="en-US" sz="2000" dirty="0" err="1"/>
              <a:t>Fujiyoshi</a:t>
            </a:r>
            <a:r>
              <a:rPr lang="en-US" sz="2000" dirty="0"/>
              <a:t> and A. Lipton, “Real-time human motion analysis by image </a:t>
            </a:r>
            <a:r>
              <a:rPr lang="en-US" sz="2000" dirty="0" err="1"/>
              <a:t>skeletonization</a:t>
            </a:r>
            <a:r>
              <a:rPr lang="en-US" sz="2000" dirty="0"/>
              <a:t>,” in Applications of Computer Vision, 1998. WACV ’98. Proceedings., Fourth IEEE Workshop on, 1998, pp. 15–21.</a:t>
            </a:r>
          </a:p>
          <a:p>
            <a:r>
              <a:rPr lang="en-US" sz="2000" dirty="0"/>
              <a:t>[12] J. Ding, Y. Wang, and L. Yu, “Extraction of human body skeleton based on silhouette images,” in Education Technology and Computer Science (ETCS), 2010 Second International Workshop on, vol. 1, 2010, pp. 71–74 </a:t>
            </a:r>
          </a:p>
        </p:txBody>
      </p:sp>
    </p:spTree>
    <p:extLst>
      <p:ext uri="{BB962C8B-B14F-4D97-AF65-F5344CB8AC3E}">
        <p14:creationId xmlns:p14="http://schemas.microsoft.com/office/powerpoint/2010/main" val="37727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[13] K. </a:t>
            </a:r>
            <a:r>
              <a:rPr lang="en-US" sz="2000" dirty="0" err="1"/>
              <a:t>saeed</a:t>
            </a:r>
            <a:r>
              <a:rPr lang="en-US" sz="2000" dirty="0"/>
              <a:t>, M. </a:t>
            </a:r>
            <a:r>
              <a:rPr lang="en-US" sz="2000" dirty="0" err="1"/>
              <a:t>Tabedzki</a:t>
            </a:r>
            <a:r>
              <a:rPr lang="en-US" sz="2000" dirty="0"/>
              <a:t>, and M. R. </a:t>
            </a:r>
            <a:r>
              <a:rPr lang="en-US" sz="2000" dirty="0" err="1"/>
              <a:t>andMarcin</a:t>
            </a:r>
            <a:r>
              <a:rPr lang="en-US" sz="2000" dirty="0"/>
              <a:t> </a:t>
            </a:r>
            <a:r>
              <a:rPr lang="en-US" sz="2000" dirty="0" err="1"/>
              <a:t>Adamski</a:t>
            </a:r>
            <a:r>
              <a:rPr lang="en-US" sz="2000" dirty="0"/>
              <a:t>, “K3m: A universal algorithm for image </a:t>
            </a:r>
            <a:r>
              <a:rPr lang="en-US" sz="2000" dirty="0" err="1"/>
              <a:t>skeletonizationand</a:t>
            </a:r>
            <a:r>
              <a:rPr lang="en-US" sz="2000" dirty="0"/>
              <a:t> a review of thinning techniques,” in Int. J. Appl. Math. </a:t>
            </a:r>
            <a:r>
              <a:rPr lang="en-US" sz="2000" dirty="0" err="1"/>
              <a:t>Comput</a:t>
            </a:r>
            <a:r>
              <a:rPr lang="en-US" sz="2000" dirty="0"/>
              <a:t>. </a:t>
            </a:r>
            <a:r>
              <a:rPr lang="en-US" sz="2000" dirty="0" err="1"/>
              <a:t>Sci</a:t>
            </a:r>
            <a:r>
              <a:rPr lang="en-US" sz="2000" dirty="0"/>
              <a:t>, vol. 20, no. 2, 2010, pp. 317–335.</a:t>
            </a:r>
          </a:p>
          <a:p>
            <a:r>
              <a:rPr lang="en-US" sz="2000" dirty="0"/>
              <a:t>[14] G. </a:t>
            </a:r>
            <a:r>
              <a:rPr lang="en-US" sz="2000" dirty="0" err="1"/>
              <a:t>Bradski</a:t>
            </a:r>
            <a:r>
              <a:rPr lang="en-US" sz="2000" dirty="0"/>
              <a:t>, “The </a:t>
            </a:r>
            <a:r>
              <a:rPr lang="en-US" sz="2000" dirty="0" err="1"/>
              <a:t>opencv</a:t>
            </a:r>
            <a:r>
              <a:rPr lang="en-US" sz="2000" dirty="0"/>
              <a:t> library,” Dr. Dobb’s Journal of Software Tools, 2000.</a:t>
            </a:r>
          </a:p>
          <a:p>
            <a:r>
              <a:rPr lang="en-US" sz="2000" dirty="0"/>
              <a:t>[15] J. Yao and J.-M. </a:t>
            </a:r>
            <a:r>
              <a:rPr lang="en-US" sz="2000" dirty="0" err="1"/>
              <a:t>Odobez</a:t>
            </a:r>
            <a:r>
              <a:rPr lang="en-US" sz="2000" dirty="0"/>
              <a:t>, “Fast human detection from videos using covariance features,” in European Conference on Computer Vision, workshop on Visual Surveillance (ECCV-VS), 10 2008, pp. 15–21</a:t>
            </a:r>
          </a:p>
        </p:txBody>
      </p:sp>
    </p:spTree>
    <p:extLst>
      <p:ext uri="{BB962C8B-B14F-4D97-AF65-F5344CB8AC3E}">
        <p14:creationId xmlns:p14="http://schemas.microsoft.com/office/powerpoint/2010/main" val="29357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 </a:t>
            </a:r>
            <a:r>
              <a:rPr lang="en-US" sz="3600" dirty="0"/>
              <a:t>BW surveillance </a:t>
            </a:r>
            <a:r>
              <a:rPr lang="en-US" sz="3600" dirty="0" smtClean="0"/>
              <a:t>image </a:t>
            </a:r>
            <a:r>
              <a:rPr lang="en-US" sz="3600" dirty="0" smtClean="0"/>
              <a:t>processing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55233" y="1143000"/>
            <a:ext cx="5943600" cy="4953000"/>
            <a:chOff x="685800" y="304800"/>
            <a:chExt cx="2057400" cy="4953000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1143000"/>
              <a:ext cx="2057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Subtract background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5800" y="1981200"/>
              <a:ext cx="2057400" cy="6966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Clean unnecessary foreground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5800" y="2895600"/>
              <a:ext cx="20574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Find out all moving contours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62000" y="3810000"/>
              <a:ext cx="1981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Skeletonize each contour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5800" y="304800"/>
              <a:ext cx="2057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Grab gray scale frame  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" y="4648200"/>
              <a:ext cx="20193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Detect moving human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8" idx="0"/>
            </p:cNvCxnSpPr>
            <p:nvPr/>
          </p:nvCxnSpPr>
          <p:spPr>
            <a:xfrm>
              <a:off x="1714500" y="914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52600" y="1752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52600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752600" y="3581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52600" y="4419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2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944562"/>
          </a:xfrm>
        </p:spPr>
        <p:txBody>
          <a:bodyPr/>
          <a:lstStyle/>
          <a:p>
            <a:r>
              <a:rPr lang="en-US" dirty="0"/>
              <a:t>Background subtraction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Method </a:t>
            </a:r>
            <a:r>
              <a:rPr lang="en-US" sz="2000" dirty="0"/>
              <a:t>described </a:t>
            </a:r>
            <a:r>
              <a:rPr lang="en-US" sz="2000" dirty="0" smtClean="0"/>
              <a:t>by Yao </a:t>
            </a:r>
            <a:r>
              <a:rPr lang="en-US" sz="2000" dirty="0"/>
              <a:t>and </a:t>
            </a:r>
            <a:r>
              <a:rPr lang="en-US" sz="2000" dirty="0" err="1"/>
              <a:t>Odobez</a:t>
            </a:r>
            <a:r>
              <a:rPr lang="en-US" sz="2000" dirty="0"/>
              <a:t> [</a:t>
            </a:r>
            <a:r>
              <a:rPr lang="en-US" sz="2000" dirty="0" smtClean="0"/>
              <a:t>1] </a:t>
            </a:r>
            <a:r>
              <a:rPr lang="en-US" sz="2000" dirty="0"/>
              <a:t>is based on use of texture features present in Local Binary </a:t>
            </a:r>
            <a:r>
              <a:rPr lang="en-US" sz="2000" dirty="0" smtClean="0"/>
              <a:t>Pattern(LBP).</a:t>
            </a:r>
          </a:p>
          <a:p>
            <a:r>
              <a:rPr lang="en-US" sz="2000" dirty="0" smtClean="0"/>
              <a:t>LBP </a:t>
            </a:r>
            <a:r>
              <a:rPr lang="en-US" sz="2000" dirty="0"/>
              <a:t>works well with local illumination changes, however there can be </a:t>
            </a:r>
            <a:r>
              <a:rPr lang="en-US" sz="2000" dirty="0" smtClean="0"/>
              <a:t>issues in </a:t>
            </a:r>
            <a:r>
              <a:rPr lang="en-US" sz="2000" dirty="0"/>
              <a:t>case of global illumination change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Photometric </a:t>
            </a:r>
            <a:r>
              <a:rPr lang="en-US" sz="2000" dirty="0"/>
              <a:t>invariant color measurement </a:t>
            </a:r>
            <a:r>
              <a:rPr lang="en-US" sz="2000" dirty="0" smtClean="0"/>
              <a:t> method has been used to overcome  these issues.</a:t>
            </a:r>
          </a:p>
          <a:p>
            <a:r>
              <a:rPr lang="en-US" sz="2000" dirty="0" smtClean="0"/>
              <a:t>Method by </a:t>
            </a:r>
            <a:r>
              <a:rPr lang="en-US" sz="2000" dirty="0" err="1"/>
              <a:t>Barnich</a:t>
            </a:r>
            <a:r>
              <a:rPr lang="en-US" sz="2000" dirty="0"/>
              <a:t> and Van </a:t>
            </a:r>
            <a:r>
              <a:rPr lang="en-US" sz="2000" dirty="0" err="1"/>
              <a:t>Droogenbroeck</a:t>
            </a:r>
            <a:r>
              <a:rPr lang="en-US" sz="2000" dirty="0"/>
              <a:t> </a:t>
            </a:r>
            <a:r>
              <a:rPr lang="en-US" sz="2000" dirty="0" smtClean="0"/>
              <a:t>[2] </a:t>
            </a:r>
            <a:r>
              <a:rPr lang="en-US" sz="2000" dirty="0"/>
              <a:t>(Vibe) </a:t>
            </a:r>
            <a:r>
              <a:rPr lang="en-US" sz="2000" dirty="0" smtClean="0"/>
              <a:t>re-places </a:t>
            </a:r>
            <a:r>
              <a:rPr lang="en-US" sz="2000" dirty="0"/>
              <a:t>background values for last N frames randomly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Furthermore</a:t>
            </a:r>
            <a:r>
              <a:rPr lang="en-US" sz="2000" dirty="0"/>
              <a:t>, it diffuses </a:t>
            </a:r>
            <a:r>
              <a:rPr lang="en-US" sz="2000" dirty="0" smtClean="0"/>
              <a:t>updated values </a:t>
            </a:r>
            <a:r>
              <a:rPr lang="en-US" sz="2000" dirty="0"/>
              <a:t>to </a:t>
            </a:r>
            <a:r>
              <a:rPr lang="en-US" sz="2000" dirty="0" smtClean="0"/>
              <a:t>neighboring </a:t>
            </a:r>
            <a:r>
              <a:rPr lang="en-US" sz="2000" dirty="0"/>
              <a:t>pixels, and again that too on random basis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So </a:t>
            </a:r>
            <a:r>
              <a:rPr lang="en-US" sz="2000" dirty="0"/>
              <a:t>far </a:t>
            </a:r>
            <a:r>
              <a:rPr lang="en-US" sz="2000" dirty="0" smtClean="0"/>
              <a:t>this algorithm </a:t>
            </a:r>
            <a:r>
              <a:rPr lang="en-US" sz="2000" dirty="0"/>
              <a:t>surpasses other existing algorithm in </a:t>
            </a:r>
            <a:r>
              <a:rPr lang="en-US" sz="2000" dirty="0" smtClean="0"/>
              <a:t>computation </a:t>
            </a:r>
            <a:r>
              <a:rPr lang="en-US" sz="2000" dirty="0"/>
              <a:t>complexities</a:t>
            </a:r>
          </a:p>
        </p:txBody>
      </p:sp>
    </p:spTree>
    <p:extLst>
      <p:ext uri="{BB962C8B-B14F-4D97-AF65-F5344CB8AC3E}">
        <p14:creationId xmlns:p14="http://schemas.microsoft.com/office/powerpoint/2010/main" val="255566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 subtraction algorithm comparison</a:t>
            </a:r>
            <a:endParaRPr lang="en-US" dirty="0"/>
          </a:p>
        </p:txBody>
      </p:sp>
      <p:pic>
        <p:nvPicPr>
          <p:cNvPr id="3074" name="Picture 2" descr="C:\Users\pratyush\virtual_box\data\thesis\Figures\bg_comp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82319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715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of background subtraction execution time of</a:t>
            </a:r>
          </a:p>
          <a:p>
            <a:pPr algn="ctr"/>
            <a:r>
              <a:rPr lang="en-US" dirty="0"/>
              <a:t>[1] and [2] with frame number. This timing was observed with</a:t>
            </a:r>
          </a:p>
          <a:p>
            <a:pPr algn="ctr"/>
            <a:r>
              <a:rPr lang="en-US" dirty="0"/>
              <a:t>a system with DMIPS = 800.</a:t>
            </a:r>
          </a:p>
        </p:txBody>
      </p:sp>
    </p:spTree>
    <p:extLst>
      <p:ext uri="{BB962C8B-B14F-4D97-AF65-F5344CB8AC3E}">
        <p14:creationId xmlns:p14="http://schemas.microsoft.com/office/powerpoint/2010/main" val="60803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Human skeleton algorithm </a:t>
            </a:r>
            <a:r>
              <a:rPr lang="en-US" sz="3200" dirty="0" smtClean="0"/>
              <a:t>comparison: Contour skeleton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05200" cy="449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out </a:t>
            </a:r>
            <a:r>
              <a:rPr lang="en-US" sz="2000" dirty="0"/>
              <a:t>boundary points (</a:t>
            </a:r>
            <a:r>
              <a:rPr lang="en-US" sz="2000" dirty="0" err="1" smtClean="0"/>
              <a:t>cvFindContours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Approximate these points to a polygon</a:t>
            </a:r>
            <a:r>
              <a:rPr lang="en-US" sz="2000" dirty="0"/>
              <a:t>. (</a:t>
            </a:r>
            <a:r>
              <a:rPr lang="en-US" sz="2000" dirty="0" err="1" smtClean="0"/>
              <a:t>cvApproxPoly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Vertices of these polygon connected together gives an outer skeleton of object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962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9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Human skeleton algorithm comparison: </a:t>
            </a:r>
            <a:r>
              <a:rPr lang="en-US" sz="3200" dirty="0" smtClean="0"/>
              <a:t>Morphological skeleton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672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⋃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dirty="0"/>
              </a:p>
              <a:p>
                <a:pPr marL="0" indent="0">
                  <a:buNone/>
                </a:pPr>
                <a:r>
                  <a:rPr lang="en-US" sz="1600" b="0" i="1" dirty="0" smtClean="0">
                    <a:latin typeface="Cambria Math"/>
                  </a:rPr>
                  <a:t>Where </a:t>
                </a:r>
                <a:r>
                  <a:rPr lang="en-US" sz="1600" b="0" i="1" dirty="0" err="1" smtClean="0">
                    <a:latin typeface="Cambria Math"/>
                  </a:rPr>
                  <a:t>S</a:t>
                </a:r>
                <a:r>
                  <a:rPr lang="en-US" sz="1600" b="0" i="1" baseline="-25000" dirty="0" err="1" smtClean="0">
                    <a:latin typeface="Cambria Math"/>
                  </a:rPr>
                  <a:t>k</a:t>
                </a:r>
                <a:r>
                  <a:rPr lang="en-US" sz="1600" b="0" i="1" dirty="0" smtClean="0">
                    <a:latin typeface="Cambria Math"/>
                  </a:rPr>
                  <a:t>(A)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sz="1600" b="0" i="1" smtClean="0">
                            <a:latin typeface="Cambria Math"/>
                          </a:rPr>
                          <m:t>{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⊝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𝑘𝐵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−[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⊝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𝑘𝐵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∘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/>
                          </a:rPr>
                          <m:t>]}</m:t>
                        </m:r>
                      </m:e>
                    </m:nary>
                  </m:oMath>
                </a14:m>
                <a:endParaRPr lang="en-US" sz="16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C implementation</a:t>
                </a:r>
              </a:p>
              <a:p>
                <a:pPr marL="0" indent="0">
                  <a:buNone/>
                </a:pPr>
                <a:r>
                  <a:rPr lang="en-US" sz="1600" dirty="0"/>
                  <a:t>d</a:t>
                </a:r>
                <a:r>
                  <a:rPr lang="en-US" sz="1600" dirty="0" smtClean="0"/>
                  <a:t>o {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err="1" smtClean="0"/>
                  <a:t>cvErode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img</a:t>
                </a:r>
                <a:r>
                  <a:rPr lang="en-US" sz="1600" dirty="0"/>
                  <a:t>, eroded, element, 1);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cvDilate</a:t>
                </a:r>
                <a:r>
                  <a:rPr lang="en-US" sz="1600" dirty="0" smtClean="0"/>
                  <a:t>(eroded</a:t>
                </a:r>
                <a:r>
                  <a:rPr lang="en-US" sz="1600" dirty="0"/>
                  <a:t>, temp, element, 1);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cvSub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img</a:t>
                </a:r>
                <a:r>
                  <a:rPr lang="en-US" sz="1600" dirty="0"/>
                  <a:t>, temp, temp, NULL);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cvOr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skel</a:t>
                </a:r>
                <a:r>
                  <a:rPr lang="en-US" sz="1600" dirty="0"/>
                  <a:t>, temp, </a:t>
                </a:r>
                <a:r>
                  <a:rPr lang="en-US" sz="1600" dirty="0" err="1"/>
                  <a:t>skel</a:t>
                </a:r>
                <a:r>
                  <a:rPr lang="en-US" sz="1600" dirty="0"/>
                  <a:t>, NULL);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cvCopy</a:t>
                </a:r>
                <a:r>
                  <a:rPr lang="en-US" sz="1600" dirty="0" smtClean="0"/>
                  <a:t>(eroded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img</a:t>
                </a:r>
                <a:r>
                  <a:rPr lang="en-US" sz="1600" dirty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done </a:t>
                </a:r>
                <a:r>
                  <a:rPr lang="en-US" sz="1600" dirty="0"/>
                  <a:t>= (</a:t>
                </a:r>
                <a:r>
                  <a:rPr lang="en-US" sz="1600" dirty="0" err="1"/>
                  <a:t>cvCountNonZero</a:t>
                </a:r>
                <a:r>
                  <a:rPr lang="en-US" sz="1600" dirty="0"/>
                  <a:t>(</a:t>
                </a:r>
                <a:r>
                  <a:rPr lang="en-US" sz="1600" dirty="0" err="1"/>
                  <a:t>img</a:t>
                </a:r>
                <a:r>
                  <a:rPr lang="en-US" sz="1600" dirty="0"/>
                  <a:t>) == 0);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} </a:t>
                </a:r>
                <a:r>
                  <a:rPr lang="en-US" sz="1600" dirty="0"/>
                  <a:t>while (!done);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67200" cy="4525963"/>
              </a:xfrm>
              <a:blipFill rotWithShape="1">
                <a:blip r:embed="rId2"/>
                <a:stretch>
                  <a:fillRect l="-5000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38354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3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Human skeleton algorithm comparison: </a:t>
            </a:r>
            <a:r>
              <a:rPr lang="en-US" sz="3200" dirty="0" smtClean="0"/>
              <a:t>Distance </a:t>
            </a:r>
            <a:r>
              <a:rPr lang="en-US" sz="3200" dirty="0"/>
              <a:t>transform </a:t>
            </a:r>
            <a:r>
              <a:rPr lang="en-US" sz="3200" dirty="0" smtClean="0"/>
              <a:t>skeleton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200400" cy="49831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Transformed image pixel is </a:t>
            </a:r>
            <a:r>
              <a:rPr lang="en-US" sz="2000" dirty="0"/>
              <a:t>set to a value equal to the distance to the nearest zero pixel in the input image. 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cvDistTransform</a:t>
            </a:r>
            <a:r>
              <a:rPr lang="en-US" sz="2000" dirty="0" smtClean="0"/>
              <a:t> (</a:t>
            </a:r>
            <a:r>
              <a:rPr lang="en-US" sz="2000" dirty="0" err="1" smtClean="0"/>
              <a:t>img</a:t>
            </a:r>
            <a:r>
              <a:rPr lang="en-US" sz="2000" dirty="0" smtClean="0"/>
              <a:t>, transformed, </a:t>
            </a:r>
            <a:r>
              <a:rPr lang="en-US" sz="2000" dirty="0"/>
              <a:t>CV_DIST_L2, 5, </a:t>
            </a:r>
            <a:r>
              <a:rPr lang="en-US" sz="2000" dirty="0" smtClean="0"/>
              <a:t>NULL, NULL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cvNormalize</a:t>
            </a:r>
            <a:r>
              <a:rPr lang="en-US" sz="2000" dirty="0" smtClean="0"/>
              <a:t>(transformed, transformed, </a:t>
            </a:r>
            <a:r>
              <a:rPr lang="en-US" sz="2000" dirty="0"/>
              <a:t>0.0, 1.0, CV_MINMAX);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767540" cy="310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8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Human skeleton algorithm comparison: </a:t>
            </a:r>
            <a:r>
              <a:rPr lang="en-US" sz="3200" dirty="0" smtClean="0"/>
              <a:t>Star Skeleton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3750128" cy="308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33528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Plots distance of each boundary point from the </a:t>
            </a:r>
            <a:r>
              <a:rPr lang="en-US" dirty="0" smtClean="0"/>
              <a:t>centroid.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pass filter this plotted curve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peaks of the curve as skeleton point</a:t>
            </a:r>
            <a:r>
              <a:rPr lang="en-US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22326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4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ଢ଼୶ୋ୴୩୻୻ୱ୮ୱ୭୬"/>
  <p:tag name="DATETIME" val="ିଷ଺ଷ଺ସହ଻ନନ଺଻ୂ଼ୁ୘୕ନର୏୕ଡ଼ଳଽୂ଻ସ଱"/>
  <p:tag name="DONEBY" val="୛ଡ଼୤୸୺୩୼஁୽୻୰"/>
  <p:tag name="IPADDRESS" val="ୌ୔୐ହସସହ଼"/>
  <p:tag name="APPVER" val="଻ଶସ"/>
  <p:tag name="RANDOM" val="8"/>
  <p:tag name="CHECKSUM" val="଼଻ହହ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1692</Words>
  <Application>Microsoft Office PowerPoint</Application>
  <PresentationFormat>On-screen Show (4:3)</PresentationFormat>
  <Paragraphs>130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Multi Segmented Image in Delay Tolerant Networks using Bandwidth Reduction Technique Final Presentation – May 2013</vt:lpstr>
      <vt:lpstr>Introduction</vt:lpstr>
      <vt:lpstr>Low BW surveillance image processing steps</vt:lpstr>
      <vt:lpstr>Background subtraction algorithm</vt:lpstr>
      <vt:lpstr>Background subtraction algorithm comparison</vt:lpstr>
      <vt:lpstr>Human skeleton algorithm comparison: Contour skeleton</vt:lpstr>
      <vt:lpstr>Human skeleton algorithm comparison: Morphological skeleton</vt:lpstr>
      <vt:lpstr>Human skeleton algorithm comparison: Distance transform skeleton</vt:lpstr>
      <vt:lpstr>Human skeleton algorithm comparison: Star Skeleton</vt:lpstr>
      <vt:lpstr>Our human detection algorithm</vt:lpstr>
      <vt:lpstr>Our algorithm continued…..</vt:lpstr>
      <vt:lpstr>Our algorithm continued…..</vt:lpstr>
      <vt:lpstr>PowerPoint Presentation</vt:lpstr>
      <vt:lpstr>PowerPoint Presentation</vt:lpstr>
      <vt:lpstr>PowerPoint Presentation</vt:lpstr>
      <vt:lpstr>Conclusion</vt:lpstr>
      <vt:lpstr>Thank You Sir</vt:lpstr>
      <vt:lpstr>References</vt:lpstr>
      <vt:lpstr>References</vt:lpstr>
      <vt:lpstr>References</vt:lpstr>
      <vt:lpstr>References</vt:lpstr>
    </vt:vector>
  </TitlesOfParts>
  <Company>IIT Delhi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MID-TERM PRESENTATION, SEM I, 2011-2012, 17 Sep 2011, Room 2A-105, 1500-1800 HOURS</dc:title>
  <dc:creator>SK</dc:creator>
  <cp:lastModifiedBy>pratyush</cp:lastModifiedBy>
  <cp:revision>98</cp:revision>
  <cp:lastPrinted>2013-07-03T07:28:05Z</cp:lastPrinted>
  <dcterms:created xsi:type="dcterms:W3CDTF">2011-09-14T04:03:29Z</dcterms:created>
  <dcterms:modified xsi:type="dcterms:W3CDTF">2013-07-03T08:22:56Z</dcterms:modified>
</cp:coreProperties>
</file>