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85" r:id="rId4"/>
    <p:sldId id="263" r:id="rId5"/>
    <p:sldId id="286" r:id="rId6"/>
    <p:sldId id="265" r:id="rId7"/>
    <p:sldId id="264" r:id="rId8"/>
    <p:sldId id="287" r:id="rId9"/>
    <p:sldId id="269" r:id="rId10"/>
    <p:sldId id="272" r:id="rId11"/>
    <p:sldId id="273" r:id="rId12"/>
    <p:sldId id="274" r:id="rId13"/>
    <p:sldId id="275" r:id="rId14"/>
    <p:sldId id="276" r:id="rId15"/>
    <p:sldId id="277" r:id="rId16"/>
    <p:sldId id="290" r:id="rId17"/>
    <p:sldId id="292" r:id="rId18"/>
    <p:sldId id="293" r:id="rId19"/>
    <p:sldId id="282" r:id="rId20"/>
    <p:sldId id="291" r:id="rId21"/>
    <p:sldId id="279" r:id="rId22"/>
    <p:sldId id="280" r:id="rId23"/>
    <p:sldId id="288" r:id="rId24"/>
    <p:sldId id="289" r:id="rId25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4" autoAdjust="0"/>
    <p:restoredTop sz="94660"/>
  </p:normalViewPr>
  <p:slideViewPr>
    <p:cSldViewPr>
      <p:cViewPr>
        <p:scale>
          <a:sx n="94" d="100"/>
          <a:sy n="94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F7775-B465-4BD5-9F1F-46F4D0ECC7F1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D53CF0-C310-4D96-929B-7CAD0015E91E}">
      <dgm:prSet phldrT="[Text]"/>
      <dgm:spPr/>
      <dgm:t>
        <a:bodyPr/>
        <a:lstStyle/>
        <a:p>
          <a:r>
            <a:rPr lang="en-US" dirty="0" smtClean="0"/>
            <a:t>Second Level Boot Loader</a:t>
          </a:r>
          <a:endParaRPr lang="en-US" dirty="0"/>
        </a:p>
      </dgm:t>
    </dgm:pt>
    <dgm:pt modelId="{E2EA2299-62FA-431E-8F5F-848487879EC1}" type="parTrans" cxnId="{5BB986DA-5C8E-4B2F-8F0E-0259BA9AE872}">
      <dgm:prSet/>
      <dgm:spPr/>
      <dgm:t>
        <a:bodyPr/>
        <a:lstStyle/>
        <a:p>
          <a:endParaRPr lang="en-US"/>
        </a:p>
      </dgm:t>
    </dgm:pt>
    <dgm:pt modelId="{4ECE5B07-2A70-4442-B5E3-40B9C1A2DB54}" type="sibTrans" cxnId="{5BB986DA-5C8E-4B2F-8F0E-0259BA9AE872}">
      <dgm:prSet/>
      <dgm:spPr/>
      <dgm:t>
        <a:bodyPr/>
        <a:lstStyle/>
        <a:p>
          <a:endParaRPr lang="en-US"/>
        </a:p>
      </dgm:t>
    </dgm:pt>
    <dgm:pt modelId="{4A4F7606-196F-4E80-960B-487206D3CE6B}">
      <dgm:prSet phldrT="[Text]"/>
      <dgm:spPr/>
      <dgm:t>
        <a:bodyPr/>
        <a:lstStyle/>
        <a:p>
          <a:r>
            <a:rPr lang="en-US" dirty="0" smtClean="0"/>
            <a:t>First Level Boot Loader</a:t>
          </a:r>
          <a:endParaRPr lang="en-US" dirty="0"/>
        </a:p>
      </dgm:t>
    </dgm:pt>
    <dgm:pt modelId="{EF3508C2-F717-4F65-8156-CD08D8CDA5AB}" type="parTrans" cxnId="{B1BD84C0-F1A7-40DB-BA37-8FBD43FB4299}">
      <dgm:prSet/>
      <dgm:spPr/>
      <dgm:t>
        <a:bodyPr/>
        <a:lstStyle/>
        <a:p>
          <a:endParaRPr lang="en-US"/>
        </a:p>
      </dgm:t>
    </dgm:pt>
    <dgm:pt modelId="{28C56D6B-C9AA-45C0-BF4A-1F949E57669A}" type="sibTrans" cxnId="{B1BD84C0-F1A7-40DB-BA37-8FBD43FB4299}">
      <dgm:prSet/>
      <dgm:spPr/>
      <dgm:t>
        <a:bodyPr/>
        <a:lstStyle/>
        <a:p>
          <a:endParaRPr lang="en-US"/>
        </a:p>
      </dgm:t>
    </dgm:pt>
    <dgm:pt modelId="{4E53475C-5798-427B-A47D-93DFE6271791}">
      <dgm:prSet phldrT="[Text]"/>
      <dgm:spPr/>
      <dgm:t>
        <a:bodyPr/>
        <a:lstStyle/>
        <a:p>
          <a:r>
            <a:rPr lang="en-US" dirty="0" err="1" smtClean="0"/>
            <a:t>BootROM</a:t>
          </a:r>
          <a:endParaRPr lang="en-US" dirty="0"/>
        </a:p>
      </dgm:t>
    </dgm:pt>
    <dgm:pt modelId="{627C546A-177C-4A02-A402-3319D1B735A9}" type="parTrans" cxnId="{858CBD73-CEB4-40AF-81A9-0BE294B74704}">
      <dgm:prSet/>
      <dgm:spPr/>
      <dgm:t>
        <a:bodyPr/>
        <a:lstStyle/>
        <a:p>
          <a:endParaRPr lang="en-US"/>
        </a:p>
      </dgm:t>
    </dgm:pt>
    <dgm:pt modelId="{EB7054CF-FCE7-452B-85EE-4B7AC50F777C}" type="sibTrans" cxnId="{858CBD73-CEB4-40AF-81A9-0BE294B74704}">
      <dgm:prSet/>
      <dgm:spPr/>
      <dgm:t>
        <a:bodyPr/>
        <a:lstStyle/>
        <a:p>
          <a:endParaRPr lang="en-US"/>
        </a:p>
      </dgm:t>
    </dgm:pt>
    <dgm:pt modelId="{320CFFD2-2DB3-469E-B8FD-5EEB708AD10C}">
      <dgm:prSet phldrT="[Text]"/>
      <dgm:spPr/>
      <dgm:t>
        <a:bodyPr/>
        <a:lstStyle/>
        <a:p>
          <a:r>
            <a:rPr lang="en-US" dirty="0" smtClean="0"/>
            <a:t>Kernel</a:t>
          </a:r>
          <a:endParaRPr lang="en-US" dirty="0"/>
        </a:p>
      </dgm:t>
    </dgm:pt>
    <dgm:pt modelId="{DC9AA3D3-57E1-4C61-AF66-5BC862276938}" type="parTrans" cxnId="{5A8A1D5E-CC85-432C-AB1A-C50DDFD964E8}">
      <dgm:prSet/>
      <dgm:spPr/>
      <dgm:t>
        <a:bodyPr/>
        <a:lstStyle/>
        <a:p>
          <a:endParaRPr lang="en-US"/>
        </a:p>
      </dgm:t>
    </dgm:pt>
    <dgm:pt modelId="{4738D38C-C1DB-4F1C-BB5C-9643A94FC695}" type="sibTrans" cxnId="{5A8A1D5E-CC85-432C-AB1A-C50DDFD964E8}">
      <dgm:prSet/>
      <dgm:spPr/>
      <dgm:t>
        <a:bodyPr/>
        <a:lstStyle/>
        <a:p>
          <a:endParaRPr lang="en-US"/>
        </a:p>
      </dgm:t>
    </dgm:pt>
    <dgm:pt modelId="{39A39158-79E3-4B71-A28E-9FA5FBE40992}">
      <dgm:prSet phldrT="[Text]"/>
      <dgm:spPr/>
      <dgm:t>
        <a:bodyPr/>
        <a:lstStyle/>
        <a:p>
          <a:r>
            <a:rPr lang="en-US" dirty="0" smtClean="0"/>
            <a:t>Root </a:t>
          </a:r>
          <a:r>
            <a:rPr lang="en-US" dirty="0" err="1" smtClean="0"/>
            <a:t>FileSystem</a:t>
          </a:r>
          <a:r>
            <a:rPr lang="en-US" dirty="0" smtClean="0"/>
            <a:t> [</a:t>
          </a:r>
          <a:r>
            <a:rPr lang="en-US" dirty="0" err="1" smtClean="0"/>
            <a:t>OpenCV</a:t>
          </a:r>
          <a:r>
            <a:rPr lang="en-US" dirty="0" smtClean="0"/>
            <a:t> Lib + SKELMOT C implementation]</a:t>
          </a:r>
          <a:endParaRPr lang="en-US" dirty="0"/>
        </a:p>
      </dgm:t>
    </dgm:pt>
    <dgm:pt modelId="{954720C3-6ABE-4134-A5CE-0FB5B46A0D34}" type="parTrans" cxnId="{7F1AE49D-5154-4FBD-BBCE-83986E91841C}">
      <dgm:prSet/>
      <dgm:spPr/>
      <dgm:t>
        <a:bodyPr/>
        <a:lstStyle/>
        <a:p>
          <a:endParaRPr lang="en-US"/>
        </a:p>
      </dgm:t>
    </dgm:pt>
    <dgm:pt modelId="{76CE6102-44C4-4A9D-8EF2-29A552A83266}" type="sibTrans" cxnId="{7F1AE49D-5154-4FBD-BBCE-83986E91841C}">
      <dgm:prSet/>
      <dgm:spPr/>
      <dgm:t>
        <a:bodyPr/>
        <a:lstStyle/>
        <a:p>
          <a:endParaRPr lang="en-US"/>
        </a:p>
      </dgm:t>
    </dgm:pt>
    <dgm:pt modelId="{734FAB79-9C5A-479C-95A5-99F99800392C}">
      <dgm:prSet phldrT="[Text]"/>
      <dgm:spPr/>
      <dgm:t>
        <a:bodyPr/>
        <a:lstStyle/>
        <a:p>
          <a:r>
            <a:rPr lang="en-US" dirty="0" smtClean="0"/>
            <a:t>Hardware</a:t>
          </a:r>
          <a:endParaRPr lang="en-US" dirty="0"/>
        </a:p>
      </dgm:t>
    </dgm:pt>
    <dgm:pt modelId="{1FB8E606-E1E2-422C-B282-57D4DF3F091A}" type="parTrans" cxnId="{B240554D-AE29-430E-A16C-42FF959448BF}">
      <dgm:prSet/>
      <dgm:spPr/>
      <dgm:t>
        <a:bodyPr/>
        <a:lstStyle/>
        <a:p>
          <a:endParaRPr lang="en-US"/>
        </a:p>
      </dgm:t>
    </dgm:pt>
    <dgm:pt modelId="{A6F99123-74B7-4E65-8F00-39D0D14DD2C9}" type="sibTrans" cxnId="{B240554D-AE29-430E-A16C-42FF959448BF}">
      <dgm:prSet/>
      <dgm:spPr/>
      <dgm:t>
        <a:bodyPr/>
        <a:lstStyle/>
        <a:p>
          <a:endParaRPr lang="en-US"/>
        </a:p>
      </dgm:t>
    </dgm:pt>
    <dgm:pt modelId="{2E9F13BE-5A5B-41FD-ACA8-EEE875736417}" type="pres">
      <dgm:prSet presAssocID="{2CAF7775-B465-4BD5-9F1F-46F4D0ECC7F1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3D656D-C874-4E98-9C2D-FB2BD05B5CBA}" type="pres">
      <dgm:prSet presAssocID="{2CAF7775-B465-4BD5-9F1F-46F4D0ECC7F1}" presName="comp1" presStyleCnt="0"/>
      <dgm:spPr/>
    </dgm:pt>
    <dgm:pt modelId="{F9346E62-34CA-4EC8-B8C5-62CAF6056884}" type="pres">
      <dgm:prSet presAssocID="{2CAF7775-B465-4BD5-9F1F-46F4D0ECC7F1}" presName="circle1" presStyleLbl="node1" presStyleIdx="0" presStyleCnt="6"/>
      <dgm:spPr/>
      <dgm:t>
        <a:bodyPr/>
        <a:lstStyle/>
        <a:p>
          <a:endParaRPr lang="en-US"/>
        </a:p>
      </dgm:t>
    </dgm:pt>
    <dgm:pt modelId="{1542856E-5D7B-47E1-83A7-4447ACCE4740}" type="pres">
      <dgm:prSet presAssocID="{2CAF7775-B465-4BD5-9F1F-46F4D0ECC7F1}" presName="c1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71043-19BC-4264-9D13-D3D0FD011D27}" type="pres">
      <dgm:prSet presAssocID="{2CAF7775-B465-4BD5-9F1F-46F4D0ECC7F1}" presName="comp2" presStyleCnt="0"/>
      <dgm:spPr/>
    </dgm:pt>
    <dgm:pt modelId="{4788E844-1000-4FBB-BD59-1C7923668F2B}" type="pres">
      <dgm:prSet presAssocID="{2CAF7775-B465-4BD5-9F1F-46F4D0ECC7F1}" presName="circle2" presStyleLbl="node1" presStyleIdx="1" presStyleCnt="6"/>
      <dgm:spPr/>
      <dgm:t>
        <a:bodyPr/>
        <a:lstStyle/>
        <a:p>
          <a:endParaRPr lang="en-US"/>
        </a:p>
      </dgm:t>
    </dgm:pt>
    <dgm:pt modelId="{956FB7F2-6DF1-40EE-9F7F-0AA7F9602172}" type="pres">
      <dgm:prSet presAssocID="{2CAF7775-B465-4BD5-9F1F-46F4D0ECC7F1}" presName="c2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E504C-3CCE-4AE3-A4C6-B2E2B573C97F}" type="pres">
      <dgm:prSet presAssocID="{2CAF7775-B465-4BD5-9F1F-46F4D0ECC7F1}" presName="comp3" presStyleCnt="0"/>
      <dgm:spPr/>
    </dgm:pt>
    <dgm:pt modelId="{B49F7157-5DF1-4567-A70A-6C8A77AA08FD}" type="pres">
      <dgm:prSet presAssocID="{2CAF7775-B465-4BD5-9F1F-46F4D0ECC7F1}" presName="circle3" presStyleLbl="node1" presStyleIdx="2" presStyleCnt="6"/>
      <dgm:spPr/>
      <dgm:t>
        <a:bodyPr/>
        <a:lstStyle/>
        <a:p>
          <a:endParaRPr lang="en-US"/>
        </a:p>
      </dgm:t>
    </dgm:pt>
    <dgm:pt modelId="{8C2866C8-3AF0-4B21-AE29-DAA66DF62D31}" type="pres">
      <dgm:prSet presAssocID="{2CAF7775-B465-4BD5-9F1F-46F4D0ECC7F1}" presName="c3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2F03E-1808-4F36-BBC3-4E4C122202C1}" type="pres">
      <dgm:prSet presAssocID="{2CAF7775-B465-4BD5-9F1F-46F4D0ECC7F1}" presName="comp4" presStyleCnt="0"/>
      <dgm:spPr/>
    </dgm:pt>
    <dgm:pt modelId="{A9C663BC-B8EA-407B-A524-8F039D361903}" type="pres">
      <dgm:prSet presAssocID="{2CAF7775-B465-4BD5-9F1F-46F4D0ECC7F1}" presName="circle4" presStyleLbl="node1" presStyleIdx="3" presStyleCnt="6"/>
      <dgm:spPr/>
      <dgm:t>
        <a:bodyPr/>
        <a:lstStyle/>
        <a:p>
          <a:endParaRPr lang="en-US"/>
        </a:p>
      </dgm:t>
    </dgm:pt>
    <dgm:pt modelId="{6954948C-5123-4C6E-B190-53C36DEF448D}" type="pres">
      <dgm:prSet presAssocID="{2CAF7775-B465-4BD5-9F1F-46F4D0ECC7F1}" presName="c4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FCF52D-B828-4563-AE76-3D2C9F1EEFE1}" type="pres">
      <dgm:prSet presAssocID="{2CAF7775-B465-4BD5-9F1F-46F4D0ECC7F1}" presName="comp5" presStyleCnt="0"/>
      <dgm:spPr/>
    </dgm:pt>
    <dgm:pt modelId="{04618D96-2CD3-49AA-A3FF-3DBF87570C54}" type="pres">
      <dgm:prSet presAssocID="{2CAF7775-B465-4BD5-9F1F-46F4D0ECC7F1}" presName="circle5" presStyleLbl="node1" presStyleIdx="4" presStyleCnt="6"/>
      <dgm:spPr/>
      <dgm:t>
        <a:bodyPr/>
        <a:lstStyle/>
        <a:p>
          <a:endParaRPr lang="en-US"/>
        </a:p>
      </dgm:t>
    </dgm:pt>
    <dgm:pt modelId="{D9BE2D8B-20BD-4A25-9D81-E1A659D1667D}" type="pres">
      <dgm:prSet presAssocID="{2CAF7775-B465-4BD5-9F1F-46F4D0ECC7F1}" presName="c5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8CFE9-D95A-4CB0-9BCA-C1313E9F1909}" type="pres">
      <dgm:prSet presAssocID="{2CAF7775-B465-4BD5-9F1F-46F4D0ECC7F1}" presName="comp6" presStyleCnt="0"/>
      <dgm:spPr/>
    </dgm:pt>
    <dgm:pt modelId="{154877E6-6FB4-41BE-8B60-6E5713119FE3}" type="pres">
      <dgm:prSet presAssocID="{2CAF7775-B465-4BD5-9F1F-46F4D0ECC7F1}" presName="circle6" presStyleLbl="node1" presStyleIdx="5" presStyleCnt="6"/>
      <dgm:spPr/>
      <dgm:t>
        <a:bodyPr/>
        <a:lstStyle/>
        <a:p>
          <a:endParaRPr lang="en-US"/>
        </a:p>
      </dgm:t>
    </dgm:pt>
    <dgm:pt modelId="{CB26FFA9-9A70-45A5-88D4-853C675DA41E}" type="pres">
      <dgm:prSet presAssocID="{2CAF7775-B465-4BD5-9F1F-46F4D0ECC7F1}" presName="c6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1F260B-72F4-47C1-8E37-5EF8E30160C4}" type="presOf" srcId="{320CFFD2-2DB3-469E-B8FD-5EEB708AD10C}" destId="{956FB7F2-6DF1-40EE-9F7F-0AA7F9602172}" srcOrd="1" destOrd="0" presId="urn:microsoft.com/office/officeart/2005/8/layout/venn2"/>
    <dgm:cxn modelId="{48D5D415-DE37-4344-A624-25A98BE1A05F}" type="presOf" srcId="{4A4F7606-196F-4E80-960B-487206D3CE6B}" destId="{A9C663BC-B8EA-407B-A524-8F039D361903}" srcOrd="0" destOrd="0" presId="urn:microsoft.com/office/officeart/2005/8/layout/venn2"/>
    <dgm:cxn modelId="{5BB986DA-5C8E-4B2F-8F0E-0259BA9AE872}" srcId="{2CAF7775-B465-4BD5-9F1F-46F4D0ECC7F1}" destId="{B0D53CF0-C310-4D96-929B-7CAD0015E91E}" srcOrd="2" destOrd="0" parTransId="{E2EA2299-62FA-431E-8F5F-848487879EC1}" sibTransId="{4ECE5B07-2A70-4442-B5E3-40B9C1A2DB54}"/>
    <dgm:cxn modelId="{858CBD73-CEB4-40AF-81A9-0BE294B74704}" srcId="{2CAF7775-B465-4BD5-9F1F-46F4D0ECC7F1}" destId="{4E53475C-5798-427B-A47D-93DFE6271791}" srcOrd="4" destOrd="0" parTransId="{627C546A-177C-4A02-A402-3319D1B735A9}" sibTransId="{EB7054CF-FCE7-452B-85EE-4B7AC50F777C}"/>
    <dgm:cxn modelId="{0105CCE8-4BBF-4A2E-B657-89634E5224CD}" type="presOf" srcId="{B0D53CF0-C310-4D96-929B-7CAD0015E91E}" destId="{B49F7157-5DF1-4567-A70A-6C8A77AA08FD}" srcOrd="0" destOrd="0" presId="urn:microsoft.com/office/officeart/2005/8/layout/venn2"/>
    <dgm:cxn modelId="{806A2DB6-1373-4D5F-B9D5-CD1DD173CEEA}" type="presOf" srcId="{39A39158-79E3-4B71-A28E-9FA5FBE40992}" destId="{1542856E-5D7B-47E1-83A7-4447ACCE4740}" srcOrd="1" destOrd="0" presId="urn:microsoft.com/office/officeart/2005/8/layout/venn2"/>
    <dgm:cxn modelId="{7552C745-A3A0-456D-97F0-B9C603F16251}" type="presOf" srcId="{734FAB79-9C5A-479C-95A5-99F99800392C}" destId="{154877E6-6FB4-41BE-8B60-6E5713119FE3}" srcOrd="0" destOrd="0" presId="urn:microsoft.com/office/officeart/2005/8/layout/venn2"/>
    <dgm:cxn modelId="{DD61F829-E310-46B4-B152-3E607CF554D9}" type="presOf" srcId="{320CFFD2-2DB3-469E-B8FD-5EEB708AD10C}" destId="{4788E844-1000-4FBB-BD59-1C7923668F2B}" srcOrd="0" destOrd="0" presId="urn:microsoft.com/office/officeart/2005/8/layout/venn2"/>
    <dgm:cxn modelId="{6D4F0DA8-78BC-4A8B-BBF8-B908ADCCEECB}" type="presOf" srcId="{4E53475C-5798-427B-A47D-93DFE6271791}" destId="{D9BE2D8B-20BD-4A25-9D81-E1A659D1667D}" srcOrd="1" destOrd="0" presId="urn:microsoft.com/office/officeart/2005/8/layout/venn2"/>
    <dgm:cxn modelId="{9A164993-4663-414D-A058-43A255EB4F6E}" type="presOf" srcId="{734FAB79-9C5A-479C-95A5-99F99800392C}" destId="{CB26FFA9-9A70-45A5-88D4-853C675DA41E}" srcOrd="1" destOrd="0" presId="urn:microsoft.com/office/officeart/2005/8/layout/venn2"/>
    <dgm:cxn modelId="{33C653BD-B9EE-4AFD-94E9-FC71B20BD03F}" type="presOf" srcId="{39A39158-79E3-4B71-A28E-9FA5FBE40992}" destId="{F9346E62-34CA-4EC8-B8C5-62CAF6056884}" srcOrd="0" destOrd="0" presId="urn:microsoft.com/office/officeart/2005/8/layout/venn2"/>
    <dgm:cxn modelId="{86951950-19C9-4A51-AEF8-8B941267D88C}" type="presOf" srcId="{4E53475C-5798-427B-A47D-93DFE6271791}" destId="{04618D96-2CD3-49AA-A3FF-3DBF87570C54}" srcOrd="0" destOrd="0" presId="urn:microsoft.com/office/officeart/2005/8/layout/venn2"/>
    <dgm:cxn modelId="{9D48D025-456D-4D02-884C-02D5F1213C9C}" type="presOf" srcId="{B0D53CF0-C310-4D96-929B-7CAD0015E91E}" destId="{8C2866C8-3AF0-4B21-AE29-DAA66DF62D31}" srcOrd="1" destOrd="0" presId="urn:microsoft.com/office/officeart/2005/8/layout/venn2"/>
    <dgm:cxn modelId="{B240554D-AE29-430E-A16C-42FF959448BF}" srcId="{2CAF7775-B465-4BD5-9F1F-46F4D0ECC7F1}" destId="{734FAB79-9C5A-479C-95A5-99F99800392C}" srcOrd="5" destOrd="0" parTransId="{1FB8E606-E1E2-422C-B282-57D4DF3F091A}" sibTransId="{A6F99123-74B7-4E65-8F00-39D0D14DD2C9}"/>
    <dgm:cxn modelId="{55D04FFD-CFB8-4ABA-B671-8B890641B0DD}" type="presOf" srcId="{2CAF7775-B465-4BD5-9F1F-46F4D0ECC7F1}" destId="{2E9F13BE-5A5B-41FD-ACA8-EEE875736417}" srcOrd="0" destOrd="0" presId="urn:microsoft.com/office/officeart/2005/8/layout/venn2"/>
    <dgm:cxn modelId="{4130E52C-445C-4146-BC4C-9FF8E767EE04}" type="presOf" srcId="{4A4F7606-196F-4E80-960B-487206D3CE6B}" destId="{6954948C-5123-4C6E-B190-53C36DEF448D}" srcOrd="1" destOrd="0" presId="urn:microsoft.com/office/officeart/2005/8/layout/venn2"/>
    <dgm:cxn modelId="{7F1AE49D-5154-4FBD-BBCE-83986E91841C}" srcId="{2CAF7775-B465-4BD5-9F1F-46F4D0ECC7F1}" destId="{39A39158-79E3-4B71-A28E-9FA5FBE40992}" srcOrd="0" destOrd="0" parTransId="{954720C3-6ABE-4134-A5CE-0FB5B46A0D34}" sibTransId="{76CE6102-44C4-4A9D-8EF2-29A552A83266}"/>
    <dgm:cxn modelId="{5A8A1D5E-CC85-432C-AB1A-C50DDFD964E8}" srcId="{2CAF7775-B465-4BD5-9F1F-46F4D0ECC7F1}" destId="{320CFFD2-2DB3-469E-B8FD-5EEB708AD10C}" srcOrd="1" destOrd="0" parTransId="{DC9AA3D3-57E1-4C61-AF66-5BC862276938}" sibTransId="{4738D38C-C1DB-4F1C-BB5C-9643A94FC695}"/>
    <dgm:cxn modelId="{B1BD84C0-F1A7-40DB-BA37-8FBD43FB4299}" srcId="{2CAF7775-B465-4BD5-9F1F-46F4D0ECC7F1}" destId="{4A4F7606-196F-4E80-960B-487206D3CE6B}" srcOrd="3" destOrd="0" parTransId="{EF3508C2-F717-4F65-8156-CD08D8CDA5AB}" sibTransId="{28C56D6B-C9AA-45C0-BF4A-1F949E57669A}"/>
    <dgm:cxn modelId="{037A3E06-1063-47E4-B2B2-C841CA21F39E}" type="presParOf" srcId="{2E9F13BE-5A5B-41FD-ACA8-EEE875736417}" destId="{4E3D656D-C874-4E98-9C2D-FB2BD05B5CBA}" srcOrd="0" destOrd="0" presId="urn:microsoft.com/office/officeart/2005/8/layout/venn2"/>
    <dgm:cxn modelId="{1C0FCBB2-63D4-4917-B305-E96613AD8416}" type="presParOf" srcId="{4E3D656D-C874-4E98-9C2D-FB2BD05B5CBA}" destId="{F9346E62-34CA-4EC8-B8C5-62CAF6056884}" srcOrd="0" destOrd="0" presId="urn:microsoft.com/office/officeart/2005/8/layout/venn2"/>
    <dgm:cxn modelId="{E0DF973F-CBCF-4903-B957-FF47A74D3961}" type="presParOf" srcId="{4E3D656D-C874-4E98-9C2D-FB2BD05B5CBA}" destId="{1542856E-5D7B-47E1-83A7-4447ACCE4740}" srcOrd="1" destOrd="0" presId="urn:microsoft.com/office/officeart/2005/8/layout/venn2"/>
    <dgm:cxn modelId="{525F71BD-DE90-429A-BDBC-33F1DC195625}" type="presParOf" srcId="{2E9F13BE-5A5B-41FD-ACA8-EEE875736417}" destId="{98971043-19BC-4264-9D13-D3D0FD011D27}" srcOrd="1" destOrd="0" presId="urn:microsoft.com/office/officeart/2005/8/layout/venn2"/>
    <dgm:cxn modelId="{2BD2B42E-8C6D-46CA-95BD-19669BCBB4E6}" type="presParOf" srcId="{98971043-19BC-4264-9D13-D3D0FD011D27}" destId="{4788E844-1000-4FBB-BD59-1C7923668F2B}" srcOrd="0" destOrd="0" presId="urn:microsoft.com/office/officeart/2005/8/layout/venn2"/>
    <dgm:cxn modelId="{D1FA3418-DB84-4407-B751-97834840D53C}" type="presParOf" srcId="{98971043-19BC-4264-9D13-D3D0FD011D27}" destId="{956FB7F2-6DF1-40EE-9F7F-0AA7F9602172}" srcOrd="1" destOrd="0" presId="urn:microsoft.com/office/officeart/2005/8/layout/venn2"/>
    <dgm:cxn modelId="{69C18E78-91C6-42F5-B801-1BA0EE97203C}" type="presParOf" srcId="{2E9F13BE-5A5B-41FD-ACA8-EEE875736417}" destId="{FE3E504C-3CCE-4AE3-A4C6-B2E2B573C97F}" srcOrd="2" destOrd="0" presId="urn:microsoft.com/office/officeart/2005/8/layout/venn2"/>
    <dgm:cxn modelId="{62128151-7B60-42A6-8BD1-A616AA5A8621}" type="presParOf" srcId="{FE3E504C-3CCE-4AE3-A4C6-B2E2B573C97F}" destId="{B49F7157-5DF1-4567-A70A-6C8A77AA08FD}" srcOrd="0" destOrd="0" presId="urn:microsoft.com/office/officeart/2005/8/layout/venn2"/>
    <dgm:cxn modelId="{B97B7780-CDE5-4193-A5F1-02E191D619F6}" type="presParOf" srcId="{FE3E504C-3CCE-4AE3-A4C6-B2E2B573C97F}" destId="{8C2866C8-3AF0-4B21-AE29-DAA66DF62D31}" srcOrd="1" destOrd="0" presId="urn:microsoft.com/office/officeart/2005/8/layout/venn2"/>
    <dgm:cxn modelId="{E9DA0BCD-D794-4C92-BB9F-954D75611A6B}" type="presParOf" srcId="{2E9F13BE-5A5B-41FD-ACA8-EEE875736417}" destId="{E272F03E-1808-4F36-BBC3-4E4C122202C1}" srcOrd="3" destOrd="0" presId="urn:microsoft.com/office/officeart/2005/8/layout/venn2"/>
    <dgm:cxn modelId="{304AC6B5-23AB-49BC-9D0A-7090845E2DA6}" type="presParOf" srcId="{E272F03E-1808-4F36-BBC3-4E4C122202C1}" destId="{A9C663BC-B8EA-407B-A524-8F039D361903}" srcOrd="0" destOrd="0" presId="urn:microsoft.com/office/officeart/2005/8/layout/venn2"/>
    <dgm:cxn modelId="{873BA112-FBD2-4C3F-BF27-5EE8CDDB3D4E}" type="presParOf" srcId="{E272F03E-1808-4F36-BBC3-4E4C122202C1}" destId="{6954948C-5123-4C6E-B190-53C36DEF448D}" srcOrd="1" destOrd="0" presId="urn:microsoft.com/office/officeart/2005/8/layout/venn2"/>
    <dgm:cxn modelId="{A7181E96-C59C-42A4-BCB0-33940CAE881D}" type="presParOf" srcId="{2E9F13BE-5A5B-41FD-ACA8-EEE875736417}" destId="{47FCF52D-B828-4563-AE76-3D2C9F1EEFE1}" srcOrd="4" destOrd="0" presId="urn:microsoft.com/office/officeart/2005/8/layout/venn2"/>
    <dgm:cxn modelId="{2BB604A1-358D-4BA6-8BE4-8F21AD2FBF8D}" type="presParOf" srcId="{47FCF52D-B828-4563-AE76-3D2C9F1EEFE1}" destId="{04618D96-2CD3-49AA-A3FF-3DBF87570C54}" srcOrd="0" destOrd="0" presId="urn:microsoft.com/office/officeart/2005/8/layout/venn2"/>
    <dgm:cxn modelId="{4B676FC9-1EEE-4639-B3E3-9E0926C2E1DF}" type="presParOf" srcId="{47FCF52D-B828-4563-AE76-3D2C9F1EEFE1}" destId="{D9BE2D8B-20BD-4A25-9D81-E1A659D1667D}" srcOrd="1" destOrd="0" presId="urn:microsoft.com/office/officeart/2005/8/layout/venn2"/>
    <dgm:cxn modelId="{BA87A563-3767-4E36-B7D9-E9991F170DBA}" type="presParOf" srcId="{2E9F13BE-5A5B-41FD-ACA8-EEE875736417}" destId="{58B8CFE9-D95A-4CB0-9BCA-C1313E9F1909}" srcOrd="5" destOrd="0" presId="urn:microsoft.com/office/officeart/2005/8/layout/venn2"/>
    <dgm:cxn modelId="{0B1E8867-EC44-4F73-9169-EE5BF06FE278}" type="presParOf" srcId="{58B8CFE9-D95A-4CB0-9BCA-C1313E9F1909}" destId="{154877E6-6FB4-41BE-8B60-6E5713119FE3}" srcOrd="0" destOrd="0" presId="urn:microsoft.com/office/officeart/2005/8/layout/venn2"/>
    <dgm:cxn modelId="{823BBDA2-E422-460C-A4BA-1BB45797594E}" type="presParOf" srcId="{58B8CFE9-D95A-4CB0-9BCA-C1313E9F1909}" destId="{CB26FFA9-9A70-45A5-88D4-853C675DA41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46E62-34CA-4EC8-B8C5-62CAF6056884}">
      <dsp:nvSpPr>
        <dsp:cNvPr id="0" name=""/>
        <dsp:cNvSpPr/>
      </dsp:nvSpPr>
      <dsp:spPr>
        <a:xfrm>
          <a:off x="0" y="800100"/>
          <a:ext cx="3657600" cy="36576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Root </a:t>
          </a:r>
          <a:r>
            <a:rPr lang="en-US" sz="700" kern="1200" dirty="0" err="1" smtClean="0"/>
            <a:t>FileSystem</a:t>
          </a:r>
          <a:r>
            <a:rPr lang="en-US" sz="700" kern="1200" dirty="0" smtClean="0"/>
            <a:t> [</a:t>
          </a:r>
          <a:r>
            <a:rPr lang="en-US" sz="700" kern="1200" dirty="0" err="1" smtClean="0"/>
            <a:t>OpenCV</a:t>
          </a:r>
          <a:r>
            <a:rPr lang="en-US" sz="700" kern="1200" dirty="0" smtClean="0"/>
            <a:t> Lib + SKELMOT C implementation]</a:t>
          </a:r>
          <a:endParaRPr lang="en-US" sz="700" kern="1200" dirty="0"/>
        </a:p>
      </dsp:txBody>
      <dsp:txXfrm>
        <a:off x="1142999" y="982980"/>
        <a:ext cx="1371600" cy="365760"/>
      </dsp:txXfrm>
    </dsp:sp>
    <dsp:sp modelId="{4788E844-1000-4FBB-BD59-1C7923668F2B}">
      <dsp:nvSpPr>
        <dsp:cNvPr id="0" name=""/>
        <dsp:cNvSpPr/>
      </dsp:nvSpPr>
      <dsp:spPr>
        <a:xfrm>
          <a:off x="274319" y="1348740"/>
          <a:ext cx="3108960" cy="31089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Kernel</a:t>
          </a:r>
          <a:endParaRPr lang="en-US" sz="700" kern="1200" dirty="0"/>
        </a:p>
      </dsp:txBody>
      <dsp:txXfrm>
        <a:off x="1158430" y="1527505"/>
        <a:ext cx="1340739" cy="357530"/>
      </dsp:txXfrm>
    </dsp:sp>
    <dsp:sp modelId="{B49F7157-5DF1-4567-A70A-6C8A77AA08FD}">
      <dsp:nvSpPr>
        <dsp:cNvPr id="0" name=""/>
        <dsp:cNvSpPr/>
      </dsp:nvSpPr>
      <dsp:spPr>
        <a:xfrm>
          <a:off x="548639" y="1897380"/>
          <a:ext cx="2560320" cy="25603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Second Level Boot Loader</a:t>
          </a:r>
          <a:endParaRPr lang="en-US" sz="700" kern="1200" dirty="0"/>
        </a:p>
      </dsp:txBody>
      <dsp:txXfrm>
        <a:off x="1166317" y="2074042"/>
        <a:ext cx="1324965" cy="353324"/>
      </dsp:txXfrm>
    </dsp:sp>
    <dsp:sp modelId="{A9C663BC-B8EA-407B-A524-8F039D361903}">
      <dsp:nvSpPr>
        <dsp:cNvPr id="0" name=""/>
        <dsp:cNvSpPr/>
      </dsp:nvSpPr>
      <dsp:spPr>
        <a:xfrm>
          <a:off x="822959" y="2446019"/>
          <a:ext cx="2011680" cy="20116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First Level Boot Loader</a:t>
          </a:r>
          <a:endParaRPr lang="en-US" sz="700" kern="1200" dirty="0"/>
        </a:p>
      </dsp:txBody>
      <dsp:txXfrm>
        <a:off x="1285646" y="2627071"/>
        <a:ext cx="1086307" cy="362102"/>
      </dsp:txXfrm>
    </dsp:sp>
    <dsp:sp modelId="{04618D96-2CD3-49AA-A3FF-3DBF87570C54}">
      <dsp:nvSpPr>
        <dsp:cNvPr id="0" name=""/>
        <dsp:cNvSpPr/>
      </dsp:nvSpPr>
      <dsp:spPr>
        <a:xfrm>
          <a:off x="1097279" y="2994660"/>
          <a:ext cx="1463040" cy="146304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BootROM</a:t>
          </a:r>
          <a:endParaRPr lang="en-US" sz="700" kern="1200" dirty="0"/>
        </a:p>
      </dsp:txBody>
      <dsp:txXfrm>
        <a:off x="1353311" y="3177540"/>
        <a:ext cx="950976" cy="365760"/>
      </dsp:txXfrm>
    </dsp:sp>
    <dsp:sp modelId="{154877E6-6FB4-41BE-8B60-6E5713119FE3}">
      <dsp:nvSpPr>
        <dsp:cNvPr id="0" name=""/>
        <dsp:cNvSpPr/>
      </dsp:nvSpPr>
      <dsp:spPr>
        <a:xfrm>
          <a:off x="1371599" y="3543300"/>
          <a:ext cx="914400" cy="914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Hardware</a:t>
          </a:r>
          <a:endParaRPr lang="en-US" sz="700" kern="1200" dirty="0"/>
        </a:p>
      </dsp:txBody>
      <dsp:txXfrm>
        <a:off x="1505510" y="3771900"/>
        <a:ext cx="646578" cy="457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E86640B-D682-4D69-B330-8AF93FEC556B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51025C6-3CA4-49D2-BB32-4528B00106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0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25C6-3CA4-49D2-BB32-4528B00106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025C6-3CA4-49D2-BB32-4528B00106C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ECB6-6875-4D32-81A1-0EAF6DE82557}" type="datetimeFigureOut">
              <a:rPr lang="en-US" smtClean="0"/>
              <a:pPr/>
              <a:t>7/24/2013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E31F-E41F-4F99-A50E-7DA1E512C8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2689225"/>
          </a:xfrm>
        </p:spPr>
        <p:txBody>
          <a:bodyPr>
            <a:normAutofit fontScale="90000"/>
          </a:bodyPr>
          <a:lstStyle/>
          <a:p>
            <a:pPr marR="45720" lvl="0">
              <a:spcBef>
                <a:spcPct val="20000"/>
              </a:spcBef>
              <a:defRPr/>
            </a:pPr>
            <a:r>
              <a:rPr lang="en-US" sz="3600" dirty="0" smtClean="0"/>
              <a:t>Synopsis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dirty="0" smtClean="0"/>
              <a:t>of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Multi </a:t>
            </a:r>
            <a:r>
              <a:rPr lang="en-US" sz="3600" b="1" dirty="0"/>
              <a:t>Segmented Image </a:t>
            </a:r>
            <a:r>
              <a:rPr lang="en-US" sz="3600" b="1" dirty="0" smtClean="0"/>
              <a:t>in </a:t>
            </a:r>
            <a:r>
              <a:rPr lang="en-US" sz="3600" b="1" dirty="0"/>
              <a:t>Delay Tolerant Networks using Bandwidth Reduction </a:t>
            </a:r>
            <a:r>
              <a:rPr lang="en-US" sz="3600" b="1" dirty="0" smtClean="0"/>
              <a:t>Technique</a:t>
            </a:r>
            <a:br>
              <a:rPr lang="en-US" sz="3600" b="1" dirty="0" smtClean="0"/>
            </a:br>
            <a:endParaRPr lang="en-US" sz="2200" b="1" dirty="0">
              <a:latin typeface="joeHand 2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Pratyush </a:t>
            </a:r>
            <a:r>
              <a:rPr lang="en-US" dirty="0" err="1" smtClean="0"/>
              <a:t>Anand</a:t>
            </a:r>
            <a:endParaRPr lang="en-US" dirty="0" smtClean="0"/>
          </a:p>
          <a:p>
            <a:r>
              <a:rPr lang="en-US" dirty="0" smtClean="0"/>
              <a:t>Part Time MS(R) Student in Computer Technology,</a:t>
            </a:r>
          </a:p>
          <a:p>
            <a:r>
              <a:rPr lang="en-US" dirty="0" smtClean="0"/>
              <a:t>Department of Electrical Engineering, IIT Delhi</a:t>
            </a:r>
          </a:p>
          <a:p>
            <a:pPr marR="45720" lvl="0" fontAlgn="auto"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dirty="0" smtClean="0"/>
              <a:t>Entry Number: 2010EEY7515</a:t>
            </a:r>
          </a:p>
          <a:p>
            <a:pPr marR="45720" lvl="0" fontAlgn="auto"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en-US" dirty="0" smtClean="0"/>
          </a:p>
          <a:p>
            <a:r>
              <a:rPr lang="en-US" dirty="0" smtClean="0"/>
              <a:t>Research Supervisor</a:t>
            </a:r>
            <a:r>
              <a:rPr lang="en-US" sz="3300" dirty="0"/>
              <a:t>: Prof</a:t>
            </a:r>
            <a:r>
              <a:rPr lang="en-US" sz="3300" dirty="0" smtClean="0"/>
              <a:t>. </a:t>
            </a:r>
            <a:r>
              <a:rPr lang="en-US" sz="3300" dirty="0" err="1" smtClean="0"/>
              <a:t>Subrat</a:t>
            </a:r>
            <a:r>
              <a:rPr lang="en-US" sz="3300" dirty="0" smtClean="0"/>
              <a:t> </a:t>
            </a:r>
            <a:r>
              <a:rPr lang="en-US" sz="3300" dirty="0" err="1"/>
              <a:t>Kar</a:t>
            </a:r>
            <a:endParaRPr lang="en-US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Human </a:t>
            </a:r>
            <a:r>
              <a:rPr lang="en-US" sz="3200" dirty="0" err="1"/>
              <a:t>skeletonization</a:t>
            </a:r>
            <a:r>
              <a:rPr lang="en-US" sz="3200" dirty="0"/>
              <a:t>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4191000"/>
            <a:ext cx="678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Plots distance of each </a:t>
            </a:r>
            <a:r>
              <a:rPr lang="en-US" dirty="0" smtClean="0"/>
              <a:t>boundary point </a:t>
            </a:r>
            <a:r>
              <a:rPr lang="en-US" dirty="0"/>
              <a:t>from the </a:t>
            </a:r>
            <a:r>
              <a:rPr lang="en-US" dirty="0" smtClean="0"/>
              <a:t>centroid.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pass filter this plotted curve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peaks of the curve as skeleton point</a:t>
            </a:r>
            <a:r>
              <a:rPr lang="en-US" dirty="0" smtClean="0"/>
              <a:t>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92329"/>
            <a:ext cx="322326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1039892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Star Skeleton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39892"/>
            <a:ext cx="14954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49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z="3200" b="1" dirty="0" smtClean="0"/>
              <a:t>Our human detection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715000"/>
          </a:xfrm>
        </p:spPr>
        <p:txBody>
          <a:bodyPr>
            <a:noAutofit/>
          </a:bodyPr>
          <a:lstStyle/>
          <a:p>
            <a:r>
              <a:rPr lang="en-US" sz="1800" dirty="0"/>
              <a:t>Since </a:t>
            </a:r>
            <a:r>
              <a:rPr lang="en-US" sz="1800" b="1" dirty="0"/>
              <a:t>Skel</a:t>
            </a:r>
            <a:r>
              <a:rPr lang="en-US" sz="1800" dirty="0"/>
              <a:t>etonized </a:t>
            </a:r>
            <a:r>
              <a:rPr lang="en-US" sz="1800" b="1" dirty="0"/>
              <a:t>M</a:t>
            </a:r>
            <a:r>
              <a:rPr lang="en-US" sz="1800" dirty="0"/>
              <a:t>otion </a:t>
            </a:r>
            <a:r>
              <a:rPr lang="en-US" sz="1800" b="1" dirty="0" smtClean="0"/>
              <a:t>A</a:t>
            </a:r>
            <a:r>
              <a:rPr lang="en-US" sz="1800" dirty="0" smtClean="0"/>
              <a:t>nalysis has been used for human detection, therefor we name this method as </a:t>
            </a:r>
            <a:r>
              <a:rPr lang="en-US" sz="1800" b="1" dirty="0" smtClean="0"/>
              <a:t>SKELMOT</a:t>
            </a:r>
          </a:p>
          <a:p>
            <a:endParaRPr lang="en-US" sz="1800" b="1" dirty="0"/>
          </a:p>
          <a:p>
            <a:r>
              <a:rPr lang="en-US" sz="1800" dirty="0" smtClean="0"/>
              <a:t>There </a:t>
            </a:r>
            <a:r>
              <a:rPr lang="en-US" sz="1800" dirty="0"/>
              <a:t>are some peaks which is not of our </a:t>
            </a:r>
            <a:r>
              <a:rPr lang="en-US" sz="1800" dirty="0" smtClean="0"/>
              <a:t>interest in star </a:t>
            </a:r>
            <a:r>
              <a:rPr lang="en-US" sz="1800" dirty="0"/>
              <a:t>skeleton. we are using </a:t>
            </a:r>
            <a:r>
              <a:rPr lang="en-US" sz="1800" dirty="0" smtClean="0"/>
              <a:t>two most relevant </a:t>
            </a:r>
            <a:r>
              <a:rPr lang="en-US" sz="1800" dirty="0"/>
              <a:t>peaks which are nearest to each bottom corner of bounding box of </a:t>
            </a:r>
            <a:r>
              <a:rPr lang="en-US" sz="1800" dirty="0" smtClean="0"/>
              <a:t>contour respectively.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Only </a:t>
            </a:r>
            <a:r>
              <a:rPr lang="en-US" sz="1800" dirty="0"/>
              <a:t>these two peaks along </a:t>
            </a:r>
            <a:r>
              <a:rPr lang="en-US" sz="1800" dirty="0" smtClean="0"/>
              <a:t>with centroid gives </a:t>
            </a:r>
            <a:r>
              <a:rPr lang="en-US" sz="1800" dirty="0"/>
              <a:t>us sufficient information to distinguish human </a:t>
            </a:r>
            <a:r>
              <a:rPr lang="en-US" sz="1800" dirty="0" smtClean="0"/>
              <a:t>from human</a:t>
            </a:r>
            <a:r>
              <a:rPr lang="en-US" sz="1800" dirty="0"/>
              <a:t>, vehicle </a:t>
            </a:r>
            <a:r>
              <a:rPr lang="en-US" sz="1800" dirty="0" smtClean="0"/>
              <a:t>or </a:t>
            </a:r>
            <a:r>
              <a:rPr lang="en-US" sz="1800" dirty="0"/>
              <a:t>animal </a:t>
            </a:r>
            <a:r>
              <a:rPr lang="en-US" sz="1800" dirty="0" smtClean="0"/>
              <a:t>etc.</a:t>
            </a:r>
          </a:p>
          <a:p>
            <a:endParaRPr lang="en-US" sz="1800" dirty="0"/>
          </a:p>
          <a:p>
            <a:r>
              <a:rPr lang="en-US" sz="1800" dirty="0"/>
              <a:t>For human subjects, the two peaks correspond to the two legs of human. For </a:t>
            </a:r>
            <a:r>
              <a:rPr lang="en-US" sz="1800" dirty="0" smtClean="0"/>
              <a:t>vehicles</a:t>
            </a:r>
            <a:r>
              <a:rPr lang="en-US" sz="1800" dirty="0"/>
              <a:t>, the peaks correspond to the two </a:t>
            </a:r>
            <a:r>
              <a:rPr lang="en-US" sz="1800" dirty="0" err="1"/>
              <a:t>extrema</a:t>
            </a:r>
            <a:r>
              <a:rPr lang="en-US" sz="1800" dirty="0"/>
              <a:t> points of lower portion of back </a:t>
            </a:r>
            <a:r>
              <a:rPr lang="en-US" sz="1800" dirty="0" smtClean="0"/>
              <a:t>and </a:t>
            </a:r>
            <a:r>
              <a:rPr lang="en-US" sz="1800" dirty="0"/>
              <a:t>front. When it is an animal, the peaks correspond to front and back leg of </a:t>
            </a:r>
            <a:r>
              <a:rPr lang="en-US" sz="1800" dirty="0" smtClean="0"/>
              <a:t>animal.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Let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(X</a:t>
            </a:r>
            <a:r>
              <a:rPr lang="en-US" sz="1800" baseline="-25000" dirty="0" smtClean="0"/>
              <a:t>1</a:t>
            </a:r>
            <a:r>
              <a:rPr lang="en-US" sz="1800" dirty="0"/>
              <a:t>, </a:t>
            </a:r>
            <a:r>
              <a:rPr lang="en-US" sz="1800" dirty="0" smtClean="0"/>
              <a:t>Y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), P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(X</a:t>
            </a:r>
            <a:r>
              <a:rPr lang="en-US" sz="1800" baseline="-25000" dirty="0" smtClean="0"/>
              <a:t>2</a:t>
            </a:r>
            <a:r>
              <a:rPr lang="en-US" sz="1800" dirty="0"/>
              <a:t>, </a:t>
            </a:r>
            <a:r>
              <a:rPr lang="en-US" sz="1800" dirty="0" smtClean="0"/>
              <a:t>Y</a:t>
            </a:r>
            <a:r>
              <a:rPr lang="en-US" sz="1800" baseline="-25000" dirty="0" smtClean="0"/>
              <a:t>2</a:t>
            </a:r>
            <a:r>
              <a:rPr lang="en-US" sz="1800" dirty="0"/>
              <a:t>) and </a:t>
            </a:r>
            <a:r>
              <a:rPr lang="en-US" sz="1800" dirty="0" smtClean="0"/>
              <a:t>C(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x</a:t>
            </a:r>
            <a:r>
              <a:rPr lang="en-US" sz="1800" dirty="0"/>
              <a:t>, </a:t>
            </a:r>
            <a:r>
              <a:rPr lang="en-US" sz="1800" dirty="0" smtClean="0"/>
              <a:t>C</a:t>
            </a:r>
            <a:r>
              <a:rPr lang="en-US" sz="1800" baseline="-25000" dirty="0" smtClean="0"/>
              <a:t>y</a:t>
            </a:r>
            <a:r>
              <a:rPr lang="en-US" sz="1800" dirty="0" smtClean="0"/>
              <a:t>) </a:t>
            </a:r>
            <a:r>
              <a:rPr lang="en-US" sz="1800" dirty="0"/>
              <a:t>are two peaks nearest to bottom right </a:t>
            </a:r>
            <a:r>
              <a:rPr lang="en-US" sz="1800" dirty="0" smtClean="0"/>
              <a:t>and bottom </a:t>
            </a:r>
            <a:r>
              <a:rPr lang="en-US" sz="1800" dirty="0"/>
              <a:t>left corner and centroid respectively. Let </a:t>
            </a:r>
            <a:r>
              <a:rPr lang="en-US" sz="1800" dirty="0" smtClean="0"/>
              <a:t>Ɵ </a:t>
            </a:r>
            <a:r>
              <a:rPr lang="en-US" sz="1800" dirty="0"/>
              <a:t>is the angle between </a:t>
            </a:r>
            <a:r>
              <a:rPr lang="en-US" sz="1800" dirty="0" smtClean="0"/>
              <a:t>line segment P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C </a:t>
            </a:r>
            <a:r>
              <a:rPr lang="en-US" sz="1800" dirty="0"/>
              <a:t>and </a:t>
            </a:r>
            <a:r>
              <a:rPr lang="en-US" sz="1800" dirty="0" smtClean="0"/>
              <a:t>P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C, then </a:t>
            </a:r>
            <a:r>
              <a:rPr lang="en-US" sz="1800" dirty="0"/>
              <a:t> Ɵ </a:t>
            </a:r>
            <a:r>
              <a:rPr lang="en-US" sz="1800" dirty="0" smtClean="0"/>
              <a:t>can </a:t>
            </a:r>
            <a:r>
              <a:rPr lang="en-US" sz="1800" dirty="0"/>
              <a:t>be calculated as follows.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i="1" dirty="0" smtClean="0"/>
              <a:t> </a:t>
            </a:r>
            <a:r>
              <a:rPr lang="en-US" sz="1800" i="1" dirty="0"/>
              <a:t>Ɵ </a:t>
            </a:r>
            <a:r>
              <a:rPr lang="en-US" sz="1800" i="1" dirty="0" smtClean="0"/>
              <a:t> </a:t>
            </a:r>
            <a:r>
              <a:rPr lang="en-US" sz="1800" i="1" dirty="0"/>
              <a:t>= </a:t>
            </a:r>
            <a:r>
              <a:rPr lang="en-US" sz="1800" i="1" dirty="0" smtClean="0"/>
              <a:t>tan</a:t>
            </a:r>
            <a:r>
              <a:rPr lang="en-US" sz="1800" i="1" baseline="30000" dirty="0" smtClean="0"/>
              <a:t>-1</a:t>
            </a:r>
            <a:r>
              <a:rPr lang="en-US" sz="1800" i="1" dirty="0" smtClean="0"/>
              <a:t>[(Y</a:t>
            </a:r>
            <a:r>
              <a:rPr lang="en-US" sz="1800" i="1" baseline="-25000" dirty="0" smtClean="0"/>
              <a:t>2</a:t>
            </a:r>
            <a:r>
              <a:rPr lang="en-US" sz="1800" i="1" dirty="0" smtClean="0"/>
              <a:t> -  C</a:t>
            </a:r>
            <a:r>
              <a:rPr lang="en-US" sz="1800" i="1" baseline="-25000" dirty="0" smtClean="0"/>
              <a:t>y</a:t>
            </a:r>
            <a:r>
              <a:rPr lang="en-US" sz="1800" i="1" dirty="0" smtClean="0"/>
              <a:t>) / (</a:t>
            </a:r>
            <a:r>
              <a:rPr lang="en-US" sz="1800" i="1" dirty="0"/>
              <a:t>X</a:t>
            </a:r>
            <a:r>
              <a:rPr lang="en-US" sz="1800" i="1" baseline="-25000" dirty="0"/>
              <a:t>2</a:t>
            </a:r>
            <a:r>
              <a:rPr lang="en-US" sz="1800" i="1" dirty="0"/>
              <a:t> </a:t>
            </a:r>
            <a:r>
              <a:rPr lang="en-US" sz="1800" i="1" dirty="0" smtClean="0"/>
              <a:t>- </a:t>
            </a:r>
            <a:r>
              <a:rPr lang="en-US" sz="1800" i="1" dirty="0" err="1" smtClean="0"/>
              <a:t>C</a:t>
            </a:r>
            <a:r>
              <a:rPr lang="en-US" sz="1800" i="1" baseline="-25000" dirty="0" err="1" smtClean="0"/>
              <a:t>x</a:t>
            </a:r>
            <a:r>
              <a:rPr lang="en-US" sz="1800" i="1" dirty="0" smtClean="0"/>
              <a:t>)] -  tan</a:t>
            </a:r>
            <a:r>
              <a:rPr lang="en-US" sz="1800" i="1" baseline="30000" dirty="0" smtClean="0"/>
              <a:t>-1</a:t>
            </a:r>
            <a:r>
              <a:rPr lang="en-US" sz="1800" i="1" dirty="0"/>
              <a:t> [(</a:t>
            </a:r>
            <a:r>
              <a:rPr lang="en-US" sz="1800" i="1" dirty="0" smtClean="0"/>
              <a:t>Y</a:t>
            </a:r>
            <a:r>
              <a:rPr lang="en-US" sz="1800" i="1" baseline="-25000" dirty="0" smtClean="0"/>
              <a:t>1</a:t>
            </a:r>
            <a:r>
              <a:rPr lang="en-US" sz="1800" i="1" dirty="0" smtClean="0"/>
              <a:t> </a:t>
            </a:r>
            <a:r>
              <a:rPr lang="en-US" sz="1800" i="1" dirty="0"/>
              <a:t>-  </a:t>
            </a:r>
            <a:r>
              <a:rPr lang="en-US" sz="1800" i="1" dirty="0" smtClean="0"/>
              <a:t>C</a:t>
            </a:r>
            <a:r>
              <a:rPr lang="en-US" sz="1800" i="1" baseline="-25000" dirty="0" smtClean="0"/>
              <a:t>y</a:t>
            </a:r>
            <a:r>
              <a:rPr lang="en-US" sz="1800" i="1" dirty="0" smtClean="0"/>
              <a:t>) </a:t>
            </a:r>
            <a:r>
              <a:rPr lang="en-US" sz="1800" i="1" dirty="0"/>
              <a:t>/ (</a:t>
            </a:r>
            <a:r>
              <a:rPr lang="en-US" sz="1800" i="1" dirty="0" smtClean="0"/>
              <a:t>X</a:t>
            </a:r>
            <a:r>
              <a:rPr lang="en-US" sz="1800" i="1" baseline="-25000" dirty="0" smtClean="0"/>
              <a:t>1</a:t>
            </a:r>
            <a:r>
              <a:rPr lang="en-US" sz="1800" i="1" dirty="0" smtClean="0"/>
              <a:t> </a:t>
            </a:r>
            <a:r>
              <a:rPr lang="en-US" sz="1800" i="1" dirty="0"/>
              <a:t>- </a:t>
            </a:r>
            <a:r>
              <a:rPr lang="en-US" sz="1800" i="1" dirty="0" err="1"/>
              <a:t>C</a:t>
            </a:r>
            <a:r>
              <a:rPr lang="en-US" sz="1800" i="1" baseline="-25000" dirty="0" err="1"/>
              <a:t>x</a:t>
            </a:r>
            <a:r>
              <a:rPr lang="en-US" sz="1800" i="1" dirty="0"/>
              <a:t>)]</a:t>
            </a: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64251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8624"/>
            <a:ext cx="8229600" cy="858176"/>
          </a:xfrm>
        </p:spPr>
        <p:txBody>
          <a:bodyPr/>
          <a:lstStyle/>
          <a:p>
            <a:r>
              <a:rPr lang="en-US" sz="3200" b="1" dirty="0" smtClean="0"/>
              <a:t>Our algorithm continued…..</a:t>
            </a:r>
            <a:endParaRPr 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71600"/>
            <a:ext cx="464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600200"/>
            <a:ext cx="32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variation of Ɵ </a:t>
            </a:r>
            <a:r>
              <a:rPr lang="en-US" dirty="0" smtClean="0"/>
              <a:t>is </a:t>
            </a:r>
            <a:r>
              <a:rPr lang="en-US" dirty="0"/>
              <a:t>plotted in respective frames </a:t>
            </a:r>
            <a:r>
              <a:rPr lang="en-US" dirty="0" smtClean="0"/>
              <a:t>for human </a:t>
            </a:r>
            <a:r>
              <a:rPr lang="en-US" dirty="0"/>
              <a:t>and vehicle then the </a:t>
            </a:r>
            <a:r>
              <a:rPr lang="en-US" dirty="0" smtClean="0"/>
              <a:t> resultant </a:t>
            </a:r>
            <a:r>
              <a:rPr lang="en-US" dirty="0"/>
              <a:t>plot is as </a:t>
            </a:r>
            <a:r>
              <a:rPr lang="en-US" dirty="0" smtClean="0"/>
              <a:t>shown in Figure.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a human </a:t>
            </a:r>
            <a:r>
              <a:rPr lang="en-US" dirty="0"/>
              <a:t>subject, angle variation pattern is </a:t>
            </a:r>
            <a:r>
              <a:rPr lang="en-US" dirty="0" smtClean="0"/>
              <a:t>repeatable, and </a:t>
            </a:r>
            <a:r>
              <a:rPr lang="en-US" dirty="0"/>
              <a:t>it is zero for almost at regular intervals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vehicle</a:t>
            </a:r>
            <a:r>
              <a:rPr lang="en-US" dirty="0"/>
              <a:t>, it is constant.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experiment with </a:t>
            </a:r>
            <a:r>
              <a:rPr lang="en-US" dirty="0" smtClean="0"/>
              <a:t>images containing </a:t>
            </a:r>
            <a:r>
              <a:rPr lang="en-US" dirty="0"/>
              <a:t>animal </a:t>
            </a:r>
            <a:r>
              <a:rPr lang="en-US" dirty="0" smtClean="0"/>
              <a:t>has not been </a:t>
            </a:r>
            <a:r>
              <a:rPr lang="en-US" dirty="0"/>
              <a:t>done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images </a:t>
            </a:r>
            <a:r>
              <a:rPr lang="en-US" dirty="0" smtClean="0"/>
              <a:t>with animals </a:t>
            </a:r>
            <a:r>
              <a:rPr lang="en-US" dirty="0"/>
              <a:t>in it, there are variations with </a:t>
            </a:r>
            <a:r>
              <a:rPr lang="en-US" dirty="0" smtClean="0"/>
              <a:t>repeatable patterns </a:t>
            </a:r>
            <a:r>
              <a:rPr lang="en-US" dirty="0"/>
              <a:t>but which never touch zero.</a:t>
            </a:r>
          </a:p>
        </p:txBody>
      </p:sp>
    </p:spTree>
    <p:extLst>
      <p:ext uri="{BB962C8B-B14F-4D97-AF65-F5344CB8AC3E}">
        <p14:creationId xmlns:p14="http://schemas.microsoft.com/office/powerpoint/2010/main" val="42168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 smtClean="0"/>
                  <a:t>Every new object which comes into the field of view is </a:t>
                </a:r>
                <a:r>
                  <a:rPr lang="en-US" sz="2000" dirty="0"/>
                  <a:t>tracked and value of </a:t>
                </a:r>
                <a:r>
                  <a:rPr lang="en-US" sz="2000" dirty="0" smtClean="0"/>
                  <a:t>(</a:t>
                </a:r>
                <a:r>
                  <a:rPr lang="en-US" sz="2000" dirty="0" err="1" smtClean="0"/>
                  <a:t>C</a:t>
                </a:r>
                <a:r>
                  <a:rPr lang="en-US" sz="2000" baseline="-25000" dirty="0" err="1" smtClean="0"/>
                  <a:t>x</a:t>
                </a:r>
                <a:r>
                  <a:rPr lang="en-US" sz="2000" dirty="0" smtClean="0"/>
                  <a:t>, C</a:t>
                </a:r>
                <a:r>
                  <a:rPr lang="en-US" sz="2000" baseline="-25000" dirty="0" smtClean="0"/>
                  <a:t>y</a:t>
                </a:r>
                <a:r>
                  <a:rPr lang="en-US" sz="2000" dirty="0" smtClean="0"/>
                  <a:t>) and Ɵ </a:t>
                </a:r>
                <a:r>
                  <a:rPr lang="en-US" sz="2000" dirty="0"/>
                  <a:t>in each frame is stored</a:t>
                </a:r>
                <a:r>
                  <a:rPr lang="en-US" sz="2000" dirty="0" smtClean="0"/>
                  <a:t>.</a:t>
                </a:r>
              </a:p>
              <a:p>
                <a:pPr lvl="1"/>
                <a:r>
                  <a:rPr lang="en-US" sz="1600" dirty="0" smtClean="0"/>
                  <a:t>We </a:t>
                </a:r>
                <a:r>
                  <a:rPr lang="en-US" sz="1600" dirty="0"/>
                  <a:t>track value of Ɵ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until it goes to  </a:t>
                </a:r>
                <a:r>
                  <a:rPr lang="en-US" sz="1600" dirty="0" smtClean="0"/>
                  <a:t>zero three times.</a:t>
                </a:r>
              </a:p>
              <a:p>
                <a:pPr lvl="1"/>
                <a:r>
                  <a:rPr lang="en-US" sz="1600" dirty="0"/>
                  <a:t>Now </a:t>
                </a:r>
                <a:r>
                  <a:rPr lang="en-US" sz="1600" dirty="0" smtClean="0"/>
                  <a:t>we consider </a:t>
                </a:r>
                <a:r>
                  <a:rPr lang="en-US" sz="1600" dirty="0"/>
                  <a:t>Ɵ values between first and second </a:t>
                </a:r>
                <a:r>
                  <a:rPr lang="en-US" sz="1600" dirty="0" smtClean="0"/>
                  <a:t> zero as </a:t>
                </a:r>
                <a:r>
                  <a:rPr lang="en-US" sz="1600" dirty="0"/>
                  <a:t>vector T1 and Ɵ values between second and third </a:t>
                </a:r>
                <a:r>
                  <a:rPr lang="en-US" sz="1600" dirty="0" smtClean="0"/>
                  <a:t>zero </a:t>
                </a:r>
                <a:r>
                  <a:rPr lang="en-US" sz="1600" dirty="0"/>
                  <a:t>as vector </a:t>
                </a:r>
                <a:r>
                  <a:rPr lang="en-US" sz="1600" dirty="0" smtClean="0"/>
                  <a:t>T2.</a:t>
                </a:r>
              </a:p>
              <a:p>
                <a:pPr lvl="1"/>
                <a:r>
                  <a:rPr lang="en-US" sz="1600" dirty="0" smtClean="0"/>
                  <a:t>We find </a:t>
                </a:r>
                <a:r>
                  <a:rPr lang="en-US" sz="1600" dirty="0"/>
                  <a:t>mean m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and m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of vector T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and T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respectively</a:t>
                </a:r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/>
                  <a:t>If n is the length of vector </a:t>
                </a:r>
                <a:r>
                  <a:rPr lang="en-US" sz="1600" dirty="0" smtClean="0"/>
                  <a:t>T</a:t>
                </a:r>
                <a:r>
                  <a:rPr lang="en-US" sz="1600" baseline="-25000" dirty="0" smtClean="0"/>
                  <a:t>1 </a:t>
                </a:r>
                <a:r>
                  <a:rPr lang="en-US" sz="1600" dirty="0" smtClean="0"/>
                  <a:t>then </a:t>
                </a:r>
                <a:r>
                  <a:rPr lang="en-US" sz="1600" dirty="0"/>
                  <a:t>calculate correlation value </a:t>
                </a:r>
                <a:r>
                  <a:rPr lang="en-US" sz="1600" dirty="0" smtClean="0"/>
                  <a:t>(r) between </a:t>
                </a:r>
                <a:r>
                  <a:rPr lang="en-US" sz="1600" dirty="0"/>
                  <a:t>these </a:t>
                </a:r>
                <a:r>
                  <a:rPr lang="en-US" sz="1600" dirty="0" smtClean="0"/>
                  <a:t>two vectors </a:t>
                </a:r>
                <a:r>
                  <a:rPr lang="en-US" sz="1600" dirty="0"/>
                  <a:t>to find similarities as </a:t>
                </a:r>
                <a:r>
                  <a:rPr lang="en-US" sz="1600" dirty="0" smtClean="0"/>
                  <a:t>follows.</a:t>
                </a:r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	r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−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.  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 − 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sz="1600" i="1" baseline="-25000">
                                    <a:latin typeface="Cambria Math"/>
                                  </a:rPr>
                                  <m:t>2</m:t>
                                </m:r>
                              </m:e>
                            </m:d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6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 − 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600" i="1" baseline="300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.  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𝑇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 − 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sz="1600" i="1" baseline="-2500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sz="1600" i="1" baseline="300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pPr lvl="1"/>
                <a:r>
                  <a:rPr lang="en-US" sz="1600" dirty="0"/>
                  <a:t>If correlation value is greater than a threshold value TH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then we </a:t>
                </a:r>
                <a:r>
                  <a:rPr lang="en-US" sz="1600" dirty="0" smtClean="0"/>
                  <a:t>conclude that </a:t>
                </a:r>
                <a:r>
                  <a:rPr lang="en-US" sz="1600" dirty="0"/>
                  <a:t>it is a human</a:t>
                </a:r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08624"/>
            <a:ext cx="8229600" cy="858176"/>
          </a:xfrm>
        </p:spPr>
        <p:txBody>
          <a:bodyPr/>
          <a:lstStyle/>
          <a:p>
            <a:r>
              <a:rPr lang="en-US" sz="3200" b="1" dirty="0" smtClean="0"/>
              <a:t>Our algorithm continued…..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34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4" y="1128713"/>
            <a:ext cx="8761966" cy="390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2895600" y="12954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91200" y="12954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5400000">
            <a:off x="6400800" y="28956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791200" y="37719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819400" y="3810000"/>
            <a:ext cx="533400" cy="3048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524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Results : Images at different processing stages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96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152400"/>
            <a:ext cx="7431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Results : With negative false objects</a:t>
            </a:r>
          </a:p>
        </p:txBody>
      </p:sp>
      <p:pic>
        <p:nvPicPr>
          <p:cNvPr id="8194" name="Picture 2" descr="C:\Users\pratyush\virtual_box\data\imagetransfer\paper\mypaper\figures\negative_inpu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66908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7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Embedded Implementation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We have done evaluation of embedded solution of our implementation on the basis </a:t>
            </a:r>
            <a:r>
              <a:rPr lang="en-US" sz="1800" dirty="0" smtClean="0"/>
              <a:t>of following:</a:t>
            </a:r>
            <a:endParaRPr lang="en-US" sz="1800" dirty="0"/>
          </a:p>
          <a:p>
            <a:pPr lvl="1"/>
            <a:r>
              <a:rPr lang="en-US" sz="1800" dirty="0" smtClean="0"/>
              <a:t>Low </a:t>
            </a:r>
            <a:r>
              <a:rPr lang="en-US" sz="1800" dirty="0"/>
              <a:t>cost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smtClean="0"/>
              <a:t>Low power</a:t>
            </a:r>
          </a:p>
          <a:p>
            <a:pPr lvl="1"/>
            <a:r>
              <a:rPr lang="en-US" sz="1800" dirty="0" smtClean="0"/>
              <a:t>Computational power</a:t>
            </a:r>
          </a:p>
          <a:p>
            <a:pPr lvl="1"/>
            <a:r>
              <a:rPr lang="en-US" sz="1800" dirty="0" smtClean="0"/>
              <a:t>Rapid </a:t>
            </a:r>
            <a:r>
              <a:rPr lang="en-US" sz="1800" dirty="0"/>
              <a:t>software </a:t>
            </a:r>
            <a:r>
              <a:rPr lang="en-US" sz="1800" dirty="0" smtClean="0"/>
              <a:t>development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We selected ARM </a:t>
            </a:r>
            <a:r>
              <a:rPr lang="en-US" sz="1800" dirty="0" smtClean="0"/>
              <a:t>CPU based </a:t>
            </a:r>
            <a:r>
              <a:rPr lang="en-US" sz="1800" dirty="0"/>
              <a:t>SOC from various embedded CPUs </a:t>
            </a:r>
            <a:r>
              <a:rPr lang="en-US" sz="1800" dirty="0" smtClean="0"/>
              <a:t>available </a:t>
            </a:r>
            <a:r>
              <a:rPr lang="en-US" sz="1800" dirty="0"/>
              <a:t>in the market such as MIPS, AVR32, PPC, Atom and </a:t>
            </a:r>
            <a:r>
              <a:rPr lang="en-US" sz="1800" dirty="0" smtClean="0"/>
              <a:t>ARM</a:t>
            </a:r>
          </a:p>
          <a:p>
            <a:pPr lvl="1"/>
            <a:r>
              <a:rPr lang="en-US" sz="1800" dirty="0"/>
              <a:t>ARM is very low power</a:t>
            </a:r>
          </a:p>
          <a:p>
            <a:pPr lvl="1"/>
            <a:r>
              <a:rPr lang="en-US" sz="1800" dirty="0"/>
              <a:t>Has strong support  available</a:t>
            </a:r>
          </a:p>
          <a:p>
            <a:pPr lvl="1"/>
            <a:r>
              <a:rPr lang="en-US" sz="1800" dirty="0"/>
              <a:t>Almost all of it’s variant are supported well by Linux</a:t>
            </a:r>
          </a:p>
          <a:p>
            <a:pPr lvl="1"/>
            <a:r>
              <a:rPr lang="en-US" sz="1800" dirty="0" err="1"/>
              <a:t>OpenCV</a:t>
            </a:r>
            <a:r>
              <a:rPr lang="en-US" sz="1800" dirty="0"/>
              <a:t> library is also available </a:t>
            </a:r>
            <a:r>
              <a:rPr lang="en-US" sz="1800" dirty="0" smtClean="0"/>
              <a:t>for </a:t>
            </a:r>
            <a:r>
              <a:rPr lang="en-US" sz="1800" dirty="0"/>
              <a:t>ARM </a:t>
            </a:r>
            <a:r>
              <a:rPr lang="en-US" sz="1800" dirty="0" smtClean="0"/>
              <a:t>architecture</a:t>
            </a:r>
            <a:endParaRPr lang="en-US" sz="18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Two readily available ARM based </a:t>
            </a:r>
            <a:r>
              <a:rPr lang="en-US" sz="1800" dirty="0" smtClean="0"/>
              <a:t>boards: </a:t>
            </a:r>
            <a:r>
              <a:rPr lang="en-US" sz="1800" dirty="0" err="1"/>
              <a:t>BeagleBone</a:t>
            </a:r>
            <a:r>
              <a:rPr lang="en-US" sz="1800" dirty="0"/>
              <a:t>  from TI and Raspberry Pi from </a:t>
            </a:r>
            <a:r>
              <a:rPr lang="en-US" sz="1800" dirty="0" err="1" smtClean="0"/>
              <a:t>Qalcomm</a:t>
            </a:r>
            <a:endParaRPr lang="en-US" sz="1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We used </a:t>
            </a:r>
            <a:r>
              <a:rPr lang="en-US" sz="1800" dirty="0"/>
              <a:t>Raspberry Pi </a:t>
            </a:r>
            <a:r>
              <a:rPr lang="en-US" sz="1800" dirty="0" smtClean="0"/>
              <a:t>because:</a:t>
            </a:r>
          </a:p>
          <a:p>
            <a:pPr lvl="1"/>
            <a:r>
              <a:rPr lang="en-US" sz="1800" dirty="0"/>
              <a:t>It is chipper</a:t>
            </a:r>
          </a:p>
          <a:p>
            <a:pPr lvl="1"/>
            <a:r>
              <a:rPr lang="en-US" sz="1800" dirty="0"/>
              <a:t>Linux is well supported </a:t>
            </a:r>
            <a:endParaRPr lang="en-US" sz="18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We developed </a:t>
            </a:r>
            <a:r>
              <a:rPr lang="en-US" sz="1800" dirty="0" smtClean="0"/>
              <a:t>C code </a:t>
            </a:r>
            <a:r>
              <a:rPr lang="en-US" sz="1800" dirty="0"/>
              <a:t>on Linux OS, because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/>
              <a:t>Same application can work across various other </a:t>
            </a:r>
            <a:r>
              <a:rPr lang="en-US" sz="1800" dirty="0" smtClean="0"/>
              <a:t>platform</a:t>
            </a:r>
          </a:p>
          <a:p>
            <a:pPr lvl="1"/>
            <a:r>
              <a:rPr lang="en-US" sz="1800" dirty="0" err="1" smtClean="0"/>
              <a:t>OpenCV</a:t>
            </a:r>
            <a:r>
              <a:rPr lang="en-US" sz="1800" dirty="0" smtClean="0"/>
              <a:t> library is supported</a:t>
            </a:r>
          </a:p>
          <a:p>
            <a:pPr lvl="1"/>
            <a:r>
              <a:rPr lang="en-US" sz="1800" dirty="0" smtClean="0"/>
              <a:t>Support for various camera drivers, </a:t>
            </a:r>
            <a:r>
              <a:rPr lang="en-US" sz="1800" dirty="0" err="1" smtClean="0"/>
              <a:t>Zigbee</a:t>
            </a:r>
            <a:r>
              <a:rPr lang="en-US" sz="1800" dirty="0" smtClean="0"/>
              <a:t> module is already available</a:t>
            </a:r>
          </a:p>
          <a:p>
            <a:pPr lvl="1"/>
            <a:r>
              <a:rPr lang="en-US" sz="1800" dirty="0" smtClean="0"/>
              <a:t>Average power can be saved with Run Time Power management support framework</a:t>
            </a:r>
          </a:p>
          <a:p>
            <a:pPr lvl="1"/>
            <a:r>
              <a:rPr lang="en-US" sz="1800" dirty="0" smtClean="0"/>
              <a:t>Last but not least, it is free.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82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/>
              <a:t>Component of embedded Linux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76400"/>
            <a:ext cx="4831080" cy="4953000"/>
          </a:xfrm>
        </p:spPr>
        <p:txBody>
          <a:bodyPr>
            <a:noAutofit/>
          </a:bodyPr>
          <a:lstStyle/>
          <a:p>
            <a:r>
              <a:rPr lang="en-US" sz="1400" b="1" dirty="0" err="1" smtClean="0"/>
              <a:t>BootROM</a:t>
            </a:r>
            <a:r>
              <a:rPr lang="en-US" sz="1400" b="1" dirty="0" smtClean="0"/>
              <a:t> </a:t>
            </a:r>
            <a:endParaRPr lang="en-US" sz="1400" b="1" dirty="0" smtClean="0"/>
          </a:p>
          <a:p>
            <a:pPr lvl="1"/>
            <a:r>
              <a:rPr lang="en-US" sz="1400" dirty="0" smtClean="0"/>
              <a:t>This piece of software is hardcoded within chip and can not be modified.</a:t>
            </a:r>
          </a:p>
          <a:p>
            <a:pPr lvl="1"/>
            <a:r>
              <a:rPr lang="en-US" sz="1400" dirty="0" smtClean="0"/>
              <a:t>Raspberry-PI supports boot from SD card</a:t>
            </a:r>
          </a:p>
          <a:p>
            <a:r>
              <a:rPr lang="en-US" sz="1400" b="1" dirty="0" smtClean="0"/>
              <a:t>First </a:t>
            </a:r>
            <a:r>
              <a:rPr lang="en-US" sz="1400" b="1" dirty="0"/>
              <a:t>level boot </a:t>
            </a:r>
            <a:r>
              <a:rPr lang="en-US" sz="1400" b="1" dirty="0" smtClean="0"/>
              <a:t>loader</a:t>
            </a:r>
          </a:p>
          <a:p>
            <a:pPr lvl="1"/>
            <a:r>
              <a:rPr lang="en-US" sz="1400" dirty="0" err="1" smtClean="0"/>
              <a:t>BootROM</a:t>
            </a:r>
            <a:r>
              <a:rPr lang="en-US" sz="1400" dirty="0" smtClean="0"/>
              <a:t> code copies first level boot loader from SD card to its internal SRAM and executes it.</a:t>
            </a:r>
          </a:p>
          <a:p>
            <a:pPr lvl="1"/>
            <a:r>
              <a:rPr lang="en-US" sz="1400" dirty="0" smtClean="0"/>
              <a:t>First Level boot loader  initializes onboard SDRAM</a:t>
            </a:r>
          </a:p>
          <a:p>
            <a:pPr lvl="1"/>
            <a:r>
              <a:rPr lang="en-US" sz="1400" dirty="0" smtClean="0"/>
              <a:t>Control goes back to </a:t>
            </a:r>
            <a:r>
              <a:rPr lang="en-US" sz="1400" dirty="0" err="1" smtClean="0"/>
              <a:t>bootROM</a:t>
            </a:r>
            <a:endParaRPr lang="en-US" sz="1400" dirty="0" smtClean="0"/>
          </a:p>
          <a:p>
            <a:pPr lvl="1"/>
            <a:r>
              <a:rPr lang="en-US" sz="1400" dirty="0"/>
              <a:t>Now </a:t>
            </a:r>
            <a:r>
              <a:rPr lang="en-US" sz="1400" dirty="0" err="1" smtClean="0"/>
              <a:t>booROM</a:t>
            </a:r>
            <a:r>
              <a:rPr lang="en-US" sz="1400" dirty="0" smtClean="0"/>
              <a:t> copies second level </a:t>
            </a:r>
            <a:r>
              <a:rPr lang="en-US" sz="1400" dirty="0" err="1" smtClean="0"/>
              <a:t>bootLoader</a:t>
            </a:r>
            <a:r>
              <a:rPr lang="en-US" sz="1400" dirty="0" smtClean="0"/>
              <a:t>, Kernel and root </a:t>
            </a:r>
            <a:r>
              <a:rPr lang="en-US" sz="1400" dirty="0" err="1" smtClean="0"/>
              <a:t>filesystem</a:t>
            </a:r>
            <a:r>
              <a:rPr lang="en-US" sz="1400" dirty="0" smtClean="0"/>
              <a:t> to SDRAM and passes control to second level boot loader</a:t>
            </a:r>
            <a:endParaRPr lang="en-US" sz="1400" dirty="0"/>
          </a:p>
          <a:p>
            <a:r>
              <a:rPr lang="en-US" sz="1400" b="1" dirty="0" smtClean="0"/>
              <a:t>Second </a:t>
            </a:r>
            <a:r>
              <a:rPr lang="en-US" sz="1400" b="1" dirty="0"/>
              <a:t>level boot </a:t>
            </a:r>
            <a:r>
              <a:rPr lang="en-US" sz="1400" b="1" dirty="0" smtClean="0"/>
              <a:t>loader</a:t>
            </a:r>
            <a:endParaRPr lang="en-US" sz="1400" b="1" dirty="0"/>
          </a:p>
          <a:p>
            <a:pPr lvl="1"/>
            <a:r>
              <a:rPr lang="en-US" sz="1400" dirty="0" smtClean="0"/>
              <a:t>It prepares for </a:t>
            </a:r>
            <a:r>
              <a:rPr lang="en-US" sz="1400" dirty="0"/>
              <a:t>OS </a:t>
            </a:r>
            <a:r>
              <a:rPr lang="en-US" sz="1400" dirty="0" smtClean="0"/>
              <a:t>booting</a:t>
            </a:r>
          </a:p>
          <a:p>
            <a:r>
              <a:rPr lang="en-US" sz="1400" b="1" dirty="0" smtClean="0"/>
              <a:t>Kernel</a:t>
            </a:r>
          </a:p>
          <a:p>
            <a:pPr lvl="1"/>
            <a:r>
              <a:rPr lang="en-US" sz="1400" dirty="0" smtClean="0"/>
              <a:t>Initializes necessary hardware drivers</a:t>
            </a:r>
          </a:p>
          <a:p>
            <a:pPr lvl="1"/>
            <a:r>
              <a:rPr lang="en-US" sz="1400" dirty="0" smtClean="0"/>
              <a:t>Loads Root </a:t>
            </a:r>
            <a:r>
              <a:rPr lang="en-US" sz="1400" dirty="0" err="1" smtClean="0"/>
              <a:t>Filesystem</a:t>
            </a:r>
            <a:endParaRPr lang="en-US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400" b="1" dirty="0"/>
              <a:t>Root </a:t>
            </a:r>
            <a:r>
              <a:rPr lang="en-US" sz="1400" b="1" dirty="0" err="1"/>
              <a:t>FileSystem</a:t>
            </a:r>
            <a:r>
              <a:rPr lang="en-US" sz="1400" b="1" dirty="0"/>
              <a:t> </a:t>
            </a:r>
            <a:endParaRPr lang="en-US" sz="1400" b="1" dirty="0" smtClean="0"/>
          </a:p>
          <a:p>
            <a:pPr lvl="1"/>
            <a:r>
              <a:rPr lang="en-US" sz="1400" dirty="0"/>
              <a:t>Contains all needed libraries and application executable binaries</a:t>
            </a:r>
          </a:p>
          <a:p>
            <a:pPr lvl="2"/>
            <a:endParaRPr lang="en-US" sz="1400" dirty="0" smtClean="0"/>
          </a:p>
          <a:p>
            <a:pPr lvl="1"/>
            <a:endParaRPr lang="en-US" sz="1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64209426"/>
              </p:ext>
            </p:extLst>
          </p:nvPr>
        </p:nvGraphicFramePr>
        <p:xfrm>
          <a:off x="5181600" y="1295400"/>
          <a:ext cx="3657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86400" y="762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838200"/>
            <a:ext cx="7386320" cy="110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/>
              <a:t>Cross </a:t>
            </a:r>
            <a:r>
              <a:rPr lang="en-US" sz="1400" b="1" dirty="0" smtClean="0"/>
              <a:t>Tool-chain: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Needed </a:t>
            </a:r>
            <a:r>
              <a:rPr lang="en-US" sz="1400" dirty="0"/>
              <a:t>because we want to generate executable for ARM platform on x86 PC.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Other alternative would be to use native ARM GCC compiler, but it is very slow.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Execution time of evaluated algorithms on ARM and x86 platform</a:t>
            </a:r>
          </a:p>
        </p:txBody>
      </p:sp>
      <p:pic>
        <p:nvPicPr>
          <p:cNvPr id="1026" name="Picture 2" descr="C:\Users\pratyush\virtual_box\data\imagetransfer\thesis\Figures\pipeline_execution_tim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010400" cy="52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exploited the unique property of human leg </a:t>
            </a:r>
            <a:r>
              <a:rPr lang="en-US" dirty="0" smtClean="0"/>
              <a:t>motion</a:t>
            </a:r>
            <a:r>
              <a:rPr lang="en-US" dirty="0"/>
              <a:t>, that it is periodic and also angle between two legs </a:t>
            </a:r>
            <a:r>
              <a:rPr lang="en-US" dirty="0" smtClean="0"/>
              <a:t>varies between </a:t>
            </a:r>
            <a:r>
              <a:rPr lang="en-US" dirty="0"/>
              <a:t>zero and a maximum value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</a:t>
            </a:r>
            <a:r>
              <a:rPr lang="en-US" dirty="0" smtClean="0"/>
              <a:t>demonstrated that </a:t>
            </a:r>
            <a:r>
              <a:rPr lang="en-US" dirty="0"/>
              <a:t>with </a:t>
            </a:r>
            <a:r>
              <a:rPr lang="en-US" dirty="0" smtClean="0"/>
              <a:t>SKELMOT </a:t>
            </a:r>
            <a:r>
              <a:rPr lang="en-US" dirty="0"/>
              <a:t>one can achieve </a:t>
            </a:r>
            <a:r>
              <a:rPr lang="en-US" dirty="0" smtClean="0"/>
              <a:t>almost real </a:t>
            </a:r>
            <a:r>
              <a:rPr lang="en-US" dirty="0"/>
              <a:t>time pedestrian detection even with low cost </a:t>
            </a:r>
            <a:r>
              <a:rPr lang="en-US" dirty="0" smtClean="0"/>
              <a:t>embedded platforms</a:t>
            </a:r>
            <a:r>
              <a:rPr lang="en-US" dirty="0"/>
              <a:t>, making it viable for implementation for low </a:t>
            </a:r>
            <a:r>
              <a:rPr lang="en-US" dirty="0" smtClean="0"/>
              <a:t>cost vision/surveillance </a:t>
            </a:r>
            <a:r>
              <a:rPr lang="en-US" dirty="0"/>
              <a:t>platform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To use other methods such as </a:t>
            </a:r>
            <a:r>
              <a:rPr lang="en-US" dirty="0" err="1" smtClean="0"/>
              <a:t>Haar</a:t>
            </a:r>
            <a:r>
              <a:rPr lang="en-US" dirty="0" smtClean="0"/>
              <a:t>-like </a:t>
            </a:r>
            <a:r>
              <a:rPr lang="en-US" dirty="0"/>
              <a:t>or covariance features based descriptor in real time environment, </a:t>
            </a:r>
            <a:r>
              <a:rPr lang="en-US" dirty="0" smtClean="0"/>
              <a:t>dedicated hardware accelerator would be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It is very important to achieve, reduction in amount of data to be  transmitted due to lack of end to end connectivity.</a:t>
            </a:r>
          </a:p>
          <a:p>
            <a:r>
              <a:rPr lang="en-US" sz="2000" dirty="0"/>
              <a:t>For surveillance data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	Entire image need not be transmitted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	Only a few segments of image need to be transmitted(the fast changing scenes)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Transmitting only significant features pre-extracted locally from the image can reduce transmission requirement significantly.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Extraction of such image information is possible if end node is intelligent.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Semantic information transfer can reduce this further </a:t>
            </a:r>
          </a:p>
          <a:p>
            <a:r>
              <a:rPr lang="en-US" sz="2000" dirty="0"/>
              <a:t>We also need to ensure that this minimization of content allows us to reconstruct the image with relevant details at the other 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Uses of SKELMOT with </a:t>
            </a:r>
            <a:r>
              <a:rPr lang="en-US" dirty="0" err="1" smtClean="0"/>
              <a:t>Zigbee</a:t>
            </a:r>
            <a:r>
              <a:rPr lang="en-US" dirty="0"/>
              <a:t> </a:t>
            </a:r>
            <a:r>
              <a:rPr lang="en-US" dirty="0" smtClean="0"/>
              <a:t>network and then to monitor it’s performance would be a good </a:t>
            </a:r>
            <a:r>
              <a:rPr lang="en-US" smtClean="0"/>
              <a:t>idea.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research work may be initiated to see actual power saving using such a low </a:t>
            </a:r>
            <a:r>
              <a:rPr lang="en-US" dirty="0" smtClean="0"/>
              <a:t>complexity </a:t>
            </a:r>
            <a:r>
              <a:rPr lang="en-US" dirty="0"/>
              <a:t>pipeline.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 </a:t>
            </a:r>
            <a:r>
              <a:rPr lang="en-US" dirty="0"/>
              <a:t>can be improvement in blob tracking algorithm to predict next position on </a:t>
            </a:r>
            <a:r>
              <a:rPr lang="en-US" dirty="0" smtClean="0"/>
              <a:t>the </a:t>
            </a:r>
            <a:r>
              <a:rPr lang="en-US" dirty="0"/>
              <a:t>basis of past N number of </a:t>
            </a:r>
            <a:r>
              <a:rPr lang="en-US" dirty="0" smtClean="0"/>
              <a:t>frames.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seen that low end micro-controller is not able to work with single frame </a:t>
            </a:r>
            <a:r>
              <a:rPr lang="en-US" dirty="0" smtClean="0"/>
              <a:t>human </a:t>
            </a:r>
            <a:r>
              <a:rPr lang="en-US" dirty="0"/>
              <a:t>detection </a:t>
            </a:r>
            <a:r>
              <a:rPr lang="en-US" dirty="0" smtClean="0"/>
              <a:t>algorithms . </a:t>
            </a:r>
            <a:r>
              <a:rPr lang="en-US" dirty="0"/>
              <a:t>These algorithm can either run on high performance </a:t>
            </a:r>
            <a:r>
              <a:rPr lang="en-US" dirty="0" smtClean="0"/>
              <a:t>CPU</a:t>
            </a:r>
            <a:r>
              <a:rPr lang="en-US" dirty="0"/>
              <a:t>, or GPU. A work can be initiated to implement such algorithms in </a:t>
            </a:r>
            <a:r>
              <a:rPr lang="en-US" dirty="0" smtClean="0"/>
              <a:t>hardware </a:t>
            </a:r>
            <a:r>
              <a:rPr lang="en-US" dirty="0"/>
              <a:t>and then to use this hardware with low end micro-controller. It would be </a:t>
            </a:r>
            <a:r>
              <a:rPr lang="en-US" dirty="0" smtClean="0"/>
              <a:t>interesting </a:t>
            </a:r>
            <a:r>
              <a:rPr lang="en-US" dirty="0"/>
              <a:t>to see difference between power consumption of two systems.</a:t>
            </a:r>
          </a:p>
        </p:txBody>
      </p:sp>
    </p:spTree>
    <p:extLst>
      <p:ext uri="{BB962C8B-B14F-4D97-AF65-F5344CB8AC3E}">
        <p14:creationId xmlns:p14="http://schemas.microsoft.com/office/powerpoint/2010/main" val="11229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24200"/>
            <a:ext cx="8229600" cy="1143000"/>
          </a:xfrm>
        </p:spPr>
        <p:txBody>
          <a:bodyPr/>
          <a:lstStyle/>
          <a:p>
            <a:r>
              <a:rPr lang="en-US" dirty="0" smtClean="0"/>
              <a:t>Thank You Sir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</a:t>
            </a:r>
            <a:r>
              <a:rPr lang="en-US" sz="1800" dirty="0"/>
              <a:t>. Wren, A. </a:t>
            </a:r>
            <a:r>
              <a:rPr lang="en-US" sz="1800" dirty="0" err="1"/>
              <a:t>Azarbayejani</a:t>
            </a:r>
            <a:r>
              <a:rPr lang="en-US" sz="1800" dirty="0"/>
              <a:t>, T. Darrell, and A. </a:t>
            </a:r>
            <a:r>
              <a:rPr lang="en-US" sz="1800" dirty="0" err="1"/>
              <a:t>Pentland</a:t>
            </a:r>
            <a:r>
              <a:rPr lang="en-US" sz="1800" dirty="0"/>
              <a:t>, “</a:t>
            </a:r>
            <a:r>
              <a:rPr lang="en-US" sz="1800" dirty="0" err="1"/>
              <a:t>Pfinder</a:t>
            </a:r>
            <a:r>
              <a:rPr lang="en-US" sz="1800" dirty="0"/>
              <a:t>: real-time </a:t>
            </a:r>
            <a:r>
              <a:rPr lang="en-US" sz="1800" dirty="0" smtClean="0"/>
              <a:t>tracking </a:t>
            </a:r>
            <a:r>
              <a:rPr lang="en-US" sz="1800" dirty="0"/>
              <a:t>of the human body,” in Automatic Face and Gesture Recognition, 1996., </a:t>
            </a:r>
            <a:r>
              <a:rPr lang="en-US" sz="1800" dirty="0" smtClean="0"/>
              <a:t>Proceedings </a:t>
            </a:r>
            <a:r>
              <a:rPr lang="en-US" sz="1800" dirty="0"/>
              <a:t>of the Second International Conference on, pp. 51–56, </a:t>
            </a:r>
            <a:r>
              <a:rPr lang="en-US" sz="1800" dirty="0" smtClean="0"/>
              <a:t>1996.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N</a:t>
            </a:r>
            <a:r>
              <a:rPr lang="en-US" sz="1800" dirty="0"/>
              <a:t>. J. B. McFarlane and C. P. Schofield, “Segmentation and tracking of piglets in </a:t>
            </a:r>
            <a:r>
              <a:rPr lang="en-US" sz="1800" dirty="0" smtClean="0"/>
              <a:t>images</a:t>
            </a:r>
            <a:r>
              <a:rPr lang="en-US" sz="1800" dirty="0"/>
              <a:t>,” Machine Vision and Applications, vol. 8, pp. 187–193, May </a:t>
            </a:r>
            <a:r>
              <a:rPr lang="en-US" sz="1800" dirty="0" smtClean="0"/>
              <a:t>1995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C</a:t>
            </a:r>
            <a:r>
              <a:rPr lang="en-US" sz="1800" dirty="0"/>
              <a:t>. Stauffer and W. E. L. </a:t>
            </a:r>
            <a:r>
              <a:rPr lang="en-US" sz="1800" dirty="0" err="1"/>
              <a:t>Grimson</a:t>
            </a:r>
            <a:r>
              <a:rPr lang="en-US" sz="1800" dirty="0"/>
              <a:t>, “Adaptive background mixture mod-</a:t>
            </a:r>
            <a:r>
              <a:rPr lang="en-US" sz="1800" dirty="0" err="1"/>
              <a:t>els</a:t>
            </a:r>
            <a:r>
              <a:rPr lang="en-US" sz="1800" dirty="0"/>
              <a:t> for real-time tracking,” in Computer Vision and Pattern Recognition, 1999. IEEE Computer Society Conference on., vol. 2, 1999, pp. –252 Vol. </a:t>
            </a:r>
            <a:r>
              <a:rPr lang="en-US" sz="1800" dirty="0" smtClean="0"/>
              <a:t>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J</a:t>
            </a:r>
            <a:r>
              <a:rPr lang="en-US" sz="1800" dirty="0"/>
              <a:t>. Yao and J. </a:t>
            </a:r>
            <a:r>
              <a:rPr lang="en-US" sz="1800" dirty="0" err="1"/>
              <a:t>Odobez</a:t>
            </a:r>
            <a:r>
              <a:rPr lang="en-US" sz="1800" dirty="0"/>
              <a:t>, “Multi-layer background subtraction based on color and texture,” in Computer Vision and Pattern Recognition, 2007. CVPR ’07. IEEE Conference on, 2007, pp. </a:t>
            </a:r>
            <a:r>
              <a:rPr lang="en-US" sz="1800" dirty="0" smtClean="0"/>
              <a:t>1–8.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O</a:t>
            </a:r>
            <a:r>
              <a:rPr lang="en-US" sz="1800" dirty="0"/>
              <a:t>. </a:t>
            </a:r>
            <a:r>
              <a:rPr lang="en-US" sz="1800" dirty="0" err="1"/>
              <a:t>Barnich</a:t>
            </a:r>
            <a:r>
              <a:rPr lang="en-US" sz="1800" dirty="0"/>
              <a:t> and M. Van </a:t>
            </a:r>
            <a:r>
              <a:rPr lang="en-US" sz="1800" dirty="0" err="1"/>
              <a:t>Droogenbroeck</a:t>
            </a:r>
            <a:r>
              <a:rPr lang="en-US" sz="1800" dirty="0"/>
              <a:t>, “Vibe: A universal background subtraction algorithm for video sequences,” Image Processing, IEEE Transactions on, vol. 20, no. 6, pp. 1709–1724, Jun. </a:t>
            </a:r>
            <a:r>
              <a:rPr lang="en-US" sz="1800" dirty="0" smtClean="0"/>
              <a:t>2011.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Viola, M. J. Jones, </a:t>
            </a:r>
            <a:r>
              <a:rPr lang="en-US" sz="1800" dirty="0" err="1"/>
              <a:t>andD</a:t>
            </a:r>
            <a:r>
              <a:rPr lang="en-US" sz="1800" dirty="0"/>
              <a:t>. Snow, “Detecting pedestrians using patterns of </a:t>
            </a:r>
            <a:r>
              <a:rPr lang="en-US" sz="1800" dirty="0" smtClean="0"/>
              <a:t>motion and </a:t>
            </a:r>
            <a:r>
              <a:rPr lang="en-US" sz="1800" dirty="0"/>
              <a:t>appearance,” in ICCV ’03: Proceedings of the Ninth IEEE International </a:t>
            </a:r>
            <a:r>
              <a:rPr lang="en-US" sz="1800" dirty="0" smtClean="0"/>
              <a:t>Conference </a:t>
            </a:r>
            <a:r>
              <a:rPr lang="en-US" sz="1800" dirty="0"/>
              <a:t>on Computer Vision, (Washington, DC, USA), IEEE Computer </a:t>
            </a:r>
            <a:r>
              <a:rPr lang="en-US" sz="1800" dirty="0" smtClean="0"/>
              <a:t>Society, 2003.</a:t>
            </a:r>
          </a:p>
        </p:txBody>
      </p:sp>
    </p:spTree>
    <p:extLst>
      <p:ext uri="{BB962C8B-B14F-4D97-AF65-F5344CB8AC3E}">
        <p14:creationId xmlns:p14="http://schemas.microsoft.com/office/powerpoint/2010/main" val="413441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1800" dirty="0" smtClean="0"/>
              <a:t>P</a:t>
            </a:r>
            <a:r>
              <a:rPr lang="en-US" sz="1800" dirty="0"/>
              <a:t>. Viola and M. Jones, “Rapid object detection using a boosted cascade of simple features,” in Computer Vision and Pattern Recognition, 2001. CVPR 2001. Proceedings of the 2001 IEEE Computer Society Conference on, vol. 1, pp. </a:t>
            </a:r>
            <a:r>
              <a:rPr lang="en-US" sz="1800" dirty="0" smtClean="0"/>
              <a:t>I–511–I–518,2001.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800" dirty="0"/>
              <a:t>Q. Zhu, M.-C. </a:t>
            </a:r>
            <a:r>
              <a:rPr lang="en-US" sz="1800" dirty="0" err="1"/>
              <a:t>Yeh</a:t>
            </a:r>
            <a:r>
              <a:rPr lang="en-US" sz="1800" dirty="0"/>
              <a:t>, K.-T. Cheng, and S. </a:t>
            </a:r>
            <a:r>
              <a:rPr lang="en-US" sz="1800" dirty="0" err="1"/>
              <a:t>Avidan</a:t>
            </a:r>
            <a:r>
              <a:rPr lang="en-US" sz="1800" dirty="0"/>
              <a:t>, “Fast human detection using </a:t>
            </a:r>
            <a:r>
              <a:rPr lang="en-US" sz="1800" dirty="0" smtClean="0"/>
              <a:t>a </a:t>
            </a:r>
            <a:r>
              <a:rPr lang="en-US" sz="1800" dirty="0"/>
              <a:t>cascade of histograms of oriented gradients,” in Computer Vision and Pattern </a:t>
            </a:r>
            <a:r>
              <a:rPr lang="en-US" sz="1800" dirty="0" smtClean="0"/>
              <a:t>Recognition</a:t>
            </a:r>
            <a:r>
              <a:rPr lang="en-US" sz="1800" dirty="0"/>
              <a:t>, 2006 IEEE Computer Society Conference on, vol. 2, pp. 1491–1498, </a:t>
            </a:r>
            <a:r>
              <a:rPr lang="en-US" sz="1800" dirty="0" smtClean="0"/>
              <a:t>2006.</a:t>
            </a:r>
            <a:endParaRPr lang="en-US" sz="1800" dirty="0"/>
          </a:p>
          <a:p>
            <a:pPr marL="514350" indent="-514350">
              <a:buFont typeface="+mj-lt"/>
              <a:buAutoNum type="arabicPeriod" startAt="7"/>
            </a:pPr>
            <a:r>
              <a:rPr lang="en-US" sz="1800" dirty="0" smtClean="0"/>
              <a:t>N</a:t>
            </a:r>
            <a:r>
              <a:rPr lang="en-US" sz="1800" dirty="0"/>
              <a:t>. </a:t>
            </a:r>
            <a:r>
              <a:rPr lang="en-US" sz="1800" dirty="0" err="1"/>
              <a:t>Dalal</a:t>
            </a:r>
            <a:r>
              <a:rPr lang="en-US" sz="1800" dirty="0"/>
              <a:t> and B. </a:t>
            </a:r>
            <a:r>
              <a:rPr lang="en-US" sz="1800" dirty="0" err="1"/>
              <a:t>Triggs</a:t>
            </a:r>
            <a:r>
              <a:rPr lang="en-US" sz="1800" dirty="0"/>
              <a:t>, “Histograms of oriented gradients for human detection,” </a:t>
            </a:r>
            <a:r>
              <a:rPr lang="en-US" sz="1800" dirty="0" smtClean="0"/>
              <a:t>in </a:t>
            </a:r>
            <a:r>
              <a:rPr lang="en-US" sz="1800" dirty="0"/>
              <a:t>Computer Vision and Pattern Recognition, 2005. CVPR 2005. IEEE Computer </a:t>
            </a:r>
            <a:r>
              <a:rPr lang="en-US" sz="1800" dirty="0" smtClean="0"/>
              <a:t>Society </a:t>
            </a:r>
            <a:r>
              <a:rPr lang="en-US" sz="1800" dirty="0"/>
              <a:t>Conference on, vol. 1, pp. 886–893 vol. 1, 2005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800" dirty="0"/>
              <a:t>J. Yao and J.-M. </a:t>
            </a:r>
            <a:r>
              <a:rPr lang="en-US" sz="1800" dirty="0" err="1"/>
              <a:t>Odobez</a:t>
            </a:r>
            <a:r>
              <a:rPr lang="en-US" sz="1800" dirty="0"/>
              <a:t>, “Fast human detection </a:t>
            </a:r>
            <a:r>
              <a:rPr lang="en-US" sz="1800" dirty="0" smtClean="0"/>
              <a:t>from videos </a:t>
            </a:r>
            <a:r>
              <a:rPr lang="en-US" sz="1800" dirty="0"/>
              <a:t>using covariance </a:t>
            </a:r>
            <a:r>
              <a:rPr lang="en-US" sz="1800" dirty="0" smtClean="0"/>
              <a:t>features</a:t>
            </a:r>
            <a:r>
              <a:rPr lang="en-US" sz="1800" dirty="0"/>
              <a:t>,” in European Conference on Computer Vision, workshop on Visual </a:t>
            </a:r>
            <a:r>
              <a:rPr lang="en-US" sz="1800" dirty="0" smtClean="0"/>
              <a:t>Surveillance </a:t>
            </a:r>
            <a:r>
              <a:rPr lang="en-US" sz="1800" dirty="0"/>
              <a:t>(ECCV-VS), Oct 2008</a:t>
            </a:r>
            <a:r>
              <a:rPr lang="en-US" sz="1800" dirty="0" smtClean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800" dirty="0" smtClean="0"/>
              <a:t>H</a:t>
            </a:r>
            <a:r>
              <a:rPr lang="en-US" sz="1800" dirty="0"/>
              <a:t>. </a:t>
            </a:r>
            <a:r>
              <a:rPr lang="en-US" sz="1800" dirty="0" err="1"/>
              <a:t>Fujiyoshi</a:t>
            </a:r>
            <a:r>
              <a:rPr lang="en-US" sz="1800" dirty="0"/>
              <a:t> and A. Lipton, “Real-time human motion analysis by image </a:t>
            </a:r>
            <a:r>
              <a:rPr lang="en-US" sz="1800" dirty="0" err="1" smtClean="0"/>
              <a:t>skeletonization</a:t>
            </a:r>
            <a:r>
              <a:rPr lang="en-US" sz="1800" dirty="0"/>
              <a:t>,” in Applications of Computer Vision, 1998. WACV ’98. Proceedings</a:t>
            </a:r>
            <a:r>
              <a:rPr lang="en-US" sz="1800" dirty="0" smtClean="0"/>
              <a:t>., Fourth </a:t>
            </a:r>
            <a:r>
              <a:rPr lang="en-US" sz="1800" dirty="0"/>
              <a:t>IEEE Workshop on, pp. 15–21, 1998.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1800" dirty="0" smtClean="0"/>
              <a:t>M</a:t>
            </a:r>
            <a:r>
              <a:rPr lang="en-US" sz="1800" dirty="0"/>
              <a:t>. </a:t>
            </a:r>
            <a:r>
              <a:rPr lang="en-US" sz="1800" dirty="0" err="1"/>
              <a:t>Ekinci</a:t>
            </a:r>
            <a:r>
              <a:rPr lang="en-US" sz="1800" dirty="0"/>
              <a:t> and M. </a:t>
            </a:r>
            <a:r>
              <a:rPr lang="en-US" sz="1800" dirty="0" err="1"/>
              <a:t>Aykut</a:t>
            </a:r>
            <a:r>
              <a:rPr lang="en-US" sz="1800" dirty="0"/>
              <a:t>, “Human identification using gait,” in Signal Processing </a:t>
            </a:r>
            <a:r>
              <a:rPr lang="en-US" sz="1800" dirty="0" smtClean="0"/>
              <a:t>and </a:t>
            </a:r>
            <a:r>
              <a:rPr lang="en-US" sz="1800" dirty="0"/>
              <a:t>Communications Applications, 2006 IEEE 14th, pp. 1–4, 2006</a:t>
            </a:r>
            <a:r>
              <a:rPr lang="en-US" sz="1800"/>
              <a:t>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72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562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sz="1800" dirty="0" smtClean="0"/>
              <a:t>N</a:t>
            </a:r>
            <a:r>
              <a:rPr lang="en-US" sz="1800" dirty="0"/>
              <a:t>. </a:t>
            </a:r>
            <a:r>
              <a:rPr lang="en-US" sz="1800" dirty="0" err="1"/>
              <a:t>Zarka</a:t>
            </a:r>
            <a:r>
              <a:rPr lang="en-US" sz="1800" dirty="0"/>
              <a:t>, Z. </a:t>
            </a:r>
            <a:r>
              <a:rPr lang="en-US" sz="1800" dirty="0" err="1"/>
              <a:t>Alhalah</a:t>
            </a:r>
            <a:r>
              <a:rPr lang="en-US" sz="1800" dirty="0"/>
              <a:t>, and R. </a:t>
            </a:r>
            <a:r>
              <a:rPr lang="en-US" sz="1800" dirty="0" err="1"/>
              <a:t>Deeb</a:t>
            </a:r>
            <a:r>
              <a:rPr lang="en-US" sz="1800" dirty="0"/>
              <a:t>, “Real-time human motion detection and </a:t>
            </a:r>
            <a:r>
              <a:rPr lang="en-US" sz="1800" dirty="0" smtClean="0"/>
              <a:t>tracking</a:t>
            </a:r>
            <a:r>
              <a:rPr lang="en-US" sz="1800" dirty="0"/>
              <a:t>,” in Information and Communication Technologies: From Theory to </a:t>
            </a:r>
            <a:r>
              <a:rPr lang="en-US" sz="1800" dirty="0" smtClean="0"/>
              <a:t>Applications</a:t>
            </a:r>
            <a:r>
              <a:rPr lang="en-US" sz="1800" dirty="0"/>
              <a:t>, 2008. ICTTA 2008. 3rd International Conference on, pp. 1–6, 2008.</a:t>
            </a:r>
          </a:p>
        </p:txBody>
      </p:sp>
    </p:spTree>
    <p:extLst>
      <p:ext uri="{BB962C8B-B14F-4D97-AF65-F5344CB8AC3E}">
        <p14:creationId xmlns:p14="http://schemas.microsoft.com/office/powerpoint/2010/main" val="10489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Image Transmission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1371600"/>
            <a:ext cx="5486399" cy="4876800"/>
            <a:chOff x="457200" y="624840"/>
            <a:chExt cx="7848600" cy="4572000"/>
          </a:xfrm>
        </p:grpSpPr>
        <p:grpSp>
          <p:nvGrpSpPr>
            <p:cNvPr id="7" name="Group 6"/>
            <p:cNvGrpSpPr/>
            <p:nvPr/>
          </p:nvGrpSpPr>
          <p:grpSpPr>
            <a:xfrm>
              <a:off x="457200" y="624840"/>
              <a:ext cx="7848600" cy="4572000"/>
              <a:chOff x="457200" y="624840"/>
              <a:chExt cx="7848600" cy="4572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257300" y="624840"/>
                <a:ext cx="5257800" cy="4572000"/>
                <a:chOff x="3429000" y="762000"/>
                <a:chExt cx="5257800" cy="457200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3429000" y="762000"/>
                  <a:ext cx="5257800" cy="4343400"/>
                  <a:chOff x="3429000" y="762000"/>
                  <a:chExt cx="5257800" cy="4343400"/>
                </a:xfrm>
              </p:grpSpPr>
              <p:sp>
                <p:nvSpPr>
                  <p:cNvPr id="22" name="Down Arrow 21"/>
                  <p:cNvSpPr/>
                  <p:nvPr/>
                </p:nvSpPr>
                <p:spPr>
                  <a:xfrm>
                    <a:off x="8534401" y="1600200"/>
                    <a:ext cx="140717" cy="3120628"/>
                  </a:xfrm>
                  <a:prstGeom prst="down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429000" y="762000"/>
                    <a:ext cx="5257800" cy="4343400"/>
                    <a:chOff x="3429000" y="762000"/>
                    <a:chExt cx="5257800" cy="4343400"/>
                  </a:xfrm>
                </p:grpSpPr>
                <p:sp>
                  <p:nvSpPr>
                    <p:cNvPr id="24" name="Subtitle 2"/>
                    <p:cNvSpPr txBox="1">
                      <a:spLocks/>
                    </p:cNvSpPr>
                    <p:nvPr/>
                  </p:nvSpPr>
                  <p:spPr bwMode="auto">
                    <a:xfrm>
                      <a:off x="6781800" y="762000"/>
                      <a:ext cx="1905000" cy="6096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4572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ct val="95000"/>
                        <a:tabLst/>
                        <a:defRPr/>
                      </a:pPr>
                      <a:r>
                        <a:rPr lang="en-US" b="1" noProof="0" dirty="0" smtClean="0">
                          <a:solidFill>
                            <a:schemeClr val="bg1"/>
                          </a:solidFill>
                          <a:latin typeface="+mn-lt"/>
                          <a:cs typeface="+mn-cs"/>
                        </a:rPr>
                        <a:t>Bandwidth Requirement</a:t>
                      </a:r>
                      <a:endParaRPr kumimoji="0" lang="en-US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joeHand 2" pitchFamily="2" charset="0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3429000" y="914400"/>
                      <a:ext cx="5105400" cy="4191000"/>
                      <a:chOff x="3429000" y="914400"/>
                      <a:chExt cx="5105400" cy="4191000"/>
                    </a:xfrm>
                  </p:grpSpPr>
                  <p:grpSp>
                    <p:nvGrpSpPr>
                      <p:cNvPr id="26" name="Group 25"/>
                      <p:cNvGrpSpPr/>
                      <p:nvPr/>
                    </p:nvGrpSpPr>
                    <p:grpSpPr>
                      <a:xfrm>
                        <a:off x="3429000" y="914400"/>
                        <a:ext cx="4038600" cy="4191000"/>
                        <a:chOff x="3429000" y="914400"/>
                        <a:chExt cx="4038600" cy="4191000"/>
                      </a:xfrm>
                    </p:grpSpPr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4572000" y="1295400"/>
                          <a:ext cx="2895600" cy="533400"/>
                        </a:xfrm>
                        <a:prstGeom prst="roundRect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Event Description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29" name="Rounded Rectangle 28"/>
                        <p:cNvSpPr/>
                        <p:nvPr/>
                      </p:nvSpPr>
                      <p:spPr>
                        <a:xfrm>
                          <a:off x="4572000" y="2133600"/>
                          <a:ext cx="2895600" cy="533400"/>
                        </a:xfrm>
                        <a:prstGeom prst="roundRect">
                          <a:avLst/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Object Description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0" name="Rounded Rectangle 29"/>
                        <p:cNvSpPr/>
                        <p:nvPr/>
                      </p:nvSpPr>
                      <p:spPr>
                        <a:xfrm>
                          <a:off x="4572000" y="2895600"/>
                          <a:ext cx="2895600" cy="533400"/>
                        </a:xfrm>
                        <a:prstGeom prst="roundRect">
                          <a:avLst/>
                        </a:pr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Object Detection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1" name="Rounded Rectangle 30"/>
                        <p:cNvSpPr/>
                        <p:nvPr/>
                      </p:nvSpPr>
                      <p:spPr>
                        <a:xfrm>
                          <a:off x="4572000" y="3733800"/>
                          <a:ext cx="2895600" cy="533400"/>
                        </a:xfrm>
                        <a:prstGeom prst="roundRect">
                          <a:avLst/>
                        </a:prstGeom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Moving Scenes</a:t>
                          </a:r>
                          <a:endParaRPr lang="en-US" dirty="0"/>
                        </a:p>
                      </p:txBody>
                    </p:sp>
                    <p:sp>
                      <p:nvSpPr>
                        <p:cNvPr id="32" name="Rounded Rectangle 31"/>
                        <p:cNvSpPr/>
                        <p:nvPr/>
                      </p:nvSpPr>
                      <p:spPr>
                        <a:xfrm>
                          <a:off x="4572000" y="4572000"/>
                          <a:ext cx="2895600" cy="533400"/>
                        </a:xfrm>
                        <a:prstGeom prst="roundRect">
                          <a:avLst/>
                        </a:pr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 smtClean="0"/>
                            <a:t>Raw Video Stream</a:t>
                          </a:r>
                          <a:endParaRPr lang="en-US" dirty="0"/>
                        </a:p>
                      </p:txBody>
                    </p:sp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3429000" y="914400"/>
                          <a:ext cx="1295400" cy="4191000"/>
                          <a:chOff x="1828800" y="914400"/>
                          <a:chExt cx="1295400" cy="4191000"/>
                        </a:xfrm>
                      </p:grpSpPr>
                      <p:sp>
                        <p:nvSpPr>
                          <p:cNvPr id="34" name="Subtitle 2"/>
                          <p:cNvSpPr txBox="1">
                            <a:spLocks/>
                          </p:cNvSpPr>
                          <p:nvPr/>
                        </p:nvSpPr>
                        <p:spPr bwMode="auto">
                          <a:xfrm>
                            <a:off x="1828800" y="914400"/>
                            <a:ext cx="1064262" cy="503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4572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ct val="20000"/>
                              </a:spcBef>
                              <a:spcAft>
                                <a:spcPts val="0"/>
                              </a:spcAft>
                              <a:buClr>
                                <a:schemeClr val="accent3"/>
                              </a:buClr>
                              <a:buSzPct val="95000"/>
                              <a:tabLst/>
                              <a:defRPr/>
                            </a:pPr>
                            <a:r>
                              <a:rPr lang="en-US" b="1" noProof="0" dirty="0" smtClean="0">
                                <a:solidFill>
                                  <a:schemeClr val="bg1"/>
                                </a:solidFill>
                                <a:latin typeface="+mn-lt"/>
                                <a:cs typeface="+mn-cs"/>
                              </a:rPr>
                              <a:t>Intelligence Level</a:t>
                            </a:r>
                            <a:endParaRPr kumimoji="0" lang="en-US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joeHand 2" pitchFamily="2" charset="0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grpSp>
                        <p:nvGrpSpPr>
                          <p:cNvPr id="35" name="Group 34"/>
                          <p:cNvGrpSpPr/>
                          <p:nvPr/>
                        </p:nvGrpSpPr>
                        <p:grpSpPr>
                          <a:xfrm>
                            <a:off x="2057400" y="1524000"/>
                            <a:ext cx="1066800" cy="3581400"/>
                            <a:chOff x="2057400" y="1524000"/>
                            <a:chExt cx="1066800" cy="3581400"/>
                          </a:xfrm>
                        </p:grpSpPr>
                        <p:sp>
                          <p:nvSpPr>
                            <p:cNvPr id="36" name="Subtitle 2"/>
                            <p:cNvSpPr txBox="1"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133600" y="1524000"/>
                              <a:ext cx="990600" cy="381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4572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ct val="2000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accent3"/>
                                </a:buClr>
                                <a:buSzPct val="95000"/>
                                <a:tabLst/>
                                <a:defRPr/>
                              </a:pPr>
                              <a:r>
                                <a:rPr lang="en-US" b="1" noProof="0" dirty="0" smtClean="0">
                                  <a:solidFill>
                                    <a:schemeClr val="bg1"/>
                                  </a:solidFill>
                                  <a:latin typeface="+mn-lt"/>
                                  <a:cs typeface="+mn-cs"/>
                                </a:rPr>
                                <a:t>High</a:t>
                              </a:r>
                              <a:endParaRPr kumimoji="0" lang="en-US" b="1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joeHand 2" pitchFamily="2" charset="0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grpSp>
                          <p:nvGrpSpPr>
                            <p:cNvPr id="37" name="Group 36"/>
                            <p:cNvGrpSpPr/>
                            <p:nvPr/>
                          </p:nvGrpSpPr>
                          <p:grpSpPr>
                            <a:xfrm>
                              <a:off x="2057400" y="1600200"/>
                              <a:ext cx="990600" cy="3505200"/>
                              <a:chOff x="2057400" y="1600200"/>
                              <a:chExt cx="990600" cy="3505200"/>
                            </a:xfrm>
                          </p:grpSpPr>
                          <p:sp>
                            <p:nvSpPr>
                              <p:cNvPr id="38" name="Up Arrow 37"/>
                              <p:cNvSpPr/>
                              <p:nvPr/>
                            </p:nvSpPr>
                            <p:spPr>
                              <a:xfrm>
                                <a:off x="2548964" y="1600200"/>
                                <a:ext cx="156136" cy="3124200"/>
                              </a:xfrm>
                              <a:prstGeom prst="upArrow">
                                <a:avLst/>
                              </a:prstGeom>
                            </p:spPr>
                            <p:style>
                              <a:lnRef idx="2">
                                <a:schemeClr val="dk1">
                                  <a:shade val="50000"/>
                                </a:schemeClr>
                              </a:lnRef>
                              <a:fillRef idx="1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9" name="Subtitle 2"/>
                              <p:cNvSpPr txBox="1"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057400" y="4724400"/>
                                <a:ext cx="990600" cy="3810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pPr marL="0" marR="45720" lvl="0" indent="0" algn="ctr" defTabSz="914400" rtl="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ct val="20000"/>
                                  </a:spcBef>
                                  <a:spcAft>
                                    <a:spcPts val="0"/>
                                  </a:spcAft>
                                  <a:buClr>
                                    <a:schemeClr val="accent3"/>
                                  </a:buClr>
                                  <a:buSzPct val="95000"/>
                                  <a:tabLst/>
                                  <a:defRPr/>
                                </a:pPr>
                                <a:r>
                                  <a:rPr lang="en-US" b="1" noProof="0" dirty="0" smtClean="0">
                                    <a:solidFill>
                                      <a:schemeClr val="bg1"/>
                                    </a:solidFill>
                                    <a:latin typeface="+mn-lt"/>
                                    <a:cs typeface="+mn-cs"/>
                                  </a:rPr>
                                  <a:t>Low</a:t>
                                </a:r>
                                <a:endParaRPr kumimoji="0" lang="en-US" b="1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joeHand 2" pitchFamily="2" charset="0"/>
                                  <a:ea typeface="+mn-ea"/>
                                  <a:cs typeface="+mn-cs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  <p:sp>
                    <p:nvSpPr>
                      <p:cNvPr id="27" name="Subtitle 2"/>
                      <p:cNvSpPr txBox="1">
                        <a:spLocks/>
                      </p:cNvSpPr>
                      <p:nvPr/>
                    </p:nvSpPr>
                    <p:spPr bwMode="auto">
                      <a:xfrm>
                        <a:off x="7543800" y="1295400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4572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ts val="0"/>
                          </a:spcAft>
                          <a:buClr>
                            <a:schemeClr val="accent3"/>
                          </a:buClr>
                          <a:buSzPct val="95000"/>
                          <a:tabLst/>
                          <a:defRPr/>
                        </a:pPr>
                        <a:r>
                          <a:rPr lang="en-US" b="1" noProof="0" dirty="0" smtClean="0">
                            <a:solidFill>
                              <a:schemeClr val="bg1"/>
                            </a:solidFill>
                            <a:latin typeface="+mn-lt"/>
                            <a:cs typeface="+mn-cs"/>
                          </a:rPr>
                          <a:t>Low</a:t>
                        </a:r>
                        <a:endParaRPr kumimoji="0" lang="en-US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joeHand 2" pitchFamily="2" charset="0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1" name="Subtitle 2"/>
                <p:cNvSpPr txBox="1">
                  <a:spLocks/>
                </p:cNvSpPr>
                <p:nvPr/>
              </p:nvSpPr>
              <p:spPr bwMode="auto">
                <a:xfrm>
                  <a:off x="7543800" y="4953000"/>
                  <a:ext cx="990600" cy="381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4572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ct val="95000"/>
                    <a:tabLst/>
                    <a:defRPr/>
                  </a:pPr>
                  <a:r>
                    <a:rPr lang="en-US" b="1" noProof="0" dirty="0" smtClean="0">
                      <a:solidFill>
                        <a:schemeClr val="bg1"/>
                      </a:solidFill>
                      <a:latin typeface="+mn-lt"/>
                      <a:cs typeface="+mn-cs"/>
                    </a:rPr>
                    <a:t>High</a:t>
                  </a:r>
                  <a:endParaRPr kumimoji="0" lang="en-US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joeHand 2" pitchFamily="2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1562100" y="4650740"/>
                <a:ext cx="759462" cy="23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 Low</a:t>
                </a:r>
                <a:endParaRPr lang="en-US" sz="1000" b="1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150990" y="4624573"/>
                <a:ext cx="704851" cy="38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 High</a:t>
                </a:r>
                <a:endParaRPr lang="en-US" sz="1000" b="1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11592" y="1045109"/>
                <a:ext cx="704850" cy="235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 Low</a:t>
                </a:r>
                <a:endParaRPr lang="en-US" sz="10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541496" y="857558"/>
                <a:ext cx="626111" cy="375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 High</a:t>
                </a:r>
                <a:endParaRPr lang="en-US" sz="10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57200" y="2529840"/>
                <a:ext cx="1447800" cy="38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1" dirty="0" smtClean="0"/>
                  <a:t>Intelligence</a:t>
                </a:r>
              </a:p>
              <a:p>
                <a:pPr algn="ctr"/>
                <a:r>
                  <a:rPr lang="en-US" sz="1000" b="1" dirty="0" smtClean="0"/>
                  <a:t>Level</a:t>
                </a:r>
                <a:endParaRPr lang="en-US" sz="1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781799" y="2438400"/>
                <a:ext cx="1524001" cy="38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Bandwidth</a:t>
                </a:r>
              </a:p>
              <a:p>
                <a:r>
                  <a:rPr lang="en-US" sz="1000" b="1" dirty="0" smtClean="0"/>
                  <a:t>Requirement</a:t>
                </a:r>
                <a:endParaRPr lang="en-US" sz="1000" b="1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486400" y="123444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6400" y="202946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2831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6400" y="3581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86400" y="45836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553200" y="1929508"/>
            <a:ext cx="213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As we go above in the hierarchy, we attain </a:t>
            </a:r>
            <a:r>
              <a:rPr lang="en-US" dirty="0" smtClean="0"/>
              <a:t>higher </a:t>
            </a:r>
            <a:r>
              <a:rPr lang="en-US" dirty="0"/>
              <a:t>level of intelligence and save lot of </a:t>
            </a:r>
            <a:r>
              <a:rPr lang="en-US" dirty="0" smtClean="0"/>
              <a:t>bandwidth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is achieved at the cost of </a:t>
            </a:r>
            <a:r>
              <a:rPr lang="en-US" dirty="0" smtClean="0"/>
              <a:t>increased </a:t>
            </a:r>
            <a:r>
              <a:rPr lang="en-US" dirty="0"/>
              <a:t>computational power required at the mote node</a:t>
            </a:r>
          </a:p>
        </p:txBody>
      </p:sp>
    </p:spTree>
    <p:extLst>
      <p:ext uri="{BB962C8B-B14F-4D97-AF65-F5344CB8AC3E}">
        <p14:creationId xmlns:p14="http://schemas.microsoft.com/office/powerpoint/2010/main" val="19855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>
            <a:noAutofit/>
          </a:bodyPr>
          <a:lstStyle/>
          <a:p>
            <a:r>
              <a:rPr lang="en-US" sz="3600" dirty="0" smtClean="0"/>
              <a:t>Low </a:t>
            </a:r>
            <a:r>
              <a:rPr lang="en-US" sz="3600" dirty="0"/>
              <a:t>BW surveillance </a:t>
            </a:r>
            <a:r>
              <a:rPr lang="en-US" sz="3600" dirty="0" smtClean="0"/>
              <a:t>image processing steps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55233" y="1143000"/>
            <a:ext cx="5943600" cy="4953000"/>
            <a:chOff x="685800" y="304800"/>
            <a:chExt cx="2057400" cy="4953000"/>
          </a:xfrm>
        </p:grpSpPr>
        <p:sp>
          <p:nvSpPr>
            <p:cNvPr id="8" name="Rounded Rectangle 7"/>
            <p:cNvSpPr/>
            <p:nvPr/>
          </p:nvSpPr>
          <p:spPr>
            <a:xfrm>
              <a:off x="685800" y="1143000"/>
              <a:ext cx="2057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Subtract background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5800" y="1981200"/>
              <a:ext cx="2057400" cy="69668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Clean unnecessary foreground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5800" y="2895600"/>
              <a:ext cx="2057400" cy="6858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Find out all moving contours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62000" y="3810000"/>
              <a:ext cx="19812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Skeletonize each contour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5800" y="304800"/>
              <a:ext cx="20574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Grab gray scale frame  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" y="4648200"/>
              <a:ext cx="201930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Detect moving human</a:t>
              </a:r>
            </a:p>
          </p:txBody>
        </p:sp>
        <p:cxnSp>
          <p:nvCxnSpPr>
            <p:cNvPr id="14" name="Straight Arrow Connector 13"/>
            <p:cNvCxnSpPr>
              <a:stCxn id="12" idx="2"/>
              <a:endCxn id="8" idx="0"/>
            </p:cNvCxnSpPr>
            <p:nvPr/>
          </p:nvCxnSpPr>
          <p:spPr>
            <a:xfrm>
              <a:off x="1714500" y="914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52600" y="1752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752600" y="2667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752600" y="3581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752600" y="4419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424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1800" dirty="0"/>
              <a:t>Evaluation of background subtraction algorithms (with reasonably good result </a:t>
            </a:r>
            <a:r>
              <a:rPr lang="en-US" sz="1800" dirty="0" smtClean="0"/>
              <a:t>for surveillance </a:t>
            </a:r>
            <a:r>
              <a:rPr lang="en-US" sz="1800" dirty="0"/>
              <a:t>applications) in terms of computational </a:t>
            </a:r>
            <a:r>
              <a:rPr lang="en-US" sz="1800" dirty="0" smtClean="0"/>
              <a:t>complexity</a:t>
            </a:r>
          </a:p>
          <a:p>
            <a:endParaRPr lang="en-US" sz="1800" dirty="0"/>
          </a:p>
          <a:p>
            <a:r>
              <a:rPr lang="en-US" sz="1800" dirty="0" smtClean="0"/>
              <a:t>Evaluation </a:t>
            </a:r>
            <a:r>
              <a:rPr lang="en-US" sz="1800" dirty="0"/>
              <a:t>of different techniques for moving object </a:t>
            </a:r>
            <a:r>
              <a:rPr lang="en-US" sz="1800" dirty="0" err="1"/>
              <a:t>skeletonization</a:t>
            </a:r>
            <a:r>
              <a:rPr lang="en-US" sz="1800" dirty="0"/>
              <a:t> in terms </a:t>
            </a:r>
            <a:r>
              <a:rPr lang="en-US" sz="1800" dirty="0" smtClean="0"/>
              <a:t>of its </a:t>
            </a:r>
            <a:r>
              <a:rPr lang="en-US" sz="1800" dirty="0"/>
              <a:t>suitability to calculate motion descriptor </a:t>
            </a:r>
            <a:r>
              <a:rPr lang="en-US" sz="1800" dirty="0" smtClean="0"/>
              <a:t>feature</a:t>
            </a:r>
          </a:p>
          <a:p>
            <a:endParaRPr lang="en-US" sz="1800" dirty="0"/>
          </a:p>
          <a:p>
            <a:r>
              <a:rPr lang="en-US" sz="1800" dirty="0" smtClean="0"/>
              <a:t>Development </a:t>
            </a:r>
            <a:r>
              <a:rPr lang="en-US" sz="1800" dirty="0"/>
              <a:t>of low computation algorithm to detect objects using motion </a:t>
            </a:r>
            <a:r>
              <a:rPr lang="en-US" sz="1800" dirty="0" smtClean="0"/>
              <a:t>descriptor</a:t>
            </a:r>
          </a:p>
          <a:p>
            <a:endParaRPr lang="en-US" sz="1800" dirty="0"/>
          </a:p>
          <a:p>
            <a:r>
              <a:rPr lang="en-US" sz="1800" dirty="0" smtClean="0"/>
              <a:t>Integration </a:t>
            </a:r>
            <a:r>
              <a:rPr lang="en-US" sz="1800" dirty="0"/>
              <a:t>of proposed algorithm with low cost COTS embedded hardware </a:t>
            </a:r>
            <a:r>
              <a:rPr lang="en-US" sz="1800" dirty="0" smtClean="0"/>
              <a:t>environment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44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944562"/>
          </a:xfrm>
        </p:spPr>
        <p:txBody>
          <a:bodyPr/>
          <a:lstStyle/>
          <a:p>
            <a:r>
              <a:rPr lang="en-US" dirty="0"/>
              <a:t>Background subtraction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r>
              <a:rPr lang="en-US" sz="1800" b="1" dirty="0"/>
              <a:t>Frame differencing:</a:t>
            </a:r>
            <a:r>
              <a:rPr lang="en-US" sz="1800" dirty="0"/>
              <a:t> computationally least </a:t>
            </a:r>
            <a:r>
              <a:rPr lang="en-US" sz="1800" dirty="0" smtClean="0"/>
              <a:t>expensive, but work with many limitations like when both object and camera are stationary, ambient light is constant etc.</a:t>
            </a:r>
          </a:p>
          <a:p>
            <a:r>
              <a:rPr lang="en-US" sz="1800" b="1" dirty="0" smtClean="0"/>
              <a:t>Gaussian Average, Median Filter </a:t>
            </a:r>
            <a:r>
              <a:rPr lang="en-US" sz="1800" dirty="0" smtClean="0"/>
              <a:t>[1-2]</a:t>
            </a:r>
            <a:r>
              <a:rPr lang="en-US" sz="1800" b="1" dirty="0" smtClean="0"/>
              <a:t>: </a:t>
            </a:r>
            <a:r>
              <a:rPr lang="en-US" sz="1800" dirty="0" smtClean="0"/>
              <a:t> Mid level of computational complexity</a:t>
            </a:r>
            <a:endParaRPr lang="en-US" sz="1800" b="1" dirty="0" smtClean="0"/>
          </a:p>
          <a:p>
            <a:r>
              <a:rPr lang="en-US" sz="1800" b="1" dirty="0" smtClean="0"/>
              <a:t>Gaussian Mixture Model </a:t>
            </a:r>
            <a:r>
              <a:rPr lang="en-US" sz="1800" dirty="0" smtClean="0"/>
              <a:t>[3]:  Works even with multi-modal situation, but computationally very expensive.</a:t>
            </a:r>
            <a:endParaRPr lang="en-US" sz="1800" dirty="0"/>
          </a:p>
          <a:p>
            <a:r>
              <a:rPr lang="en-US" sz="1800" b="1" dirty="0" smtClean="0"/>
              <a:t>Texture based method </a:t>
            </a:r>
            <a:r>
              <a:rPr lang="en-US" sz="1800" dirty="0" smtClean="0"/>
              <a:t>[4]</a:t>
            </a:r>
            <a:r>
              <a:rPr lang="en-US" sz="1800" b="1" dirty="0" smtClean="0"/>
              <a:t>: </a:t>
            </a:r>
            <a:r>
              <a:rPr lang="en-US" sz="1800" dirty="0" smtClean="0"/>
              <a:t>Method </a:t>
            </a:r>
            <a:r>
              <a:rPr lang="en-US" sz="1800" dirty="0"/>
              <a:t>described </a:t>
            </a:r>
            <a:r>
              <a:rPr lang="en-US" sz="1800" dirty="0" smtClean="0"/>
              <a:t>by Yao et al. is </a:t>
            </a:r>
            <a:r>
              <a:rPr lang="en-US" sz="1800" dirty="0"/>
              <a:t>based on use of texture features present in Local Binary </a:t>
            </a:r>
            <a:r>
              <a:rPr lang="en-US" sz="1800" dirty="0" smtClean="0"/>
              <a:t>Pattern(LBP).</a:t>
            </a:r>
          </a:p>
          <a:p>
            <a:pPr lvl="1"/>
            <a:r>
              <a:rPr lang="en-US" sz="1800" dirty="0" smtClean="0"/>
              <a:t>LBP </a:t>
            </a:r>
            <a:r>
              <a:rPr lang="en-US" sz="1800" dirty="0"/>
              <a:t>works well with local illumination changes, however there can be </a:t>
            </a:r>
            <a:r>
              <a:rPr lang="en-US" sz="1800" dirty="0" smtClean="0"/>
              <a:t>issues in </a:t>
            </a:r>
            <a:r>
              <a:rPr lang="en-US" sz="1800" dirty="0"/>
              <a:t>case of global illumination change</a:t>
            </a:r>
            <a:r>
              <a:rPr lang="en-US" sz="1800" dirty="0" smtClean="0"/>
              <a:t>.</a:t>
            </a:r>
            <a:endParaRPr lang="en-US" sz="1800" dirty="0"/>
          </a:p>
          <a:p>
            <a:pPr lvl="1"/>
            <a:r>
              <a:rPr lang="en-US" sz="1800" dirty="0" smtClean="0"/>
              <a:t>Photometric </a:t>
            </a:r>
            <a:r>
              <a:rPr lang="en-US" sz="1800" dirty="0"/>
              <a:t>invariant color measurement </a:t>
            </a:r>
            <a:r>
              <a:rPr lang="en-US" sz="1800" dirty="0" smtClean="0"/>
              <a:t> method has been used to overcome  these issues.</a:t>
            </a:r>
          </a:p>
          <a:p>
            <a:r>
              <a:rPr lang="en-US" sz="1800" b="1" dirty="0" smtClean="0"/>
              <a:t>Vibe(Random replacement of background pixel)</a:t>
            </a:r>
            <a:r>
              <a:rPr lang="en-US" sz="1800" dirty="0" smtClean="0"/>
              <a:t> [5]:Method by </a:t>
            </a:r>
            <a:r>
              <a:rPr lang="en-US" sz="1800" dirty="0" err="1"/>
              <a:t>Barnich</a:t>
            </a:r>
            <a:r>
              <a:rPr lang="en-US" sz="1800" dirty="0"/>
              <a:t> and Van </a:t>
            </a:r>
            <a:r>
              <a:rPr lang="en-US" sz="1800" dirty="0" err="1"/>
              <a:t>Droogenbroeck</a:t>
            </a:r>
            <a:r>
              <a:rPr lang="en-US" sz="1800" dirty="0"/>
              <a:t> </a:t>
            </a:r>
            <a:r>
              <a:rPr lang="en-US" sz="1800" dirty="0" smtClean="0"/>
              <a:t>(Vibe</a:t>
            </a:r>
            <a:r>
              <a:rPr lang="en-US" sz="1800" dirty="0"/>
              <a:t>) </a:t>
            </a:r>
            <a:r>
              <a:rPr lang="en-US" sz="1800" dirty="0" smtClean="0"/>
              <a:t>replaces </a:t>
            </a:r>
            <a:r>
              <a:rPr lang="en-US" sz="1800" dirty="0"/>
              <a:t>background values for last N frames randomly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Furthermore</a:t>
            </a:r>
            <a:r>
              <a:rPr lang="en-US" sz="1800" dirty="0"/>
              <a:t>, it diffuses </a:t>
            </a:r>
            <a:r>
              <a:rPr lang="en-US" sz="1800" dirty="0" smtClean="0"/>
              <a:t>updated values </a:t>
            </a:r>
            <a:r>
              <a:rPr lang="en-US" sz="1800" dirty="0"/>
              <a:t>to </a:t>
            </a:r>
            <a:r>
              <a:rPr lang="en-US" sz="1800" dirty="0" smtClean="0"/>
              <a:t>neighboring </a:t>
            </a:r>
            <a:r>
              <a:rPr lang="en-US" sz="1800" dirty="0"/>
              <a:t>pixels, and again that too on random basis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So </a:t>
            </a:r>
            <a:r>
              <a:rPr lang="en-US" sz="1800" dirty="0"/>
              <a:t>far </a:t>
            </a:r>
            <a:r>
              <a:rPr lang="en-US" sz="1800" dirty="0" smtClean="0"/>
              <a:t>this algorithm </a:t>
            </a:r>
            <a:r>
              <a:rPr lang="en-US" sz="1800" dirty="0"/>
              <a:t>surpasses other existing algorithm in </a:t>
            </a:r>
            <a:r>
              <a:rPr lang="en-US" sz="1800" dirty="0" smtClean="0"/>
              <a:t>computation </a:t>
            </a:r>
            <a:r>
              <a:rPr lang="en-US" sz="1800" dirty="0"/>
              <a:t>complexities</a:t>
            </a:r>
          </a:p>
        </p:txBody>
      </p:sp>
    </p:spTree>
    <p:extLst>
      <p:ext uri="{BB962C8B-B14F-4D97-AF65-F5344CB8AC3E}">
        <p14:creationId xmlns:p14="http://schemas.microsoft.com/office/powerpoint/2010/main" val="255566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458200" cy="868362"/>
          </a:xfrm>
        </p:spPr>
        <p:txBody>
          <a:bodyPr>
            <a:noAutofit/>
          </a:bodyPr>
          <a:lstStyle/>
          <a:p>
            <a:r>
              <a:rPr lang="en-US" sz="3600" dirty="0" smtClean="0"/>
              <a:t>Background subtraction algorithm comparison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57150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Average Background </a:t>
            </a:r>
            <a:r>
              <a:rPr lang="en-US" dirty="0"/>
              <a:t>subtraction execution time of</a:t>
            </a:r>
          </a:p>
          <a:p>
            <a:pPr algn="ctr"/>
            <a:r>
              <a:rPr lang="en-US" dirty="0" smtClean="0"/>
              <a:t>[4] </a:t>
            </a:r>
            <a:r>
              <a:rPr lang="en-US" dirty="0"/>
              <a:t>and </a:t>
            </a:r>
            <a:r>
              <a:rPr lang="en-US" dirty="0" smtClean="0"/>
              <a:t>[5] </a:t>
            </a:r>
            <a:r>
              <a:rPr lang="en-US" dirty="0"/>
              <a:t>with frame number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C:\Users\pratyush\virtual_box\data\imagetransfer\synopsis\Figures\bg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Object detection techniques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1800" dirty="0"/>
              <a:t>Person Finder(</a:t>
            </a:r>
            <a:r>
              <a:rPr lang="en-US" sz="1800" dirty="0" err="1"/>
              <a:t>PFinder</a:t>
            </a:r>
            <a:r>
              <a:rPr lang="en-US" sz="1800" dirty="0"/>
              <a:t>) [1] 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works with Maximum A </a:t>
            </a:r>
            <a:r>
              <a:rPr lang="en-US" sz="1800" dirty="0" smtClean="0"/>
              <a:t>Posteriori </a:t>
            </a:r>
            <a:r>
              <a:rPr lang="en-US" sz="1800" dirty="0"/>
              <a:t>Probability (MAP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/>
              <a:t>uses color and </a:t>
            </a:r>
            <a:r>
              <a:rPr lang="en-US" sz="1800" dirty="0" smtClean="0"/>
              <a:t>shape </a:t>
            </a:r>
            <a:r>
              <a:rPr lang="en-US" sz="1800" dirty="0"/>
              <a:t>based </a:t>
            </a:r>
            <a:r>
              <a:rPr lang="en-US" sz="1800" dirty="0" smtClean="0"/>
              <a:t>descriptor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Viola and Jones [VJ] method [6,7]: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 err="1" smtClean="0"/>
              <a:t>Haar</a:t>
            </a:r>
            <a:r>
              <a:rPr lang="en-US" sz="1800" dirty="0" smtClean="0"/>
              <a:t>-like features</a:t>
            </a:r>
          </a:p>
          <a:p>
            <a:pPr lvl="1"/>
            <a:r>
              <a:rPr lang="en-US" sz="1800" dirty="0" smtClean="0"/>
              <a:t>Uses integral image concept for faster computation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Using Histogram </a:t>
            </a:r>
            <a:r>
              <a:rPr lang="en-US" sz="1800" dirty="0"/>
              <a:t>of oriented gradient [8, 9</a:t>
            </a:r>
            <a:r>
              <a:rPr lang="en-US" sz="1800" dirty="0" smtClean="0"/>
              <a:t>]:</a:t>
            </a:r>
          </a:p>
          <a:p>
            <a:pPr marL="1200150" lvl="3" indent="-342900"/>
            <a:r>
              <a:rPr lang="en-US" sz="1800" dirty="0" smtClean="0"/>
              <a:t>Image is divided into small cell of histogram of edge/gradient</a:t>
            </a:r>
          </a:p>
          <a:p>
            <a:pPr marL="1200150" lvl="3" indent="-342900"/>
            <a:r>
              <a:rPr lang="en-US" sz="1800" dirty="0" smtClean="0"/>
              <a:t>Invariant to geometric and photometric transformations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/>
              <a:t>Using Covariance features [10</a:t>
            </a:r>
            <a:r>
              <a:rPr lang="en-US" sz="1800" dirty="0" smtClean="0"/>
              <a:t>]:</a:t>
            </a:r>
          </a:p>
          <a:p>
            <a:pPr marL="1200150" lvl="3" indent="-342900"/>
            <a:r>
              <a:rPr lang="en-US" sz="1800" dirty="0" smtClean="0"/>
              <a:t>Covariance </a:t>
            </a:r>
            <a:r>
              <a:rPr lang="en-US" sz="1800" dirty="0"/>
              <a:t>matrix encodes information about variance of features and their correlation with each other</a:t>
            </a:r>
          </a:p>
          <a:p>
            <a:pPr marL="1200150" lvl="3" indent="-342900"/>
            <a:r>
              <a:rPr lang="en-US" sz="1800" dirty="0" smtClean="0"/>
              <a:t>integral </a:t>
            </a:r>
            <a:r>
              <a:rPr lang="en-US" sz="1800" dirty="0"/>
              <a:t>image concept has been used for faster computation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 smtClean="0"/>
              <a:t>Using skeleton motion feature [11-13]:</a:t>
            </a:r>
            <a:endParaRPr lang="en-US" sz="1800" dirty="0"/>
          </a:p>
          <a:p>
            <a:pPr marL="1200150" lvl="3" indent="-342900"/>
            <a:r>
              <a:rPr lang="en-US" sz="1800" dirty="0" smtClean="0"/>
              <a:t>Basic idea is to detect periodicity of angle variation between legs.</a:t>
            </a:r>
          </a:p>
          <a:p>
            <a:pPr marL="1200150" lvl="3" indent="-342900"/>
            <a:r>
              <a:rPr lang="en-US" sz="1800" dirty="0" smtClean="0"/>
              <a:t>Computationally very fast</a:t>
            </a:r>
          </a:p>
          <a:p>
            <a:pPr marL="1200150" lvl="3" indent="-342900"/>
            <a:endParaRPr lang="en-US" sz="1800" dirty="0" smtClean="0"/>
          </a:p>
          <a:p>
            <a:pPr marL="1200150" lvl="3" indent="-342900"/>
            <a:endParaRPr lang="en-US" sz="1800" dirty="0"/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83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Human </a:t>
            </a:r>
            <a:r>
              <a:rPr lang="en-US" sz="3200" dirty="0" err="1" smtClean="0"/>
              <a:t>skeletonization</a:t>
            </a:r>
            <a:r>
              <a:rPr lang="en-US" sz="3200" dirty="0" smtClean="0"/>
              <a:t> 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199"/>
            <a:ext cx="2286000" cy="2743201"/>
          </a:xfrm>
        </p:spPr>
        <p:txBody>
          <a:bodyPr>
            <a:noAutofit/>
          </a:bodyPr>
          <a:lstStyle/>
          <a:p>
            <a:r>
              <a:rPr lang="en-US" sz="1200" b="1" dirty="0" smtClean="0"/>
              <a:t>Contour Skeleton:</a:t>
            </a:r>
          </a:p>
          <a:p>
            <a:pPr lvl="1"/>
            <a:r>
              <a:rPr lang="en-US" sz="1200" dirty="0" smtClean="0"/>
              <a:t>Find out </a:t>
            </a:r>
            <a:r>
              <a:rPr lang="en-US" sz="1200" dirty="0"/>
              <a:t>boundary points (</a:t>
            </a:r>
            <a:r>
              <a:rPr lang="en-US" sz="1200" dirty="0" err="1" smtClean="0"/>
              <a:t>cvFindContours</a:t>
            </a:r>
            <a:r>
              <a:rPr lang="en-US" sz="1200" dirty="0" smtClean="0"/>
              <a:t>)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pPr lvl="1"/>
            <a:r>
              <a:rPr lang="en-US" sz="1200" dirty="0" smtClean="0"/>
              <a:t>Approximate these points to a polygon</a:t>
            </a:r>
            <a:r>
              <a:rPr lang="en-US" sz="1200" dirty="0"/>
              <a:t>. (</a:t>
            </a:r>
            <a:r>
              <a:rPr lang="en-US" sz="1200" dirty="0" err="1" smtClean="0"/>
              <a:t>cvApproxPoly</a:t>
            </a:r>
            <a:r>
              <a:rPr lang="en-US" sz="1200" dirty="0" smtClean="0"/>
              <a:t>)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/>
              <a:t>Vertices of these polygon connected together gives an outer skeleton of 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895600" y="3733800"/>
                <a:ext cx="2971800" cy="2895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dirty="0" smtClean="0"/>
                  <a:t>Morphological Skeleton: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ar-AE" sz="1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ar-AE" sz="120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⋃"/>
                          <m:ctrlPr>
                            <a:rPr lang="ar-AE" sz="12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20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20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200" i="1" smtClean="0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sz="120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sz="1200" i="1" baseline="-2500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2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20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120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ar-AE" sz="12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i="1" dirty="0" smtClean="0">
                    <a:latin typeface="Cambria Math"/>
                  </a:rPr>
                  <a:t>Where </a:t>
                </a:r>
                <a:r>
                  <a:rPr lang="en-US" sz="1200" i="1" dirty="0" err="1" smtClean="0">
                    <a:latin typeface="Cambria Math"/>
                  </a:rPr>
                  <a:t>S</a:t>
                </a:r>
                <a:r>
                  <a:rPr lang="en-US" sz="1200" i="1" baseline="-25000" dirty="0" err="1" smtClean="0">
                    <a:latin typeface="Cambria Math"/>
                  </a:rPr>
                  <a:t>k</a:t>
                </a:r>
                <a:r>
                  <a:rPr lang="en-US" sz="1200" i="1" dirty="0" smtClean="0">
                    <a:latin typeface="Cambria Math"/>
                  </a:rPr>
                  <a:t>(A)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ar-AE" sz="12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i="1" smtClean="0">
                            <a:latin typeface="Cambria Math"/>
                          </a:rPr>
                          <m:t>𝑘</m:t>
                        </m:r>
                        <m:r>
                          <a:rPr lang="en-US" sz="1200" i="1" smtClean="0">
                            <a:latin typeface="Cambria Math"/>
                          </a:rPr>
                          <m:t>=</m:t>
                        </m:r>
                        <m:r>
                          <a:rPr lang="en-US" sz="120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20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r>
                          <a:rPr lang="ar-AE" sz="1200" i="1" smtClean="0">
                            <a:latin typeface="Cambria Math"/>
                          </a:rPr>
                          <m:t>{</m:t>
                        </m:r>
                        <m:d>
                          <m:dPr>
                            <m:ctrlPr>
                              <a:rPr lang="ar-AE" sz="1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1200" i="1" smtClean="0">
                                <a:latin typeface="Cambria Math"/>
                              </a:rPr>
                              <m:t> ⊝</m:t>
                            </m:r>
                            <m:r>
                              <a:rPr lang="en-US" sz="1200" i="1" smtClean="0">
                                <a:latin typeface="Cambria Math"/>
                              </a:rPr>
                              <m:t>𝑘𝐵</m:t>
                            </m:r>
                          </m:e>
                        </m:d>
                        <m:r>
                          <a:rPr lang="ar-AE" sz="1200" i="1" smtClean="0">
                            <a:latin typeface="Cambria Math"/>
                          </a:rPr>
                          <m:t>−[</m:t>
                        </m:r>
                        <m:d>
                          <m:dPr>
                            <m:ctrlPr>
                              <a:rPr lang="ar-AE" sz="120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⊝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𝑘𝐵</m:t>
                            </m:r>
                          </m:e>
                        </m:d>
                        <m:r>
                          <a:rPr lang="ar-AE" sz="1200" i="1" smtClean="0">
                            <a:latin typeface="Cambria Math"/>
                          </a:rPr>
                          <m:t>∘</m:t>
                        </m:r>
                        <m:r>
                          <a:rPr lang="en-US" sz="1200" i="1" smtClean="0">
                            <a:latin typeface="Cambria Math"/>
                          </a:rPr>
                          <m:t>𝐵</m:t>
                        </m:r>
                        <m:r>
                          <a:rPr lang="en-US" sz="1200" i="1" smtClean="0">
                            <a:latin typeface="Cambria Math"/>
                          </a:rPr>
                          <m:t>]}</m:t>
                        </m:r>
                      </m:e>
                    </m:nary>
                  </m:oMath>
                </a14:m>
                <a:endParaRPr lang="ar-AE" sz="1200" i="1" dirty="0" smtClean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smtClean="0"/>
                  <a:t>C implementation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/>
                  <a:t>d</a:t>
                </a:r>
                <a:r>
                  <a:rPr lang="en-US" sz="1200" dirty="0" smtClean="0"/>
                  <a:t>o {</a:t>
                </a:r>
                <a:endParaRPr lang="en-US" sz="12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err="1" smtClean="0"/>
                  <a:t>cvErode</a:t>
                </a:r>
                <a:r>
                  <a:rPr lang="en-US" sz="1200" dirty="0" smtClean="0"/>
                  <a:t>(</a:t>
                </a:r>
                <a:r>
                  <a:rPr lang="en-US" sz="1200" dirty="0" err="1" smtClean="0"/>
                  <a:t>img</a:t>
                </a:r>
                <a:r>
                  <a:rPr lang="en-US" sz="1200" dirty="0"/>
                  <a:t>, eroded, element, 1);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err="1" smtClean="0"/>
                  <a:t>cvDilate</a:t>
                </a:r>
                <a:r>
                  <a:rPr lang="en-US" sz="1200" dirty="0" smtClean="0"/>
                  <a:t>(eroded</a:t>
                </a:r>
                <a:r>
                  <a:rPr lang="en-US" sz="1200" dirty="0"/>
                  <a:t>, temp, element, 1);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err="1" smtClean="0"/>
                  <a:t>cvSub</a:t>
                </a:r>
                <a:r>
                  <a:rPr lang="en-US" sz="1200" dirty="0" smtClean="0"/>
                  <a:t>(</a:t>
                </a:r>
                <a:r>
                  <a:rPr lang="en-US" sz="1200" dirty="0" err="1" smtClean="0"/>
                  <a:t>img</a:t>
                </a:r>
                <a:r>
                  <a:rPr lang="en-US" sz="1200" dirty="0"/>
                  <a:t>, temp, temp, NULL);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err="1" smtClean="0"/>
                  <a:t>cvOr</a:t>
                </a:r>
                <a:r>
                  <a:rPr lang="en-US" sz="1200" dirty="0" smtClean="0"/>
                  <a:t>(</a:t>
                </a:r>
                <a:r>
                  <a:rPr lang="en-US" sz="1200" dirty="0" err="1" smtClean="0"/>
                  <a:t>skel</a:t>
                </a:r>
                <a:r>
                  <a:rPr lang="en-US" sz="1200" dirty="0"/>
                  <a:t>, temp, </a:t>
                </a:r>
                <a:r>
                  <a:rPr lang="en-US" sz="1200" dirty="0" err="1"/>
                  <a:t>skel</a:t>
                </a:r>
                <a:r>
                  <a:rPr lang="en-US" sz="1200" dirty="0"/>
                  <a:t>, NULL);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err="1" smtClean="0"/>
                  <a:t>cvCopy</a:t>
                </a:r>
                <a:r>
                  <a:rPr lang="en-US" sz="1200" dirty="0" smtClean="0"/>
                  <a:t>(eroded</a:t>
                </a:r>
                <a:r>
                  <a:rPr lang="en-US" sz="1200" dirty="0"/>
                  <a:t>, </a:t>
                </a:r>
                <a:r>
                  <a:rPr lang="en-US" sz="1200" dirty="0" err="1"/>
                  <a:t>img</a:t>
                </a:r>
                <a:r>
                  <a:rPr lang="en-US" sz="1200" dirty="0"/>
                  <a:t>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smtClean="0"/>
                  <a:t>done </a:t>
                </a:r>
                <a:r>
                  <a:rPr lang="en-US" sz="1200" dirty="0"/>
                  <a:t>= (</a:t>
                </a:r>
                <a:r>
                  <a:rPr lang="en-US" sz="1200" dirty="0" err="1"/>
                  <a:t>cvCountNonZero</a:t>
                </a:r>
                <a:r>
                  <a:rPr lang="en-US" sz="1200" dirty="0"/>
                  <a:t>(</a:t>
                </a:r>
                <a:r>
                  <a:rPr lang="en-US" sz="1200" dirty="0" err="1"/>
                  <a:t>img</a:t>
                </a:r>
                <a:r>
                  <a:rPr lang="en-US" sz="1200" dirty="0"/>
                  <a:t>) == 0);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en-US" sz="1200" dirty="0" smtClean="0"/>
                  <a:t>} </a:t>
                </a:r>
                <a:r>
                  <a:rPr lang="en-US" sz="1200" dirty="0"/>
                  <a:t>while (!done);</a:t>
                </a:r>
                <a:endParaRPr lang="en-US" sz="1200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33800"/>
                <a:ext cx="2971800" cy="2895600"/>
              </a:xfrm>
              <a:prstGeom prst="rect">
                <a:avLst/>
              </a:prstGeom>
              <a:blipFill rotWithShape="1">
                <a:blip r:embed="rId2"/>
                <a:stretch>
                  <a:fillRect l="-4713" b="-1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5791200" y="3886201"/>
            <a:ext cx="2590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 smtClean="0"/>
          </a:p>
          <a:p>
            <a:r>
              <a:rPr lang="en-US" sz="1200" b="1" dirty="0" smtClean="0"/>
              <a:t>Skeleton by distance transform:</a:t>
            </a:r>
          </a:p>
          <a:p>
            <a:pPr marL="0" indent="0">
              <a:buNone/>
            </a:pPr>
            <a:r>
              <a:rPr lang="en-US" sz="1200" dirty="0" smtClean="0"/>
              <a:t>Transformed image pixel is set to a value equal to the distance to the nearest zero pixel in the input image. </a:t>
            </a:r>
          </a:p>
          <a:p>
            <a:endParaRPr lang="en-US" sz="1200" dirty="0" smtClean="0"/>
          </a:p>
          <a:p>
            <a:pPr marL="0" indent="0">
              <a:buFont typeface="Arial" pitchFamily="34" charset="0"/>
              <a:buNone/>
            </a:pPr>
            <a:r>
              <a:rPr lang="en-US" sz="1200" dirty="0" err="1" smtClean="0"/>
              <a:t>cvDistTransform</a:t>
            </a:r>
            <a:r>
              <a:rPr lang="en-US" sz="1200" dirty="0" smtClean="0"/>
              <a:t> (</a:t>
            </a:r>
            <a:r>
              <a:rPr lang="en-US" sz="1200" dirty="0" err="1" smtClean="0"/>
              <a:t>img</a:t>
            </a:r>
            <a:r>
              <a:rPr lang="en-US" sz="1200" dirty="0" smtClean="0"/>
              <a:t>, transformed, CV_DIST_L2, 5, NULL, NULL);</a:t>
            </a:r>
          </a:p>
          <a:p>
            <a:pPr marL="0" indent="0">
              <a:buFont typeface="Arial" pitchFamily="34" charset="0"/>
              <a:buNone/>
            </a:pPr>
            <a:r>
              <a:rPr lang="en-US" sz="1200" dirty="0" err="1" smtClean="0"/>
              <a:t>cvNormalize</a:t>
            </a:r>
            <a:r>
              <a:rPr lang="en-US" sz="1200" dirty="0" smtClean="0"/>
              <a:t>(transformed, transformed, 0.0, 1.0, CV_MINMAX);</a:t>
            </a:r>
          </a:p>
          <a:p>
            <a:endParaRPr 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13144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76275"/>
            <a:ext cx="14859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85800"/>
            <a:ext cx="150495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9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ଢ଼୶ୋ୴୩୻୻ୱ୮ୱ୭୬"/>
  <p:tag name="DATETIME" val="ିଷ଺ଷ଺ସହ଻ନନ଺଻ୂ଼ୁ୘୕ନର୏୕ଡ଼ଳଽୂ଻ସ଱"/>
  <p:tag name="DONEBY" val="୛ଡ଼୤୸୺୩୼஁୽୻୰"/>
  <p:tag name="IPADDRESS" val="ୌ୔୐ହସସହ଼"/>
  <p:tag name="APPVER" val="଻ଶସ"/>
  <p:tag name="RANDOM" val="8"/>
  <p:tag name="CHECKSUM" val="଼଻ହହ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8035</TotalTime>
  <Words>2279</Words>
  <Application>Microsoft Office PowerPoint</Application>
  <PresentationFormat>On-screen Show (4:3)</PresentationFormat>
  <Paragraphs>231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Synopsis of Multi Segmented Image in Delay Tolerant Networks using Bandwidth Reduction Technique </vt:lpstr>
      <vt:lpstr>Introduction</vt:lpstr>
      <vt:lpstr>Image Transmission</vt:lpstr>
      <vt:lpstr>Low BW surveillance image processing steps</vt:lpstr>
      <vt:lpstr>Objectives</vt:lpstr>
      <vt:lpstr>Background subtraction algorithm</vt:lpstr>
      <vt:lpstr>Background subtraction algorithm comparison</vt:lpstr>
      <vt:lpstr>Object detection techniques</vt:lpstr>
      <vt:lpstr>Human skeletonization algorithms</vt:lpstr>
      <vt:lpstr>Human skeletonization algorithms</vt:lpstr>
      <vt:lpstr>Our human detection algorithm</vt:lpstr>
      <vt:lpstr>Our algorithm continued…..</vt:lpstr>
      <vt:lpstr>Our algorithm continued…..</vt:lpstr>
      <vt:lpstr>PowerPoint Presentation</vt:lpstr>
      <vt:lpstr>PowerPoint Presentation</vt:lpstr>
      <vt:lpstr>Embedded Implementation</vt:lpstr>
      <vt:lpstr>Component of embedded Linux software</vt:lpstr>
      <vt:lpstr>Execution time of evaluated algorithms on ARM and x86 platform</vt:lpstr>
      <vt:lpstr>Conclusion</vt:lpstr>
      <vt:lpstr>Future Work</vt:lpstr>
      <vt:lpstr>Thank You Sir</vt:lpstr>
      <vt:lpstr>References</vt:lpstr>
      <vt:lpstr>References</vt:lpstr>
      <vt:lpstr>References</vt:lpstr>
    </vt:vector>
  </TitlesOfParts>
  <Company>IIT Delhi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 MID-TERM PRESENTATION, SEM I, 2011-2012, 17 Sep 2011, Room 2A-105, 1500-1800 HOURS</dc:title>
  <dc:creator>SK</dc:creator>
  <cp:lastModifiedBy>pratyush</cp:lastModifiedBy>
  <cp:revision>244</cp:revision>
  <cp:lastPrinted>2013-07-18T11:00:05Z</cp:lastPrinted>
  <dcterms:created xsi:type="dcterms:W3CDTF">2011-09-14T04:03:29Z</dcterms:created>
  <dcterms:modified xsi:type="dcterms:W3CDTF">2013-07-28T16:49:39Z</dcterms:modified>
</cp:coreProperties>
</file>