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7" r:id="rId6"/>
    <p:sldId id="262" r:id="rId7"/>
    <p:sldId id="263" r:id="rId8"/>
    <p:sldId id="270" r:id="rId9"/>
    <p:sldId id="271" r:id="rId10"/>
    <p:sldId id="278" r:id="rId11"/>
    <p:sldId id="268" r:id="rId12"/>
    <p:sldId id="272" r:id="rId13"/>
    <p:sldId id="273" r:id="rId14"/>
    <p:sldId id="274" r:id="rId15"/>
    <p:sldId id="275" r:id="rId16"/>
    <p:sldId id="287" r:id="rId17"/>
    <p:sldId id="288" r:id="rId18"/>
    <p:sldId id="279" r:id="rId19"/>
    <p:sldId id="284" r:id="rId20"/>
    <p:sldId id="261" r:id="rId21"/>
    <p:sldId id="280" r:id="rId22"/>
    <p:sldId id="282"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798DB9-F33C-89BC-B08E-B5CB2C0A92C4}" v="17" dt="2024-04-18T23:16:34.584"/>
    <p1510:client id="{3AFF182B-29BC-B44E-5F9E-17A759DDBF88}" v="933" dt="2024-04-18T19:19:56.736"/>
    <p1510:client id="{416C693A-4910-E350-83DA-8416352E246D}" v="876" dt="2024-04-18T00:43:29.528"/>
    <p1510:client id="{55573A6C-B737-580F-3181-6EAA277F14F3}" v="225" dt="2024-04-18T17:38:38.919"/>
    <p1510:client id="{5A57ED0A-91B7-5FAD-D5A1-B23B7A7CE12E}" v="27" dt="2024-04-18T19:18:57.809"/>
    <p1510:client id="{5F709C28-41A4-EBC4-943D-C033122FEA35}" v="626" dt="2024-04-18T19:52:43.666"/>
    <p1510:client id="{80C8B287-EA34-059B-0FE3-A210D268337E}" v="165" dt="2024-04-18T19:54:36.840"/>
    <p1510:client id="{A0E36A50-07B9-4820-C0B1-08BF05712A1B}" v="12" dt="2024-04-18T02:13:45.559"/>
    <p1510:client id="{C201F217-E92F-F5EB-94E1-3F5C575F0F56}" v="62" dt="2024-04-18T19:43:30.071"/>
    <p1510:client id="{EA54054F-7B7C-205B-D7CC-F2FD77125251}" v="9" dt="2024-04-16T23:22:35.004"/>
    <p1510:client id="{EEABD3E4-69F5-A7C5-7626-093D057DB95F}" v="17" dt="2024-04-18T22:51:23.734"/>
    <p1510:client id="{FD97051D-0BD1-C355-2A8C-B0060AC32C52}" v="2" dt="2024-04-18T21:00:41.6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08EB5A-F495-4C13-B9A4-BE94D9FE58A4}"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546A57AA-6C47-4DF2-AED6-43B273017325}">
      <dgm:prSet/>
      <dgm:spPr/>
      <dgm:t>
        <a:bodyPr/>
        <a:lstStyle/>
        <a:p>
          <a:pPr>
            <a:lnSpc>
              <a:spcPct val="100000"/>
            </a:lnSpc>
          </a:pPr>
          <a:r>
            <a:rPr lang="en-US" b="1"/>
            <a:t>Significant Impact</a:t>
          </a:r>
          <a:r>
            <a:rPr lang="en-US"/>
            <a:t>: Driver drowsiness contributes to a high number of accidents risking the lives of not only the driver but also to the co-passengers due to the driver's carelessness.</a:t>
          </a:r>
        </a:p>
      </dgm:t>
    </dgm:pt>
    <dgm:pt modelId="{62788B2C-9F50-4BAE-B02E-0A8BBE935F36}" type="parTrans" cxnId="{62D3703A-8FE8-4A14-9026-E5D812A7DAAE}">
      <dgm:prSet/>
      <dgm:spPr/>
      <dgm:t>
        <a:bodyPr/>
        <a:lstStyle/>
        <a:p>
          <a:endParaRPr lang="en-US"/>
        </a:p>
      </dgm:t>
    </dgm:pt>
    <dgm:pt modelId="{AF334598-EC86-484B-BAED-9A01C6619C0C}" type="sibTrans" cxnId="{62D3703A-8FE8-4A14-9026-E5D812A7DAAE}">
      <dgm:prSet/>
      <dgm:spPr/>
      <dgm:t>
        <a:bodyPr/>
        <a:lstStyle/>
        <a:p>
          <a:pPr>
            <a:lnSpc>
              <a:spcPct val="100000"/>
            </a:lnSpc>
          </a:pPr>
          <a:endParaRPr lang="en-US"/>
        </a:p>
      </dgm:t>
    </dgm:pt>
    <dgm:pt modelId="{C38D4B40-3149-4AEE-A460-4A08D9F72ECD}">
      <dgm:prSet/>
      <dgm:spPr/>
      <dgm:t>
        <a:bodyPr/>
        <a:lstStyle/>
        <a:p>
          <a:pPr>
            <a:lnSpc>
              <a:spcPct val="100000"/>
            </a:lnSpc>
          </a:pPr>
          <a:r>
            <a:rPr lang="en-US" b="1"/>
            <a:t>Market Demand</a:t>
          </a:r>
          <a:r>
            <a:rPr lang="en-US"/>
            <a:t>: There's a growing need for solutions that improve road safety by detecting driver drowsiness. Our business model meets this demand.</a:t>
          </a:r>
        </a:p>
      </dgm:t>
    </dgm:pt>
    <dgm:pt modelId="{35D6204E-C5E4-400C-9666-59B8A7C2A7C3}" type="parTrans" cxnId="{FC2EACF5-C9EE-4A26-A385-FBBEDF741B97}">
      <dgm:prSet/>
      <dgm:spPr/>
      <dgm:t>
        <a:bodyPr/>
        <a:lstStyle/>
        <a:p>
          <a:endParaRPr lang="en-US"/>
        </a:p>
      </dgm:t>
    </dgm:pt>
    <dgm:pt modelId="{1771CFC3-D635-4B57-AA50-AFE392C944DC}" type="sibTrans" cxnId="{FC2EACF5-C9EE-4A26-A385-FBBEDF741B97}">
      <dgm:prSet/>
      <dgm:spPr/>
      <dgm:t>
        <a:bodyPr/>
        <a:lstStyle/>
        <a:p>
          <a:pPr>
            <a:lnSpc>
              <a:spcPct val="100000"/>
            </a:lnSpc>
          </a:pPr>
          <a:endParaRPr lang="en-US"/>
        </a:p>
      </dgm:t>
    </dgm:pt>
    <dgm:pt modelId="{7F357194-6745-494C-B345-6D4622D81AA9}">
      <dgm:prSet/>
      <dgm:spPr/>
      <dgm:t>
        <a:bodyPr/>
        <a:lstStyle/>
        <a:p>
          <a:pPr>
            <a:lnSpc>
              <a:spcPct val="100000"/>
            </a:lnSpc>
          </a:pPr>
          <a:r>
            <a:rPr lang="en-US" b="1"/>
            <a:t>Safety Innovation:</a:t>
          </a:r>
          <a:r>
            <a:rPr lang="en-US"/>
            <a:t> Developing a Deep Drowsiness Detection System showcases our commitment to innovative safety technology, setting us apart in the market.</a:t>
          </a:r>
        </a:p>
      </dgm:t>
    </dgm:pt>
    <dgm:pt modelId="{FDCA2AD8-8C30-4FC5-9819-32E851439906}" type="parTrans" cxnId="{81D82DC7-9325-4F4B-B41B-7B53B618BE65}">
      <dgm:prSet/>
      <dgm:spPr/>
      <dgm:t>
        <a:bodyPr/>
        <a:lstStyle/>
        <a:p>
          <a:endParaRPr lang="en-US"/>
        </a:p>
      </dgm:t>
    </dgm:pt>
    <dgm:pt modelId="{847F16DA-DFCE-4F6A-91A7-66ECDC602819}" type="sibTrans" cxnId="{81D82DC7-9325-4F4B-B41B-7B53B618BE65}">
      <dgm:prSet/>
      <dgm:spPr/>
      <dgm:t>
        <a:bodyPr/>
        <a:lstStyle/>
        <a:p>
          <a:pPr>
            <a:lnSpc>
              <a:spcPct val="100000"/>
            </a:lnSpc>
          </a:pPr>
          <a:endParaRPr lang="en-US"/>
        </a:p>
      </dgm:t>
    </dgm:pt>
    <dgm:pt modelId="{E08AE44A-D44E-442F-8257-B657FCA670C4}">
      <dgm:prSet/>
      <dgm:spPr/>
      <dgm:t>
        <a:bodyPr/>
        <a:lstStyle/>
        <a:p>
          <a:pPr>
            <a:lnSpc>
              <a:spcPct val="100000"/>
            </a:lnSpc>
          </a:pPr>
          <a:r>
            <a:rPr lang="en-US" b="1"/>
            <a:t>Competitive Edge</a:t>
          </a:r>
          <a:r>
            <a:rPr lang="en-US"/>
            <a:t>: Offering an advanced drowsiness detection solution gives us a competitive advantage, appealing to safety-conscious customers.</a:t>
          </a:r>
        </a:p>
      </dgm:t>
    </dgm:pt>
    <dgm:pt modelId="{1A82F316-5A3E-431B-88AD-10F6B1FF92EE}" type="parTrans" cxnId="{5C3F7543-E58C-4C03-BF93-7AD5574580C9}">
      <dgm:prSet/>
      <dgm:spPr/>
      <dgm:t>
        <a:bodyPr/>
        <a:lstStyle/>
        <a:p>
          <a:endParaRPr lang="en-US"/>
        </a:p>
      </dgm:t>
    </dgm:pt>
    <dgm:pt modelId="{BEB7C763-2C0B-40D2-8207-95DFAC08D2FE}" type="sibTrans" cxnId="{5C3F7543-E58C-4C03-BF93-7AD5574580C9}">
      <dgm:prSet/>
      <dgm:spPr/>
      <dgm:t>
        <a:bodyPr/>
        <a:lstStyle/>
        <a:p>
          <a:pPr>
            <a:lnSpc>
              <a:spcPct val="100000"/>
            </a:lnSpc>
          </a:pPr>
          <a:endParaRPr lang="en-US"/>
        </a:p>
      </dgm:t>
    </dgm:pt>
    <dgm:pt modelId="{EF56AE9E-B244-4784-A282-C5CA0F962250}">
      <dgm:prSet/>
      <dgm:spPr/>
      <dgm:t>
        <a:bodyPr/>
        <a:lstStyle/>
        <a:p>
          <a:pPr>
            <a:lnSpc>
              <a:spcPct val="100000"/>
            </a:lnSpc>
          </a:pPr>
          <a:r>
            <a:rPr lang="en-US" b="1"/>
            <a:t>Scalability: </a:t>
          </a:r>
          <a:r>
            <a:rPr lang="en-US"/>
            <a:t>We can expand our business by providing this technology to car manufacturers, fleet managers, and transportation services.</a:t>
          </a:r>
          <a:endParaRPr lang="en-US">
            <a:latin typeface="Aptos Display" panose="020F0302020204030204"/>
          </a:endParaRPr>
        </a:p>
      </dgm:t>
    </dgm:pt>
    <dgm:pt modelId="{A0737748-2DAA-4613-98AC-4D34306B7070}" type="parTrans" cxnId="{1592D8CF-8C34-4E2C-9503-15071CFFCAB3}">
      <dgm:prSet/>
      <dgm:spPr/>
      <dgm:t>
        <a:bodyPr/>
        <a:lstStyle/>
        <a:p>
          <a:endParaRPr lang="en-US"/>
        </a:p>
      </dgm:t>
    </dgm:pt>
    <dgm:pt modelId="{F8E7F661-298A-4E0E-BE2C-820A144C1541}" type="sibTrans" cxnId="{1592D8CF-8C34-4E2C-9503-15071CFFCAB3}">
      <dgm:prSet/>
      <dgm:spPr/>
      <dgm:t>
        <a:bodyPr/>
        <a:lstStyle/>
        <a:p>
          <a:pPr>
            <a:lnSpc>
              <a:spcPct val="100000"/>
            </a:lnSpc>
          </a:pPr>
          <a:endParaRPr lang="en-US"/>
        </a:p>
      </dgm:t>
    </dgm:pt>
    <dgm:pt modelId="{2894B10F-F6B3-40DC-8363-1304B0A9D4CE}" type="pres">
      <dgm:prSet presAssocID="{B408EB5A-F495-4C13-B9A4-BE94D9FE58A4}" presName="root" presStyleCnt="0">
        <dgm:presLayoutVars>
          <dgm:dir/>
          <dgm:resizeHandles val="exact"/>
        </dgm:presLayoutVars>
      </dgm:prSet>
      <dgm:spPr/>
    </dgm:pt>
    <dgm:pt modelId="{E241C583-3095-48E4-A70F-E8B3E86F7B47}" type="pres">
      <dgm:prSet presAssocID="{B408EB5A-F495-4C13-B9A4-BE94D9FE58A4}" presName="container" presStyleCnt="0">
        <dgm:presLayoutVars>
          <dgm:dir/>
          <dgm:resizeHandles val="exact"/>
        </dgm:presLayoutVars>
      </dgm:prSet>
      <dgm:spPr/>
    </dgm:pt>
    <dgm:pt modelId="{5C9E114B-048D-42DD-9CE9-B8DF6A8232CF}" type="pres">
      <dgm:prSet presAssocID="{546A57AA-6C47-4DF2-AED6-43B273017325}" presName="compNode" presStyleCnt="0"/>
      <dgm:spPr/>
    </dgm:pt>
    <dgm:pt modelId="{27723C73-C2D5-4773-B5B2-6AA4903B0AFD}" type="pres">
      <dgm:prSet presAssocID="{546A57AA-6C47-4DF2-AED6-43B273017325}" presName="iconBgRect" presStyleLbl="bgShp" presStyleIdx="0" presStyleCnt="5"/>
      <dgm:spPr/>
    </dgm:pt>
    <dgm:pt modelId="{EC8A1F72-3849-42AB-A2FB-46E743BF45E7}" type="pres">
      <dgm:prSet presAssocID="{546A57AA-6C47-4DF2-AED6-43B27301732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mbulance"/>
        </a:ext>
      </dgm:extLst>
    </dgm:pt>
    <dgm:pt modelId="{F7B5C6EE-F304-4A5F-B726-4C52B8432F92}" type="pres">
      <dgm:prSet presAssocID="{546A57AA-6C47-4DF2-AED6-43B273017325}" presName="spaceRect" presStyleCnt="0"/>
      <dgm:spPr/>
    </dgm:pt>
    <dgm:pt modelId="{9388661D-7C00-4FAF-A5DA-F8754F27EC35}" type="pres">
      <dgm:prSet presAssocID="{546A57AA-6C47-4DF2-AED6-43B273017325}" presName="textRect" presStyleLbl="revTx" presStyleIdx="0" presStyleCnt="5">
        <dgm:presLayoutVars>
          <dgm:chMax val="1"/>
          <dgm:chPref val="1"/>
        </dgm:presLayoutVars>
      </dgm:prSet>
      <dgm:spPr/>
    </dgm:pt>
    <dgm:pt modelId="{C2327EBF-C9C0-4F9F-B5C7-28F2F4D82AE4}" type="pres">
      <dgm:prSet presAssocID="{AF334598-EC86-484B-BAED-9A01C6619C0C}" presName="sibTrans" presStyleLbl="sibTrans2D1" presStyleIdx="0" presStyleCnt="0"/>
      <dgm:spPr/>
    </dgm:pt>
    <dgm:pt modelId="{7695DD07-77A8-4FAC-B7CD-1A4C99E1C89B}" type="pres">
      <dgm:prSet presAssocID="{C38D4B40-3149-4AEE-A460-4A08D9F72ECD}" presName="compNode" presStyleCnt="0"/>
      <dgm:spPr/>
    </dgm:pt>
    <dgm:pt modelId="{28307A28-C7D8-46EB-9C57-E6EDAA6B88DB}" type="pres">
      <dgm:prSet presAssocID="{C38D4B40-3149-4AEE-A460-4A08D9F72ECD}" presName="iconBgRect" presStyleLbl="bgShp" presStyleIdx="1" presStyleCnt="5"/>
      <dgm:spPr/>
    </dgm:pt>
    <dgm:pt modelId="{8CBF7464-FF5A-4D68-BEF1-3E23905F955E}" type="pres">
      <dgm:prSet presAssocID="{C38D4B40-3149-4AEE-A460-4A08D9F72EC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r"/>
        </a:ext>
      </dgm:extLst>
    </dgm:pt>
    <dgm:pt modelId="{ACC00A0F-D2F1-46D2-9E39-CA00EE050A9D}" type="pres">
      <dgm:prSet presAssocID="{C38D4B40-3149-4AEE-A460-4A08D9F72ECD}" presName="spaceRect" presStyleCnt="0"/>
      <dgm:spPr/>
    </dgm:pt>
    <dgm:pt modelId="{7949AA68-47E9-450E-85B6-607ECEE3DEC9}" type="pres">
      <dgm:prSet presAssocID="{C38D4B40-3149-4AEE-A460-4A08D9F72ECD}" presName="textRect" presStyleLbl="revTx" presStyleIdx="1" presStyleCnt="5">
        <dgm:presLayoutVars>
          <dgm:chMax val="1"/>
          <dgm:chPref val="1"/>
        </dgm:presLayoutVars>
      </dgm:prSet>
      <dgm:spPr/>
    </dgm:pt>
    <dgm:pt modelId="{9D4B33F8-6D1B-4112-9393-B37F22743AC8}" type="pres">
      <dgm:prSet presAssocID="{1771CFC3-D635-4B57-AA50-AFE392C944DC}" presName="sibTrans" presStyleLbl="sibTrans2D1" presStyleIdx="0" presStyleCnt="0"/>
      <dgm:spPr/>
    </dgm:pt>
    <dgm:pt modelId="{CAAA0743-617A-416E-9414-F5F0783A2FA5}" type="pres">
      <dgm:prSet presAssocID="{7F357194-6745-494C-B345-6D4622D81AA9}" presName="compNode" presStyleCnt="0"/>
      <dgm:spPr/>
    </dgm:pt>
    <dgm:pt modelId="{A102A586-3A4E-467A-8081-245B8C822D61}" type="pres">
      <dgm:prSet presAssocID="{7F357194-6745-494C-B345-6D4622D81AA9}" presName="iconBgRect" presStyleLbl="bgShp" presStyleIdx="2" presStyleCnt="5"/>
      <dgm:spPr/>
    </dgm:pt>
    <dgm:pt modelId="{00BE958C-B5F9-4274-98D4-07AF366FAD2D}" type="pres">
      <dgm:prSet presAssocID="{7F357194-6745-494C-B345-6D4622D81AA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kull"/>
        </a:ext>
      </dgm:extLst>
    </dgm:pt>
    <dgm:pt modelId="{FBF0AB19-2568-4CF2-AFCF-3EE13DE02D88}" type="pres">
      <dgm:prSet presAssocID="{7F357194-6745-494C-B345-6D4622D81AA9}" presName="spaceRect" presStyleCnt="0"/>
      <dgm:spPr/>
    </dgm:pt>
    <dgm:pt modelId="{233F4BEC-BAFF-43E5-8CCC-D1D14C0728C2}" type="pres">
      <dgm:prSet presAssocID="{7F357194-6745-494C-B345-6D4622D81AA9}" presName="textRect" presStyleLbl="revTx" presStyleIdx="2" presStyleCnt="5">
        <dgm:presLayoutVars>
          <dgm:chMax val="1"/>
          <dgm:chPref val="1"/>
        </dgm:presLayoutVars>
      </dgm:prSet>
      <dgm:spPr/>
    </dgm:pt>
    <dgm:pt modelId="{F4D64F42-8029-4CEA-828B-C54EBFD23D7D}" type="pres">
      <dgm:prSet presAssocID="{847F16DA-DFCE-4F6A-91A7-66ECDC602819}" presName="sibTrans" presStyleLbl="sibTrans2D1" presStyleIdx="0" presStyleCnt="0"/>
      <dgm:spPr/>
    </dgm:pt>
    <dgm:pt modelId="{4002D438-9639-401B-B208-4AD10C3C0461}" type="pres">
      <dgm:prSet presAssocID="{E08AE44A-D44E-442F-8257-B657FCA670C4}" presName="compNode" presStyleCnt="0"/>
      <dgm:spPr/>
    </dgm:pt>
    <dgm:pt modelId="{A64F170D-12BE-42AF-8DF0-3309C3AE38BC}" type="pres">
      <dgm:prSet presAssocID="{E08AE44A-D44E-442F-8257-B657FCA670C4}" presName="iconBgRect" presStyleLbl="bgShp" presStyleIdx="3" presStyleCnt="5"/>
      <dgm:spPr/>
    </dgm:pt>
    <dgm:pt modelId="{1E5BC276-A02E-48B8-9BE0-54CB953853C7}" type="pres">
      <dgm:prSet presAssocID="{E08AE44A-D44E-442F-8257-B657FCA670C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r"/>
        </a:ext>
      </dgm:extLst>
    </dgm:pt>
    <dgm:pt modelId="{31013102-1AEE-4DD5-B3CD-25D65D7E9CA4}" type="pres">
      <dgm:prSet presAssocID="{E08AE44A-D44E-442F-8257-B657FCA670C4}" presName="spaceRect" presStyleCnt="0"/>
      <dgm:spPr/>
    </dgm:pt>
    <dgm:pt modelId="{D9E9DF75-F8F9-49D5-93B1-FE2F75BD346F}" type="pres">
      <dgm:prSet presAssocID="{E08AE44A-D44E-442F-8257-B657FCA670C4}" presName="textRect" presStyleLbl="revTx" presStyleIdx="3" presStyleCnt="5">
        <dgm:presLayoutVars>
          <dgm:chMax val="1"/>
          <dgm:chPref val="1"/>
        </dgm:presLayoutVars>
      </dgm:prSet>
      <dgm:spPr/>
    </dgm:pt>
    <dgm:pt modelId="{8B9D0B3B-19FB-4AB7-9822-356D54B2279D}" type="pres">
      <dgm:prSet presAssocID="{BEB7C763-2C0B-40D2-8207-95DFAC08D2FE}" presName="sibTrans" presStyleLbl="sibTrans2D1" presStyleIdx="0" presStyleCnt="0"/>
      <dgm:spPr/>
    </dgm:pt>
    <dgm:pt modelId="{53656075-1685-41D2-B0E9-979F1ABB4913}" type="pres">
      <dgm:prSet presAssocID="{EF56AE9E-B244-4784-A282-C5CA0F962250}" presName="compNode" presStyleCnt="0"/>
      <dgm:spPr/>
    </dgm:pt>
    <dgm:pt modelId="{A193F1E2-3626-403E-AC5C-907F18333EEB}" type="pres">
      <dgm:prSet presAssocID="{EF56AE9E-B244-4784-A282-C5CA0F962250}" presName="iconBgRect" presStyleLbl="bgShp" presStyleIdx="4" presStyleCnt="5"/>
      <dgm:spPr/>
    </dgm:pt>
    <dgm:pt modelId="{EC9B4200-406F-4D1F-B4F8-67210B98F4C2}" type="pres">
      <dgm:prSet presAssocID="{EF56AE9E-B244-4784-A282-C5CA0F96225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ruck"/>
        </a:ext>
      </dgm:extLst>
    </dgm:pt>
    <dgm:pt modelId="{E9CB3DF7-0145-4FA3-9C72-9BDDAECDD66C}" type="pres">
      <dgm:prSet presAssocID="{EF56AE9E-B244-4784-A282-C5CA0F962250}" presName="spaceRect" presStyleCnt="0"/>
      <dgm:spPr/>
    </dgm:pt>
    <dgm:pt modelId="{73E31F8A-15EF-40CC-8156-B8A8525BD6F9}" type="pres">
      <dgm:prSet presAssocID="{EF56AE9E-B244-4784-A282-C5CA0F962250}" presName="textRect" presStyleLbl="revTx" presStyleIdx="4" presStyleCnt="5">
        <dgm:presLayoutVars>
          <dgm:chMax val="1"/>
          <dgm:chPref val="1"/>
        </dgm:presLayoutVars>
      </dgm:prSet>
      <dgm:spPr/>
    </dgm:pt>
  </dgm:ptLst>
  <dgm:cxnLst>
    <dgm:cxn modelId="{7D3B210A-FE54-4795-8F2B-8224CCDE8DD1}" type="presOf" srcId="{7F357194-6745-494C-B345-6D4622D81AA9}" destId="{233F4BEC-BAFF-43E5-8CCC-D1D14C0728C2}" srcOrd="0" destOrd="0" presId="urn:microsoft.com/office/officeart/2018/2/layout/IconCircleList"/>
    <dgm:cxn modelId="{FD688912-E9C4-4CE8-A978-B401E2C8C798}" type="presOf" srcId="{C38D4B40-3149-4AEE-A460-4A08D9F72ECD}" destId="{7949AA68-47E9-450E-85B6-607ECEE3DEC9}" srcOrd="0" destOrd="0" presId="urn:microsoft.com/office/officeart/2018/2/layout/IconCircleList"/>
    <dgm:cxn modelId="{902CA722-0F72-4D66-B2EE-D145E324B873}" type="presOf" srcId="{546A57AA-6C47-4DF2-AED6-43B273017325}" destId="{9388661D-7C00-4FAF-A5DA-F8754F27EC35}" srcOrd="0" destOrd="0" presId="urn:microsoft.com/office/officeart/2018/2/layout/IconCircleList"/>
    <dgm:cxn modelId="{62D3703A-8FE8-4A14-9026-E5D812A7DAAE}" srcId="{B408EB5A-F495-4C13-B9A4-BE94D9FE58A4}" destId="{546A57AA-6C47-4DF2-AED6-43B273017325}" srcOrd="0" destOrd="0" parTransId="{62788B2C-9F50-4BAE-B02E-0A8BBE935F36}" sibTransId="{AF334598-EC86-484B-BAED-9A01C6619C0C}"/>
    <dgm:cxn modelId="{30D6C63E-5198-43AA-A8FA-DD4198EACA91}" type="presOf" srcId="{E08AE44A-D44E-442F-8257-B657FCA670C4}" destId="{D9E9DF75-F8F9-49D5-93B1-FE2F75BD346F}" srcOrd="0" destOrd="0" presId="urn:microsoft.com/office/officeart/2018/2/layout/IconCircleList"/>
    <dgm:cxn modelId="{5C3F7543-E58C-4C03-BF93-7AD5574580C9}" srcId="{B408EB5A-F495-4C13-B9A4-BE94D9FE58A4}" destId="{E08AE44A-D44E-442F-8257-B657FCA670C4}" srcOrd="3" destOrd="0" parTransId="{1A82F316-5A3E-431B-88AD-10F6B1FF92EE}" sibTransId="{BEB7C763-2C0B-40D2-8207-95DFAC08D2FE}"/>
    <dgm:cxn modelId="{49D97944-B70D-41E5-B00D-707C671AECD0}" type="presOf" srcId="{BEB7C763-2C0B-40D2-8207-95DFAC08D2FE}" destId="{8B9D0B3B-19FB-4AB7-9822-356D54B2279D}" srcOrd="0" destOrd="0" presId="urn:microsoft.com/office/officeart/2018/2/layout/IconCircleList"/>
    <dgm:cxn modelId="{08F85B4F-31EC-4669-AAAC-3F97CBB71448}" type="presOf" srcId="{1771CFC3-D635-4B57-AA50-AFE392C944DC}" destId="{9D4B33F8-6D1B-4112-9393-B37F22743AC8}" srcOrd="0" destOrd="0" presId="urn:microsoft.com/office/officeart/2018/2/layout/IconCircleList"/>
    <dgm:cxn modelId="{1B4F27A4-4070-45F8-A376-A215F47C7947}" type="presOf" srcId="{847F16DA-DFCE-4F6A-91A7-66ECDC602819}" destId="{F4D64F42-8029-4CEA-828B-C54EBFD23D7D}" srcOrd="0" destOrd="0" presId="urn:microsoft.com/office/officeart/2018/2/layout/IconCircleList"/>
    <dgm:cxn modelId="{676655B3-D06D-4144-BC8F-40D9234FF31E}" type="presOf" srcId="{B408EB5A-F495-4C13-B9A4-BE94D9FE58A4}" destId="{2894B10F-F6B3-40DC-8363-1304B0A9D4CE}" srcOrd="0" destOrd="0" presId="urn:microsoft.com/office/officeart/2018/2/layout/IconCircleList"/>
    <dgm:cxn modelId="{81D82DC7-9325-4F4B-B41B-7B53B618BE65}" srcId="{B408EB5A-F495-4C13-B9A4-BE94D9FE58A4}" destId="{7F357194-6745-494C-B345-6D4622D81AA9}" srcOrd="2" destOrd="0" parTransId="{FDCA2AD8-8C30-4FC5-9819-32E851439906}" sibTransId="{847F16DA-DFCE-4F6A-91A7-66ECDC602819}"/>
    <dgm:cxn modelId="{1592D8CF-8C34-4E2C-9503-15071CFFCAB3}" srcId="{B408EB5A-F495-4C13-B9A4-BE94D9FE58A4}" destId="{EF56AE9E-B244-4784-A282-C5CA0F962250}" srcOrd="4" destOrd="0" parTransId="{A0737748-2DAA-4613-98AC-4D34306B7070}" sibTransId="{F8E7F661-298A-4E0E-BE2C-820A144C1541}"/>
    <dgm:cxn modelId="{979431D6-E737-4A48-A16D-48EAF15B2F8C}" type="presOf" srcId="{EF56AE9E-B244-4784-A282-C5CA0F962250}" destId="{73E31F8A-15EF-40CC-8156-B8A8525BD6F9}" srcOrd="0" destOrd="0" presId="urn:microsoft.com/office/officeart/2018/2/layout/IconCircleList"/>
    <dgm:cxn modelId="{3D9864D7-894A-4AF2-AB0A-F66A5CBD3074}" type="presOf" srcId="{AF334598-EC86-484B-BAED-9A01C6619C0C}" destId="{C2327EBF-C9C0-4F9F-B5C7-28F2F4D82AE4}" srcOrd="0" destOrd="0" presId="urn:microsoft.com/office/officeart/2018/2/layout/IconCircleList"/>
    <dgm:cxn modelId="{FC2EACF5-C9EE-4A26-A385-FBBEDF741B97}" srcId="{B408EB5A-F495-4C13-B9A4-BE94D9FE58A4}" destId="{C38D4B40-3149-4AEE-A460-4A08D9F72ECD}" srcOrd="1" destOrd="0" parTransId="{35D6204E-C5E4-400C-9666-59B8A7C2A7C3}" sibTransId="{1771CFC3-D635-4B57-AA50-AFE392C944DC}"/>
    <dgm:cxn modelId="{245C8778-0CFB-4EEB-93E9-2821F508334E}" type="presParOf" srcId="{2894B10F-F6B3-40DC-8363-1304B0A9D4CE}" destId="{E241C583-3095-48E4-A70F-E8B3E86F7B47}" srcOrd="0" destOrd="0" presId="urn:microsoft.com/office/officeart/2018/2/layout/IconCircleList"/>
    <dgm:cxn modelId="{5E1856C9-3F08-4743-B795-024C85880C8F}" type="presParOf" srcId="{E241C583-3095-48E4-A70F-E8B3E86F7B47}" destId="{5C9E114B-048D-42DD-9CE9-B8DF6A8232CF}" srcOrd="0" destOrd="0" presId="urn:microsoft.com/office/officeart/2018/2/layout/IconCircleList"/>
    <dgm:cxn modelId="{D8332F48-44A5-4998-AE48-4A1CBB780EBF}" type="presParOf" srcId="{5C9E114B-048D-42DD-9CE9-B8DF6A8232CF}" destId="{27723C73-C2D5-4773-B5B2-6AA4903B0AFD}" srcOrd="0" destOrd="0" presId="urn:microsoft.com/office/officeart/2018/2/layout/IconCircleList"/>
    <dgm:cxn modelId="{F87FC78D-5ED2-4D79-BE5C-04F91A2C02C3}" type="presParOf" srcId="{5C9E114B-048D-42DD-9CE9-B8DF6A8232CF}" destId="{EC8A1F72-3849-42AB-A2FB-46E743BF45E7}" srcOrd="1" destOrd="0" presId="urn:microsoft.com/office/officeart/2018/2/layout/IconCircleList"/>
    <dgm:cxn modelId="{7B62C4B0-E5F8-4CB0-BD4D-2ADF3B35126D}" type="presParOf" srcId="{5C9E114B-048D-42DD-9CE9-B8DF6A8232CF}" destId="{F7B5C6EE-F304-4A5F-B726-4C52B8432F92}" srcOrd="2" destOrd="0" presId="urn:microsoft.com/office/officeart/2018/2/layout/IconCircleList"/>
    <dgm:cxn modelId="{B7D75312-F3AB-47B9-A090-313F09FB0C69}" type="presParOf" srcId="{5C9E114B-048D-42DD-9CE9-B8DF6A8232CF}" destId="{9388661D-7C00-4FAF-A5DA-F8754F27EC35}" srcOrd="3" destOrd="0" presId="urn:microsoft.com/office/officeart/2018/2/layout/IconCircleList"/>
    <dgm:cxn modelId="{7D801838-54F0-4704-B213-3915708C8A22}" type="presParOf" srcId="{E241C583-3095-48E4-A70F-E8B3E86F7B47}" destId="{C2327EBF-C9C0-4F9F-B5C7-28F2F4D82AE4}" srcOrd="1" destOrd="0" presId="urn:microsoft.com/office/officeart/2018/2/layout/IconCircleList"/>
    <dgm:cxn modelId="{6D851D77-C63E-492B-A29C-BC13EEC68390}" type="presParOf" srcId="{E241C583-3095-48E4-A70F-E8B3E86F7B47}" destId="{7695DD07-77A8-4FAC-B7CD-1A4C99E1C89B}" srcOrd="2" destOrd="0" presId="urn:microsoft.com/office/officeart/2018/2/layout/IconCircleList"/>
    <dgm:cxn modelId="{E9ADCC29-4B2C-4E3E-A72B-BF249C4EA90E}" type="presParOf" srcId="{7695DD07-77A8-4FAC-B7CD-1A4C99E1C89B}" destId="{28307A28-C7D8-46EB-9C57-E6EDAA6B88DB}" srcOrd="0" destOrd="0" presId="urn:microsoft.com/office/officeart/2018/2/layout/IconCircleList"/>
    <dgm:cxn modelId="{C670EB87-0538-44E6-AB27-A9618F665190}" type="presParOf" srcId="{7695DD07-77A8-4FAC-B7CD-1A4C99E1C89B}" destId="{8CBF7464-FF5A-4D68-BEF1-3E23905F955E}" srcOrd="1" destOrd="0" presId="urn:microsoft.com/office/officeart/2018/2/layout/IconCircleList"/>
    <dgm:cxn modelId="{AE19F93B-F977-4440-B524-A863059DE064}" type="presParOf" srcId="{7695DD07-77A8-4FAC-B7CD-1A4C99E1C89B}" destId="{ACC00A0F-D2F1-46D2-9E39-CA00EE050A9D}" srcOrd="2" destOrd="0" presId="urn:microsoft.com/office/officeart/2018/2/layout/IconCircleList"/>
    <dgm:cxn modelId="{DD67CD39-C4CD-4B2E-8736-5F15AA5DDCE7}" type="presParOf" srcId="{7695DD07-77A8-4FAC-B7CD-1A4C99E1C89B}" destId="{7949AA68-47E9-450E-85B6-607ECEE3DEC9}" srcOrd="3" destOrd="0" presId="urn:microsoft.com/office/officeart/2018/2/layout/IconCircleList"/>
    <dgm:cxn modelId="{947B65BB-0390-478C-903A-28D56F5BC021}" type="presParOf" srcId="{E241C583-3095-48E4-A70F-E8B3E86F7B47}" destId="{9D4B33F8-6D1B-4112-9393-B37F22743AC8}" srcOrd="3" destOrd="0" presId="urn:microsoft.com/office/officeart/2018/2/layout/IconCircleList"/>
    <dgm:cxn modelId="{0F112305-4ECB-4A56-80E0-BA6C38437F74}" type="presParOf" srcId="{E241C583-3095-48E4-A70F-E8B3E86F7B47}" destId="{CAAA0743-617A-416E-9414-F5F0783A2FA5}" srcOrd="4" destOrd="0" presId="urn:microsoft.com/office/officeart/2018/2/layout/IconCircleList"/>
    <dgm:cxn modelId="{CADAD967-6C93-4D82-BB38-FD678FFBFEDC}" type="presParOf" srcId="{CAAA0743-617A-416E-9414-F5F0783A2FA5}" destId="{A102A586-3A4E-467A-8081-245B8C822D61}" srcOrd="0" destOrd="0" presId="urn:microsoft.com/office/officeart/2018/2/layout/IconCircleList"/>
    <dgm:cxn modelId="{D7144F84-B7E4-4C90-ABCB-4D4ED39B6D71}" type="presParOf" srcId="{CAAA0743-617A-416E-9414-F5F0783A2FA5}" destId="{00BE958C-B5F9-4274-98D4-07AF366FAD2D}" srcOrd="1" destOrd="0" presId="urn:microsoft.com/office/officeart/2018/2/layout/IconCircleList"/>
    <dgm:cxn modelId="{3F0E9323-DF72-4510-845E-FE982DED3F9F}" type="presParOf" srcId="{CAAA0743-617A-416E-9414-F5F0783A2FA5}" destId="{FBF0AB19-2568-4CF2-AFCF-3EE13DE02D88}" srcOrd="2" destOrd="0" presId="urn:microsoft.com/office/officeart/2018/2/layout/IconCircleList"/>
    <dgm:cxn modelId="{751EA65C-DBE8-4D2D-8892-31A598E5FA6D}" type="presParOf" srcId="{CAAA0743-617A-416E-9414-F5F0783A2FA5}" destId="{233F4BEC-BAFF-43E5-8CCC-D1D14C0728C2}" srcOrd="3" destOrd="0" presId="urn:microsoft.com/office/officeart/2018/2/layout/IconCircleList"/>
    <dgm:cxn modelId="{4E7BE521-DA2F-464A-ABFE-1DDDABCFBFAE}" type="presParOf" srcId="{E241C583-3095-48E4-A70F-E8B3E86F7B47}" destId="{F4D64F42-8029-4CEA-828B-C54EBFD23D7D}" srcOrd="5" destOrd="0" presId="urn:microsoft.com/office/officeart/2018/2/layout/IconCircleList"/>
    <dgm:cxn modelId="{3DBC2837-6F38-46D7-8EAC-89589A807A82}" type="presParOf" srcId="{E241C583-3095-48E4-A70F-E8B3E86F7B47}" destId="{4002D438-9639-401B-B208-4AD10C3C0461}" srcOrd="6" destOrd="0" presId="urn:microsoft.com/office/officeart/2018/2/layout/IconCircleList"/>
    <dgm:cxn modelId="{31C6623F-7EB3-434F-9AAF-4B0D0E27C14F}" type="presParOf" srcId="{4002D438-9639-401B-B208-4AD10C3C0461}" destId="{A64F170D-12BE-42AF-8DF0-3309C3AE38BC}" srcOrd="0" destOrd="0" presId="urn:microsoft.com/office/officeart/2018/2/layout/IconCircleList"/>
    <dgm:cxn modelId="{618E16AD-5C3F-4B14-A775-83F86B410D0C}" type="presParOf" srcId="{4002D438-9639-401B-B208-4AD10C3C0461}" destId="{1E5BC276-A02E-48B8-9BE0-54CB953853C7}" srcOrd="1" destOrd="0" presId="urn:microsoft.com/office/officeart/2018/2/layout/IconCircleList"/>
    <dgm:cxn modelId="{CB0D178E-1247-42D4-A5F7-4AEEAA8D4102}" type="presParOf" srcId="{4002D438-9639-401B-B208-4AD10C3C0461}" destId="{31013102-1AEE-4DD5-B3CD-25D65D7E9CA4}" srcOrd="2" destOrd="0" presId="urn:microsoft.com/office/officeart/2018/2/layout/IconCircleList"/>
    <dgm:cxn modelId="{87A22E12-E8DD-4E01-94F9-4D89EC05618F}" type="presParOf" srcId="{4002D438-9639-401B-B208-4AD10C3C0461}" destId="{D9E9DF75-F8F9-49D5-93B1-FE2F75BD346F}" srcOrd="3" destOrd="0" presId="urn:microsoft.com/office/officeart/2018/2/layout/IconCircleList"/>
    <dgm:cxn modelId="{12B3CBC3-9345-4E21-B672-635CEE91760B}" type="presParOf" srcId="{E241C583-3095-48E4-A70F-E8B3E86F7B47}" destId="{8B9D0B3B-19FB-4AB7-9822-356D54B2279D}" srcOrd="7" destOrd="0" presId="urn:microsoft.com/office/officeart/2018/2/layout/IconCircleList"/>
    <dgm:cxn modelId="{4A1413F7-0037-4CA8-B167-69CED915819F}" type="presParOf" srcId="{E241C583-3095-48E4-A70F-E8B3E86F7B47}" destId="{53656075-1685-41D2-B0E9-979F1ABB4913}" srcOrd="8" destOrd="0" presId="urn:microsoft.com/office/officeart/2018/2/layout/IconCircleList"/>
    <dgm:cxn modelId="{96302B64-65EE-41BF-9F35-2E267A8BE2EB}" type="presParOf" srcId="{53656075-1685-41D2-B0E9-979F1ABB4913}" destId="{A193F1E2-3626-403E-AC5C-907F18333EEB}" srcOrd="0" destOrd="0" presId="urn:microsoft.com/office/officeart/2018/2/layout/IconCircleList"/>
    <dgm:cxn modelId="{0D52FBC2-43D0-4359-A1C3-BAA54C32A9BA}" type="presParOf" srcId="{53656075-1685-41D2-B0E9-979F1ABB4913}" destId="{EC9B4200-406F-4D1F-B4F8-67210B98F4C2}" srcOrd="1" destOrd="0" presId="urn:microsoft.com/office/officeart/2018/2/layout/IconCircleList"/>
    <dgm:cxn modelId="{A8FC7853-D672-4752-9AD6-711F91D94AB7}" type="presParOf" srcId="{53656075-1685-41D2-B0E9-979F1ABB4913}" destId="{E9CB3DF7-0145-4FA3-9C72-9BDDAECDD66C}" srcOrd="2" destOrd="0" presId="urn:microsoft.com/office/officeart/2018/2/layout/IconCircleList"/>
    <dgm:cxn modelId="{5576C0CF-23FB-4F57-90B2-63F88072C443}" type="presParOf" srcId="{53656075-1685-41D2-B0E9-979F1ABB4913}" destId="{73E31F8A-15EF-40CC-8156-B8A8525BD6F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A0CF8A-F650-42A6-8C6E-DE0387851D0C}" type="doc">
      <dgm:prSet loTypeId="urn:microsoft.com/office/officeart/2008/layout/LinedList" loCatId="list" qsTypeId="urn:microsoft.com/office/officeart/2005/8/quickstyle/simple2" qsCatId="simple" csTypeId="urn:microsoft.com/office/officeart/2005/8/colors/accent3_2" csCatId="accent3" phldr="1"/>
      <dgm:spPr/>
      <dgm:t>
        <a:bodyPr/>
        <a:lstStyle/>
        <a:p>
          <a:endParaRPr lang="en-US"/>
        </a:p>
      </dgm:t>
    </dgm:pt>
    <dgm:pt modelId="{3DF62571-4E6B-48BE-9075-930CC0F4D418}">
      <dgm:prSet/>
      <dgm:spPr/>
      <dgm:t>
        <a:bodyPr/>
        <a:lstStyle/>
        <a:p>
          <a:pPr rtl="0"/>
          <a:r>
            <a:rPr lang="en-US" b="1">
              <a:latin typeface="Aptos Display" panose="020F0302020204030204"/>
            </a:rPr>
            <a:t>1)Strategic</a:t>
          </a:r>
          <a:r>
            <a:rPr lang="en-US" b="1"/>
            <a:t> Perspective</a:t>
          </a:r>
          <a:r>
            <a:rPr lang="en-US"/>
            <a:t>: </a:t>
          </a:r>
          <a:r>
            <a:rPr lang="en-US">
              <a:solidFill>
                <a:srgbClr val="0D0D0D"/>
              </a:solidFill>
            </a:rPr>
            <a:t>Our goal is to develop a leading drowsiness detection system, fostering partnerships with industry stakeholders. We'll tailor our approach to meet specific driver needs, ensuring market success.</a:t>
          </a:r>
        </a:p>
      </dgm:t>
    </dgm:pt>
    <dgm:pt modelId="{07FD44A8-982A-4445-AC11-2666B43B6720}" type="parTrans" cxnId="{0CBD8B6A-DF91-4C05-9C81-F8419121A984}">
      <dgm:prSet/>
      <dgm:spPr/>
      <dgm:t>
        <a:bodyPr/>
        <a:lstStyle/>
        <a:p>
          <a:endParaRPr lang="en-US"/>
        </a:p>
      </dgm:t>
    </dgm:pt>
    <dgm:pt modelId="{E09FD868-82E3-4EED-BE1F-9B6D77CE540E}" type="sibTrans" cxnId="{0CBD8B6A-DF91-4C05-9C81-F8419121A984}">
      <dgm:prSet/>
      <dgm:spPr/>
      <dgm:t>
        <a:bodyPr/>
        <a:lstStyle/>
        <a:p>
          <a:endParaRPr lang="en-US"/>
        </a:p>
      </dgm:t>
    </dgm:pt>
    <dgm:pt modelId="{2F1DD2E8-E2CE-4C60-BC9A-3CA594A471A2}">
      <dgm:prSet/>
      <dgm:spPr/>
      <dgm:t>
        <a:bodyPr/>
        <a:lstStyle/>
        <a:p>
          <a:pPr rtl="0"/>
          <a:r>
            <a:rPr lang="en-US" b="1">
              <a:latin typeface="Aptos Display" panose="020F0302020204030204"/>
            </a:rPr>
            <a:t>2)Economic</a:t>
          </a:r>
          <a:r>
            <a:rPr lang="en-US" b="1"/>
            <a:t> Perspective</a:t>
          </a:r>
          <a:r>
            <a:rPr lang="en-US"/>
            <a:t>: </a:t>
          </a:r>
          <a:r>
            <a:rPr lang="en-US">
              <a:latin typeface="Aptos Display" panose="020F0302020204030204"/>
            </a:rPr>
            <a:t> </a:t>
          </a:r>
          <a:r>
            <a:rPr lang="en-US">
              <a:solidFill>
                <a:srgbClr val="0D0D0D"/>
              </a:solidFill>
            </a:rPr>
            <a:t>We'll highlight our system's cost-saving potential by preventing accidents and reducing associated costs. Thorough analysis will demonstrate its practical value and feasibility in the market.</a:t>
          </a:r>
        </a:p>
      </dgm:t>
    </dgm:pt>
    <dgm:pt modelId="{331A3461-928D-4282-8F95-51E5BA5D7197}" type="parTrans" cxnId="{E03EEC79-BC71-4664-9B5C-64D96071FB3B}">
      <dgm:prSet/>
      <dgm:spPr/>
      <dgm:t>
        <a:bodyPr/>
        <a:lstStyle/>
        <a:p>
          <a:endParaRPr lang="en-US"/>
        </a:p>
      </dgm:t>
    </dgm:pt>
    <dgm:pt modelId="{C8120DB0-EE24-42C2-BFAE-1EE41562E9AD}" type="sibTrans" cxnId="{E03EEC79-BC71-4664-9B5C-64D96071FB3B}">
      <dgm:prSet/>
      <dgm:spPr/>
      <dgm:t>
        <a:bodyPr/>
        <a:lstStyle/>
        <a:p>
          <a:endParaRPr lang="en-US"/>
        </a:p>
      </dgm:t>
    </dgm:pt>
    <dgm:pt modelId="{59B5728E-8D1B-45FD-91BE-B406639FD348}">
      <dgm:prSet/>
      <dgm:spPr/>
      <dgm:t>
        <a:bodyPr/>
        <a:lstStyle/>
        <a:p>
          <a:pPr rtl="0"/>
          <a:r>
            <a:rPr lang="en-US" b="1">
              <a:latin typeface="Aptos Display" panose="020F0302020204030204"/>
            </a:rPr>
            <a:t>3)Commercial</a:t>
          </a:r>
          <a:r>
            <a:rPr lang="en-US" b="1"/>
            <a:t> Perspective</a:t>
          </a:r>
          <a:r>
            <a:rPr lang="en-US"/>
            <a:t>:  </a:t>
          </a:r>
          <a:r>
            <a:rPr lang="en-US">
              <a:solidFill>
                <a:srgbClr val="0D0D0D"/>
              </a:solidFill>
            </a:rPr>
            <a:t>Our strategy involves customizing marketing to reach target customer groups effectively. Collaborating with manufacturers and insurers maximizes our system's impact and market success.</a:t>
          </a:r>
        </a:p>
      </dgm:t>
    </dgm:pt>
    <dgm:pt modelId="{8956D7B0-7724-4765-A7A6-700E74EB78B1}" type="parTrans" cxnId="{5FE12973-85B0-4016-AF04-E45D86FEB1B6}">
      <dgm:prSet/>
      <dgm:spPr/>
      <dgm:t>
        <a:bodyPr/>
        <a:lstStyle/>
        <a:p>
          <a:endParaRPr lang="en-US"/>
        </a:p>
      </dgm:t>
    </dgm:pt>
    <dgm:pt modelId="{F7FA6B68-DF77-4B9E-BA30-C2A986FF48B7}" type="sibTrans" cxnId="{5FE12973-85B0-4016-AF04-E45D86FEB1B6}">
      <dgm:prSet/>
      <dgm:spPr/>
      <dgm:t>
        <a:bodyPr/>
        <a:lstStyle/>
        <a:p>
          <a:endParaRPr lang="en-US"/>
        </a:p>
      </dgm:t>
    </dgm:pt>
    <dgm:pt modelId="{11224CDC-2769-4F30-9696-A69B3E78BA5B}" type="pres">
      <dgm:prSet presAssocID="{12A0CF8A-F650-42A6-8C6E-DE0387851D0C}" presName="vert0" presStyleCnt="0">
        <dgm:presLayoutVars>
          <dgm:dir/>
          <dgm:animOne val="branch"/>
          <dgm:animLvl val="lvl"/>
        </dgm:presLayoutVars>
      </dgm:prSet>
      <dgm:spPr/>
    </dgm:pt>
    <dgm:pt modelId="{DC1436B1-A222-45AC-953C-BCB56E057546}" type="pres">
      <dgm:prSet presAssocID="{3DF62571-4E6B-48BE-9075-930CC0F4D418}" presName="thickLine" presStyleLbl="alignNode1" presStyleIdx="0" presStyleCnt="3"/>
      <dgm:spPr/>
    </dgm:pt>
    <dgm:pt modelId="{C5A44664-6E42-41A6-9AAD-DA9815E701A5}" type="pres">
      <dgm:prSet presAssocID="{3DF62571-4E6B-48BE-9075-930CC0F4D418}" presName="horz1" presStyleCnt="0"/>
      <dgm:spPr/>
    </dgm:pt>
    <dgm:pt modelId="{B42893D8-C48D-45AD-AABA-60D2850EEFF7}" type="pres">
      <dgm:prSet presAssocID="{3DF62571-4E6B-48BE-9075-930CC0F4D418}" presName="tx1" presStyleLbl="revTx" presStyleIdx="0" presStyleCnt="3"/>
      <dgm:spPr/>
    </dgm:pt>
    <dgm:pt modelId="{2E10BEAC-FA52-4DAE-9335-C2760B55F933}" type="pres">
      <dgm:prSet presAssocID="{3DF62571-4E6B-48BE-9075-930CC0F4D418}" presName="vert1" presStyleCnt="0"/>
      <dgm:spPr/>
    </dgm:pt>
    <dgm:pt modelId="{3F259465-85DD-4624-BCCA-E87C35296204}" type="pres">
      <dgm:prSet presAssocID="{2F1DD2E8-E2CE-4C60-BC9A-3CA594A471A2}" presName="thickLine" presStyleLbl="alignNode1" presStyleIdx="1" presStyleCnt="3"/>
      <dgm:spPr/>
    </dgm:pt>
    <dgm:pt modelId="{6A29CAA3-B62F-4972-AF3E-CD1616F455C0}" type="pres">
      <dgm:prSet presAssocID="{2F1DD2E8-E2CE-4C60-BC9A-3CA594A471A2}" presName="horz1" presStyleCnt="0"/>
      <dgm:spPr/>
    </dgm:pt>
    <dgm:pt modelId="{A0BE5930-AAFD-412F-A9A0-75A0574BAB00}" type="pres">
      <dgm:prSet presAssocID="{2F1DD2E8-E2CE-4C60-BC9A-3CA594A471A2}" presName="tx1" presStyleLbl="revTx" presStyleIdx="1" presStyleCnt="3"/>
      <dgm:spPr/>
    </dgm:pt>
    <dgm:pt modelId="{222D996D-1339-478F-A8B9-EA958806D046}" type="pres">
      <dgm:prSet presAssocID="{2F1DD2E8-E2CE-4C60-BC9A-3CA594A471A2}" presName="vert1" presStyleCnt="0"/>
      <dgm:spPr/>
    </dgm:pt>
    <dgm:pt modelId="{10B1E2DA-E2C7-41C2-A29C-E5128609E689}" type="pres">
      <dgm:prSet presAssocID="{59B5728E-8D1B-45FD-91BE-B406639FD348}" presName="thickLine" presStyleLbl="alignNode1" presStyleIdx="2" presStyleCnt="3"/>
      <dgm:spPr/>
    </dgm:pt>
    <dgm:pt modelId="{AE688E07-02B9-4229-89C3-D2E27619EAFE}" type="pres">
      <dgm:prSet presAssocID="{59B5728E-8D1B-45FD-91BE-B406639FD348}" presName="horz1" presStyleCnt="0"/>
      <dgm:spPr/>
    </dgm:pt>
    <dgm:pt modelId="{DB2E08A5-371F-457F-B0B7-3CC979CC4A9B}" type="pres">
      <dgm:prSet presAssocID="{59B5728E-8D1B-45FD-91BE-B406639FD348}" presName="tx1" presStyleLbl="revTx" presStyleIdx="2" presStyleCnt="3"/>
      <dgm:spPr/>
    </dgm:pt>
    <dgm:pt modelId="{B6D55CA4-CCAB-44EB-8CF5-7B356E71AA87}" type="pres">
      <dgm:prSet presAssocID="{59B5728E-8D1B-45FD-91BE-B406639FD348}" presName="vert1" presStyleCnt="0"/>
      <dgm:spPr/>
    </dgm:pt>
  </dgm:ptLst>
  <dgm:cxnLst>
    <dgm:cxn modelId="{52538A17-1ABB-4385-8D6F-8EC673EF051D}" type="presOf" srcId="{2F1DD2E8-E2CE-4C60-BC9A-3CA594A471A2}" destId="{A0BE5930-AAFD-412F-A9A0-75A0574BAB00}" srcOrd="0" destOrd="0" presId="urn:microsoft.com/office/officeart/2008/layout/LinedList"/>
    <dgm:cxn modelId="{0CBD8B6A-DF91-4C05-9C81-F8419121A984}" srcId="{12A0CF8A-F650-42A6-8C6E-DE0387851D0C}" destId="{3DF62571-4E6B-48BE-9075-930CC0F4D418}" srcOrd="0" destOrd="0" parTransId="{07FD44A8-982A-4445-AC11-2666B43B6720}" sibTransId="{E09FD868-82E3-4EED-BE1F-9B6D77CE540E}"/>
    <dgm:cxn modelId="{5FE12973-85B0-4016-AF04-E45D86FEB1B6}" srcId="{12A0CF8A-F650-42A6-8C6E-DE0387851D0C}" destId="{59B5728E-8D1B-45FD-91BE-B406639FD348}" srcOrd="2" destOrd="0" parTransId="{8956D7B0-7724-4765-A7A6-700E74EB78B1}" sibTransId="{F7FA6B68-DF77-4B9E-BA30-C2A986FF48B7}"/>
    <dgm:cxn modelId="{E03EEC79-BC71-4664-9B5C-64D96071FB3B}" srcId="{12A0CF8A-F650-42A6-8C6E-DE0387851D0C}" destId="{2F1DD2E8-E2CE-4C60-BC9A-3CA594A471A2}" srcOrd="1" destOrd="0" parTransId="{331A3461-928D-4282-8F95-51E5BA5D7197}" sibTransId="{C8120DB0-EE24-42C2-BFAE-1EE41562E9AD}"/>
    <dgm:cxn modelId="{33D8A59C-E572-4DAF-BEEA-B39C92E85841}" type="presOf" srcId="{12A0CF8A-F650-42A6-8C6E-DE0387851D0C}" destId="{11224CDC-2769-4F30-9696-A69B3E78BA5B}" srcOrd="0" destOrd="0" presId="urn:microsoft.com/office/officeart/2008/layout/LinedList"/>
    <dgm:cxn modelId="{B74109B7-6AB6-45CD-99AD-7E93A72CB875}" type="presOf" srcId="{59B5728E-8D1B-45FD-91BE-B406639FD348}" destId="{DB2E08A5-371F-457F-B0B7-3CC979CC4A9B}" srcOrd="0" destOrd="0" presId="urn:microsoft.com/office/officeart/2008/layout/LinedList"/>
    <dgm:cxn modelId="{2C6F0AD0-3013-467F-8C26-425565DD16E6}" type="presOf" srcId="{3DF62571-4E6B-48BE-9075-930CC0F4D418}" destId="{B42893D8-C48D-45AD-AABA-60D2850EEFF7}" srcOrd="0" destOrd="0" presId="urn:microsoft.com/office/officeart/2008/layout/LinedList"/>
    <dgm:cxn modelId="{BAE97966-E8AC-4DDE-813B-7B239FEA96D7}" type="presParOf" srcId="{11224CDC-2769-4F30-9696-A69B3E78BA5B}" destId="{DC1436B1-A222-45AC-953C-BCB56E057546}" srcOrd="0" destOrd="0" presId="urn:microsoft.com/office/officeart/2008/layout/LinedList"/>
    <dgm:cxn modelId="{00F9C11A-0B8E-4FDC-AA9F-D0C8E5F99B55}" type="presParOf" srcId="{11224CDC-2769-4F30-9696-A69B3E78BA5B}" destId="{C5A44664-6E42-41A6-9AAD-DA9815E701A5}" srcOrd="1" destOrd="0" presId="urn:microsoft.com/office/officeart/2008/layout/LinedList"/>
    <dgm:cxn modelId="{8A01E319-F806-4D48-AC21-F7C4C79863D0}" type="presParOf" srcId="{C5A44664-6E42-41A6-9AAD-DA9815E701A5}" destId="{B42893D8-C48D-45AD-AABA-60D2850EEFF7}" srcOrd="0" destOrd="0" presId="urn:microsoft.com/office/officeart/2008/layout/LinedList"/>
    <dgm:cxn modelId="{B82CCC93-A11E-44FA-B578-A9A795F780F3}" type="presParOf" srcId="{C5A44664-6E42-41A6-9AAD-DA9815E701A5}" destId="{2E10BEAC-FA52-4DAE-9335-C2760B55F933}" srcOrd="1" destOrd="0" presId="urn:microsoft.com/office/officeart/2008/layout/LinedList"/>
    <dgm:cxn modelId="{21E00096-BD33-4797-AC18-37BF5E62FF29}" type="presParOf" srcId="{11224CDC-2769-4F30-9696-A69B3E78BA5B}" destId="{3F259465-85DD-4624-BCCA-E87C35296204}" srcOrd="2" destOrd="0" presId="urn:microsoft.com/office/officeart/2008/layout/LinedList"/>
    <dgm:cxn modelId="{6616C55B-EA0F-4A06-8667-C77A2A1811EB}" type="presParOf" srcId="{11224CDC-2769-4F30-9696-A69B3E78BA5B}" destId="{6A29CAA3-B62F-4972-AF3E-CD1616F455C0}" srcOrd="3" destOrd="0" presId="urn:microsoft.com/office/officeart/2008/layout/LinedList"/>
    <dgm:cxn modelId="{1E8D7893-0F85-4C9F-82DA-BCC939ED7359}" type="presParOf" srcId="{6A29CAA3-B62F-4972-AF3E-CD1616F455C0}" destId="{A0BE5930-AAFD-412F-A9A0-75A0574BAB00}" srcOrd="0" destOrd="0" presId="urn:microsoft.com/office/officeart/2008/layout/LinedList"/>
    <dgm:cxn modelId="{570235DF-7103-468A-ADE3-12AE54B37E45}" type="presParOf" srcId="{6A29CAA3-B62F-4972-AF3E-CD1616F455C0}" destId="{222D996D-1339-478F-A8B9-EA958806D046}" srcOrd="1" destOrd="0" presId="urn:microsoft.com/office/officeart/2008/layout/LinedList"/>
    <dgm:cxn modelId="{A198B71A-F124-4996-91A0-DDA774577450}" type="presParOf" srcId="{11224CDC-2769-4F30-9696-A69B3E78BA5B}" destId="{10B1E2DA-E2C7-41C2-A29C-E5128609E689}" srcOrd="4" destOrd="0" presId="urn:microsoft.com/office/officeart/2008/layout/LinedList"/>
    <dgm:cxn modelId="{8DBC5020-43D7-4ADD-BCEE-CE8BABED2E28}" type="presParOf" srcId="{11224CDC-2769-4F30-9696-A69B3E78BA5B}" destId="{AE688E07-02B9-4229-89C3-D2E27619EAFE}" srcOrd="5" destOrd="0" presId="urn:microsoft.com/office/officeart/2008/layout/LinedList"/>
    <dgm:cxn modelId="{4EC9BF05-F80B-4342-A8EA-E0BC28863E7C}" type="presParOf" srcId="{AE688E07-02B9-4229-89C3-D2E27619EAFE}" destId="{DB2E08A5-371F-457F-B0B7-3CC979CC4A9B}" srcOrd="0" destOrd="0" presId="urn:microsoft.com/office/officeart/2008/layout/LinedList"/>
    <dgm:cxn modelId="{DDDBCE4F-8D9D-41AD-83F9-CB2172A11A98}" type="presParOf" srcId="{AE688E07-02B9-4229-89C3-D2E27619EAFE}" destId="{B6D55CA4-CCAB-44EB-8CF5-7B356E71AA8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FD27A2-D128-402C-94AF-7038A51E7A16}"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DDB75B03-01EA-49AB-9417-A8E1CDA26725}">
      <dgm:prSet/>
      <dgm:spPr/>
      <dgm:t>
        <a:bodyPr/>
        <a:lstStyle/>
        <a:p>
          <a:pPr>
            <a:lnSpc>
              <a:spcPct val="100000"/>
            </a:lnSpc>
          </a:pPr>
          <a:r>
            <a:rPr lang="en-US" b="1">
              <a:latin typeface="Aptos Display" panose="020F0302020204030204"/>
            </a:rPr>
            <a:t>4) Financial</a:t>
          </a:r>
          <a:r>
            <a:rPr lang="en-US" b="1"/>
            <a:t> Perspective: </a:t>
          </a:r>
          <a:r>
            <a:rPr lang="en-US">
              <a:solidFill>
                <a:srgbClr val="0D0D0D"/>
              </a:solidFill>
            </a:rPr>
            <a:t>We'll assess costs, revenue potential, and risks to ensure long-term stability and success, enabling effective resource planning.</a:t>
          </a:r>
          <a:endParaRPr lang="en-US"/>
        </a:p>
      </dgm:t>
    </dgm:pt>
    <dgm:pt modelId="{9873A32A-0FB6-49B6-A9CF-936BD4F34C68}" type="parTrans" cxnId="{92B5D5AC-8CB9-429F-99EF-7787B47944DF}">
      <dgm:prSet/>
      <dgm:spPr/>
      <dgm:t>
        <a:bodyPr/>
        <a:lstStyle/>
        <a:p>
          <a:endParaRPr lang="en-US"/>
        </a:p>
      </dgm:t>
    </dgm:pt>
    <dgm:pt modelId="{64E1D2E1-D5C6-4B6A-837B-709B1CBA7B9A}" type="sibTrans" cxnId="{92B5D5AC-8CB9-429F-99EF-7787B47944DF}">
      <dgm:prSet/>
      <dgm:spPr/>
      <dgm:t>
        <a:bodyPr/>
        <a:lstStyle/>
        <a:p>
          <a:endParaRPr lang="en-US"/>
        </a:p>
      </dgm:t>
    </dgm:pt>
    <dgm:pt modelId="{94418015-00F0-4CFD-ADA1-1E1F15E94189}">
      <dgm:prSet/>
      <dgm:spPr/>
      <dgm:t>
        <a:bodyPr/>
        <a:lstStyle/>
        <a:p>
          <a:pPr>
            <a:lnSpc>
              <a:spcPct val="100000"/>
            </a:lnSpc>
          </a:pPr>
          <a:r>
            <a:rPr lang="en-US" b="1">
              <a:latin typeface="Aptos Display" panose="020F0302020204030204"/>
            </a:rPr>
            <a:t>5) Management</a:t>
          </a:r>
          <a:r>
            <a:rPr lang="en-US" b="1"/>
            <a:t> Perspective</a:t>
          </a:r>
          <a:r>
            <a:rPr lang="en-US"/>
            <a:t>: </a:t>
          </a:r>
          <a:r>
            <a:rPr lang="en-US">
              <a:solidFill>
                <a:srgbClr val="0D0D0D"/>
              </a:solidFill>
            </a:rPr>
            <a:t>Clear goals, collaboration, and stakeholder engagement drive efficient development and successful outcomes.</a:t>
          </a:r>
        </a:p>
      </dgm:t>
    </dgm:pt>
    <dgm:pt modelId="{F6732A50-0573-4891-8890-A347BB9542EF}" type="parTrans" cxnId="{E72814D8-0472-477E-9B57-C0390C27942B}">
      <dgm:prSet/>
      <dgm:spPr/>
      <dgm:t>
        <a:bodyPr/>
        <a:lstStyle/>
        <a:p>
          <a:endParaRPr lang="en-US"/>
        </a:p>
      </dgm:t>
    </dgm:pt>
    <dgm:pt modelId="{E63FCE29-E8F8-4610-9C67-A6E87BBBE841}" type="sibTrans" cxnId="{E72814D8-0472-477E-9B57-C0390C27942B}">
      <dgm:prSet/>
      <dgm:spPr/>
      <dgm:t>
        <a:bodyPr/>
        <a:lstStyle/>
        <a:p>
          <a:endParaRPr lang="en-US"/>
        </a:p>
      </dgm:t>
    </dgm:pt>
    <dgm:pt modelId="{246F698F-4262-4B94-8B3E-7193C48CAF5B}" type="pres">
      <dgm:prSet presAssocID="{7EFD27A2-D128-402C-94AF-7038A51E7A16}" presName="root" presStyleCnt="0">
        <dgm:presLayoutVars>
          <dgm:dir/>
          <dgm:resizeHandles val="exact"/>
        </dgm:presLayoutVars>
      </dgm:prSet>
      <dgm:spPr/>
    </dgm:pt>
    <dgm:pt modelId="{40A3A776-7B17-43F2-8F38-B81CDF78CE6F}" type="pres">
      <dgm:prSet presAssocID="{DDB75B03-01EA-49AB-9417-A8E1CDA26725}" presName="compNode" presStyleCnt="0"/>
      <dgm:spPr/>
    </dgm:pt>
    <dgm:pt modelId="{051F9A4F-ADD0-404D-89D5-4FD5EFAD2DDE}" type="pres">
      <dgm:prSet presAssocID="{DDB75B03-01EA-49AB-9417-A8E1CDA26725}" presName="bgRect" presStyleLbl="bgShp" presStyleIdx="0" presStyleCnt="2"/>
      <dgm:spPr/>
    </dgm:pt>
    <dgm:pt modelId="{10C76E09-9775-4DE3-803D-937039C018DE}" type="pres">
      <dgm:prSet presAssocID="{DDB75B03-01EA-49AB-9417-A8E1CDA2672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046F94FB-30D1-4AF5-ADE4-12D49C0B5B99}" type="pres">
      <dgm:prSet presAssocID="{DDB75B03-01EA-49AB-9417-A8E1CDA26725}" presName="spaceRect" presStyleCnt="0"/>
      <dgm:spPr/>
    </dgm:pt>
    <dgm:pt modelId="{0F1E8FD4-635F-4310-95A3-E85B30626C77}" type="pres">
      <dgm:prSet presAssocID="{DDB75B03-01EA-49AB-9417-A8E1CDA26725}" presName="parTx" presStyleLbl="revTx" presStyleIdx="0" presStyleCnt="2">
        <dgm:presLayoutVars>
          <dgm:chMax val="0"/>
          <dgm:chPref val="0"/>
        </dgm:presLayoutVars>
      </dgm:prSet>
      <dgm:spPr/>
    </dgm:pt>
    <dgm:pt modelId="{EF052784-79D9-4B1A-80D8-DDD246F6918B}" type="pres">
      <dgm:prSet presAssocID="{64E1D2E1-D5C6-4B6A-837B-709B1CBA7B9A}" presName="sibTrans" presStyleCnt="0"/>
      <dgm:spPr/>
    </dgm:pt>
    <dgm:pt modelId="{A8C243B8-A304-4526-9397-F1A25A1EDF63}" type="pres">
      <dgm:prSet presAssocID="{94418015-00F0-4CFD-ADA1-1E1F15E94189}" presName="compNode" presStyleCnt="0"/>
      <dgm:spPr/>
    </dgm:pt>
    <dgm:pt modelId="{A156C70F-EFC9-4ECB-BD3D-3613FFF5A1CC}" type="pres">
      <dgm:prSet presAssocID="{94418015-00F0-4CFD-ADA1-1E1F15E94189}" presName="bgRect" presStyleLbl="bgShp" presStyleIdx="1" presStyleCnt="2"/>
      <dgm:spPr/>
    </dgm:pt>
    <dgm:pt modelId="{C4BDDC42-E0D2-439E-A33C-7BCA41597C96}" type="pres">
      <dgm:prSet presAssocID="{94418015-00F0-4CFD-ADA1-1E1F15E9418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F2B01035-6C1E-4965-83DA-EF2CC83E5B3C}" type="pres">
      <dgm:prSet presAssocID="{94418015-00F0-4CFD-ADA1-1E1F15E94189}" presName="spaceRect" presStyleCnt="0"/>
      <dgm:spPr/>
    </dgm:pt>
    <dgm:pt modelId="{9CCDABB2-7260-446E-80C9-A4DAA72A7868}" type="pres">
      <dgm:prSet presAssocID="{94418015-00F0-4CFD-ADA1-1E1F15E94189}" presName="parTx" presStyleLbl="revTx" presStyleIdx="1" presStyleCnt="2">
        <dgm:presLayoutVars>
          <dgm:chMax val="0"/>
          <dgm:chPref val="0"/>
        </dgm:presLayoutVars>
      </dgm:prSet>
      <dgm:spPr/>
    </dgm:pt>
  </dgm:ptLst>
  <dgm:cxnLst>
    <dgm:cxn modelId="{4E956880-DFFC-47C9-BCC3-72D3D30E8819}" type="presOf" srcId="{7EFD27A2-D128-402C-94AF-7038A51E7A16}" destId="{246F698F-4262-4B94-8B3E-7193C48CAF5B}" srcOrd="0" destOrd="0" presId="urn:microsoft.com/office/officeart/2018/2/layout/IconVerticalSolidList"/>
    <dgm:cxn modelId="{C5A1D485-629D-4142-9112-8637826A7AFE}" type="presOf" srcId="{DDB75B03-01EA-49AB-9417-A8E1CDA26725}" destId="{0F1E8FD4-635F-4310-95A3-E85B30626C77}" srcOrd="0" destOrd="0" presId="urn:microsoft.com/office/officeart/2018/2/layout/IconVerticalSolidList"/>
    <dgm:cxn modelId="{92B5D5AC-8CB9-429F-99EF-7787B47944DF}" srcId="{7EFD27A2-D128-402C-94AF-7038A51E7A16}" destId="{DDB75B03-01EA-49AB-9417-A8E1CDA26725}" srcOrd="0" destOrd="0" parTransId="{9873A32A-0FB6-49B6-A9CF-936BD4F34C68}" sibTransId="{64E1D2E1-D5C6-4B6A-837B-709B1CBA7B9A}"/>
    <dgm:cxn modelId="{E72814D8-0472-477E-9B57-C0390C27942B}" srcId="{7EFD27A2-D128-402C-94AF-7038A51E7A16}" destId="{94418015-00F0-4CFD-ADA1-1E1F15E94189}" srcOrd="1" destOrd="0" parTransId="{F6732A50-0573-4891-8890-A347BB9542EF}" sibTransId="{E63FCE29-E8F8-4610-9C67-A6E87BBBE841}"/>
    <dgm:cxn modelId="{9D63EEFB-8F03-41DE-94D5-3A17F5721145}" type="presOf" srcId="{94418015-00F0-4CFD-ADA1-1E1F15E94189}" destId="{9CCDABB2-7260-446E-80C9-A4DAA72A7868}" srcOrd="0" destOrd="0" presId="urn:microsoft.com/office/officeart/2018/2/layout/IconVerticalSolidList"/>
    <dgm:cxn modelId="{C24BE84C-DC8A-4B35-93AE-2132636F1027}" type="presParOf" srcId="{246F698F-4262-4B94-8B3E-7193C48CAF5B}" destId="{40A3A776-7B17-43F2-8F38-B81CDF78CE6F}" srcOrd="0" destOrd="0" presId="urn:microsoft.com/office/officeart/2018/2/layout/IconVerticalSolidList"/>
    <dgm:cxn modelId="{555A481C-B050-4F8A-AD7D-36A1BEA5A60D}" type="presParOf" srcId="{40A3A776-7B17-43F2-8F38-B81CDF78CE6F}" destId="{051F9A4F-ADD0-404D-89D5-4FD5EFAD2DDE}" srcOrd="0" destOrd="0" presId="urn:microsoft.com/office/officeart/2018/2/layout/IconVerticalSolidList"/>
    <dgm:cxn modelId="{07B555E7-B563-4295-9AC0-AB63BDCD2B2D}" type="presParOf" srcId="{40A3A776-7B17-43F2-8F38-B81CDF78CE6F}" destId="{10C76E09-9775-4DE3-803D-937039C018DE}" srcOrd="1" destOrd="0" presId="urn:microsoft.com/office/officeart/2018/2/layout/IconVerticalSolidList"/>
    <dgm:cxn modelId="{15BC5D33-290F-4224-8A8C-983492FED6C5}" type="presParOf" srcId="{40A3A776-7B17-43F2-8F38-B81CDF78CE6F}" destId="{046F94FB-30D1-4AF5-ADE4-12D49C0B5B99}" srcOrd="2" destOrd="0" presId="urn:microsoft.com/office/officeart/2018/2/layout/IconVerticalSolidList"/>
    <dgm:cxn modelId="{34061CE1-5B17-4AE1-AFF9-763045D7DF58}" type="presParOf" srcId="{40A3A776-7B17-43F2-8F38-B81CDF78CE6F}" destId="{0F1E8FD4-635F-4310-95A3-E85B30626C77}" srcOrd="3" destOrd="0" presId="urn:microsoft.com/office/officeart/2018/2/layout/IconVerticalSolidList"/>
    <dgm:cxn modelId="{BD88988C-788E-4E8F-A7F5-2323A2E815DB}" type="presParOf" srcId="{246F698F-4262-4B94-8B3E-7193C48CAF5B}" destId="{EF052784-79D9-4B1A-80D8-DDD246F6918B}" srcOrd="1" destOrd="0" presId="urn:microsoft.com/office/officeart/2018/2/layout/IconVerticalSolidList"/>
    <dgm:cxn modelId="{A2D49755-4695-4049-B301-8B623B612F6B}" type="presParOf" srcId="{246F698F-4262-4B94-8B3E-7193C48CAF5B}" destId="{A8C243B8-A304-4526-9397-F1A25A1EDF63}" srcOrd="2" destOrd="0" presId="urn:microsoft.com/office/officeart/2018/2/layout/IconVerticalSolidList"/>
    <dgm:cxn modelId="{FF08B145-3DFC-464A-9EAB-849E0B6CFA32}" type="presParOf" srcId="{A8C243B8-A304-4526-9397-F1A25A1EDF63}" destId="{A156C70F-EFC9-4ECB-BD3D-3613FFF5A1CC}" srcOrd="0" destOrd="0" presId="urn:microsoft.com/office/officeart/2018/2/layout/IconVerticalSolidList"/>
    <dgm:cxn modelId="{A0F822C9-3AF7-4E06-8550-64BA3EC58843}" type="presParOf" srcId="{A8C243B8-A304-4526-9397-F1A25A1EDF63}" destId="{C4BDDC42-E0D2-439E-A33C-7BCA41597C96}" srcOrd="1" destOrd="0" presId="urn:microsoft.com/office/officeart/2018/2/layout/IconVerticalSolidList"/>
    <dgm:cxn modelId="{7D568BC8-E5D4-45A6-9F30-C9F12FED866C}" type="presParOf" srcId="{A8C243B8-A304-4526-9397-F1A25A1EDF63}" destId="{F2B01035-6C1E-4965-83DA-EF2CC83E5B3C}" srcOrd="2" destOrd="0" presId="urn:microsoft.com/office/officeart/2018/2/layout/IconVerticalSolidList"/>
    <dgm:cxn modelId="{05EB51C3-E21A-4EE0-A515-620174B62031}" type="presParOf" srcId="{A8C243B8-A304-4526-9397-F1A25A1EDF63}" destId="{9CCDABB2-7260-446E-80C9-A4DAA72A786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723C73-C2D5-4773-B5B2-6AA4903B0AFD}">
      <dsp:nvSpPr>
        <dsp:cNvPr id="0" name=""/>
        <dsp:cNvSpPr/>
      </dsp:nvSpPr>
      <dsp:spPr>
        <a:xfrm>
          <a:off x="1852310" y="72059"/>
          <a:ext cx="1004250" cy="10042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8A1F72-3849-42AB-A2FB-46E743BF45E7}">
      <dsp:nvSpPr>
        <dsp:cNvPr id="0" name=""/>
        <dsp:cNvSpPr/>
      </dsp:nvSpPr>
      <dsp:spPr>
        <a:xfrm>
          <a:off x="2063203" y="282952"/>
          <a:ext cx="582465" cy="5824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88661D-7C00-4FAF-A5DA-F8754F27EC35}">
      <dsp:nvSpPr>
        <dsp:cNvPr id="0" name=""/>
        <dsp:cNvSpPr/>
      </dsp:nvSpPr>
      <dsp:spPr>
        <a:xfrm>
          <a:off x="3071757" y="72059"/>
          <a:ext cx="2367162" cy="1004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Significant Impact</a:t>
          </a:r>
          <a:r>
            <a:rPr lang="en-US" sz="1100" kern="1200"/>
            <a:t>: Driver drowsiness contributes to a high number of accidents risking the lives of not only the driver but also to the co-passengers due to the driver's carelessness.</a:t>
          </a:r>
        </a:p>
      </dsp:txBody>
      <dsp:txXfrm>
        <a:off x="3071757" y="72059"/>
        <a:ext cx="2367162" cy="1004250"/>
      </dsp:txXfrm>
    </dsp:sp>
    <dsp:sp modelId="{28307A28-C7D8-46EB-9C57-E6EDAA6B88DB}">
      <dsp:nvSpPr>
        <dsp:cNvPr id="0" name=""/>
        <dsp:cNvSpPr/>
      </dsp:nvSpPr>
      <dsp:spPr>
        <a:xfrm>
          <a:off x="5851380" y="72059"/>
          <a:ext cx="1004250" cy="10042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BF7464-FF5A-4D68-BEF1-3E23905F955E}">
      <dsp:nvSpPr>
        <dsp:cNvPr id="0" name=""/>
        <dsp:cNvSpPr/>
      </dsp:nvSpPr>
      <dsp:spPr>
        <a:xfrm>
          <a:off x="6062272" y="282952"/>
          <a:ext cx="582465" cy="5824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49AA68-47E9-450E-85B6-607ECEE3DEC9}">
      <dsp:nvSpPr>
        <dsp:cNvPr id="0" name=""/>
        <dsp:cNvSpPr/>
      </dsp:nvSpPr>
      <dsp:spPr>
        <a:xfrm>
          <a:off x="7070827" y="72059"/>
          <a:ext cx="2367162" cy="1004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Market Demand</a:t>
          </a:r>
          <a:r>
            <a:rPr lang="en-US" sz="1100" kern="1200"/>
            <a:t>: There's a growing need for solutions that improve road safety by detecting driver drowsiness. Our business model meets this demand.</a:t>
          </a:r>
        </a:p>
      </dsp:txBody>
      <dsp:txXfrm>
        <a:off x="7070827" y="72059"/>
        <a:ext cx="2367162" cy="1004250"/>
      </dsp:txXfrm>
    </dsp:sp>
    <dsp:sp modelId="{A102A586-3A4E-467A-8081-245B8C822D61}">
      <dsp:nvSpPr>
        <dsp:cNvPr id="0" name=""/>
        <dsp:cNvSpPr/>
      </dsp:nvSpPr>
      <dsp:spPr>
        <a:xfrm>
          <a:off x="1852310" y="1889443"/>
          <a:ext cx="1004250" cy="10042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BE958C-B5F9-4274-98D4-07AF366FAD2D}">
      <dsp:nvSpPr>
        <dsp:cNvPr id="0" name=""/>
        <dsp:cNvSpPr/>
      </dsp:nvSpPr>
      <dsp:spPr>
        <a:xfrm>
          <a:off x="2063203" y="2100336"/>
          <a:ext cx="582465" cy="5824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3F4BEC-BAFF-43E5-8CCC-D1D14C0728C2}">
      <dsp:nvSpPr>
        <dsp:cNvPr id="0" name=""/>
        <dsp:cNvSpPr/>
      </dsp:nvSpPr>
      <dsp:spPr>
        <a:xfrm>
          <a:off x="3071757" y="1889443"/>
          <a:ext cx="2367162" cy="1004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Safety Innovation:</a:t>
          </a:r>
          <a:r>
            <a:rPr lang="en-US" sz="1100" kern="1200"/>
            <a:t> Developing a Deep Drowsiness Detection System showcases our commitment to innovative safety technology, setting us apart in the market.</a:t>
          </a:r>
        </a:p>
      </dsp:txBody>
      <dsp:txXfrm>
        <a:off x="3071757" y="1889443"/>
        <a:ext cx="2367162" cy="1004250"/>
      </dsp:txXfrm>
    </dsp:sp>
    <dsp:sp modelId="{A64F170D-12BE-42AF-8DF0-3309C3AE38BC}">
      <dsp:nvSpPr>
        <dsp:cNvPr id="0" name=""/>
        <dsp:cNvSpPr/>
      </dsp:nvSpPr>
      <dsp:spPr>
        <a:xfrm>
          <a:off x="5851380" y="1889443"/>
          <a:ext cx="1004250" cy="10042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5BC276-A02E-48B8-9BE0-54CB953853C7}">
      <dsp:nvSpPr>
        <dsp:cNvPr id="0" name=""/>
        <dsp:cNvSpPr/>
      </dsp:nvSpPr>
      <dsp:spPr>
        <a:xfrm>
          <a:off x="6062272" y="2100336"/>
          <a:ext cx="582465" cy="58246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E9DF75-F8F9-49D5-93B1-FE2F75BD346F}">
      <dsp:nvSpPr>
        <dsp:cNvPr id="0" name=""/>
        <dsp:cNvSpPr/>
      </dsp:nvSpPr>
      <dsp:spPr>
        <a:xfrm>
          <a:off x="7070827" y="1889443"/>
          <a:ext cx="2367162" cy="1004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Competitive Edge</a:t>
          </a:r>
          <a:r>
            <a:rPr lang="en-US" sz="1100" kern="1200"/>
            <a:t>: Offering an advanced drowsiness detection solution gives us a competitive advantage, appealing to safety-conscious customers.</a:t>
          </a:r>
        </a:p>
      </dsp:txBody>
      <dsp:txXfrm>
        <a:off x="7070827" y="1889443"/>
        <a:ext cx="2367162" cy="1004250"/>
      </dsp:txXfrm>
    </dsp:sp>
    <dsp:sp modelId="{A193F1E2-3626-403E-AC5C-907F18333EEB}">
      <dsp:nvSpPr>
        <dsp:cNvPr id="0" name=""/>
        <dsp:cNvSpPr/>
      </dsp:nvSpPr>
      <dsp:spPr>
        <a:xfrm>
          <a:off x="1852310" y="3706827"/>
          <a:ext cx="1004250" cy="10042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9B4200-406F-4D1F-B4F8-67210B98F4C2}">
      <dsp:nvSpPr>
        <dsp:cNvPr id="0" name=""/>
        <dsp:cNvSpPr/>
      </dsp:nvSpPr>
      <dsp:spPr>
        <a:xfrm>
          <a:off x="2063203" y="3917720"/>
          <a:ext cx="582465" cy="58246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E31F8A-15EF-40CC-8156-B8A8525BD6F9}">
      <dsp:nvSpPr>
        <dsp:cNvPr id="0" name=""/>
        <dsp:cNvSpPr/>
      </dsp:nvSpPr>
      <dsp:spPr>
        <a:xfrm>
          <a:off x="3071757" y="3706827"/>
          <a:ext cx="2367162" cy="1004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Scalability: </a:t>
          </a:r>
          <a:r>
            <a:rPr lang="en-US" sz="1100" kern="1200"/>
            <a:t>We can expand our business by providing this technology to car manufacturers, fleet managers, and transportation services.</a:t>
          </a:r>
          <a:endParaRPr lang="en-US" sz="1100" kern="1200">
            <a:latin typeface="Aptos Display" panose="020F0302020204030204"/>
          </a:endParaRPr>
        </a:p>
      </dsp:txBody>
      <dsp:txXfrm>
        <a:off x="3071757" y="3706827"/>
        <a:ext cx="2367162" cy="1004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1436B1-A222-45AC-953C-BCB56E057546}">
      <dsp:nvSpPr>
        <dsp:cNvPr id="0" name=""/>
        <dsp:cNvSpPr/>
      </dsp:nvSpPr>
      <dsp:spPr>
        <a:xfrm>
          <a:off x="0" y="2011"/>
          <a:ext cx="8351852"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42893D8-C48D-45AD-AABA-60D2850EEFF7}">
      <dsp:nvSpPr>
        <dsp:cNvPr id="0" name=""/>
        <dsp:cNvSpPr/>
      </dsp:nvSpPr>
      <dsp:spPr>
        <a:xfrm>
          <a:off x="0" y="2011"/>
          <a:ext cx="8351852" cy="1371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rtl="0">
            <a:lnSpc>
              <a:spcPct val="90000"/>
            </a:lnSpc>
            <a:spcBef>
              <a:spcPct val="0"/>
            </a:spcBef>
            <a:spcAft>
              <a:spcPct val="35000"/>
            </a:spcAft>
            <a:buNone/>
          </a:pPr>
          <a:r>
            <a:rPr lang="en-US" sz="2100" b="1" kern="1200">
              <a:latin typeface="Aptos Display" panose="020F0302020204030204"/>
            </a:rPr>
            <a:t>1)Strategic</a:t>
          </a:r>
          <a:r>
            <a:rPr lang="en-US" sz="2100" b="1" kern="1200"/>
            <a:t> Perspective</a:t>
          </a:r>
          <a:r>
            <a:rPr lang="en-US" sz="2100" kern="1200"/>
            <a:t>: </a:t>
          </a:r>
          <a:r>
            <a:rPr lang="en-US" sz="2100" kern="1200">
              <a:solidFill>
                <a:srgbClr val="0D0D0D"/>
              </a:solidFill>
            </a:rPr>
            <a:t>Our goal is to develop a leading drowsiness detection system, fostering partnerships with industry stakeholders. We'll tailor our approach to meet specific driver needs, ensuring market success.</a:t>
          </a:r>
        </a:p>
      </dsp:txBody>
      <dsp:txXfrm>
        <a:off x="0" y="2011"/>
        <a:ext cx="8351852" cy="1371716"/>
      </dsp:txXfrm>
    </dsp:sp>
    <dsp:sp modelId="{3F259465-85DD-4624-BCCA-E87C35296204}">
      <dsp:nvSpPr>
        <dsp:cNvPr id="0" name=""/>
        <dsp:cNvSpPr/>
      </dsp:nvSpPr>
      <dsp:spPr>
        <a:xfrm>
          <a:off x="0" y="1373727"/>
          <a:ext cx="8351852"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0BE5930-AAFD-412F-A9A0-75A0574BAB00}">
      <dsp:nvSpPr>
        <dsp:cNvPr id="0" name=""/>
        <dsp:cNvSpPr/>
      </dsp:nvSpPr>
      <dsp:spPr>
        <a:xfrm>
          <a:off x="0" y="1373727"/>
          <a:ext cx="8351852" cy="1371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rtl="0">
            <a:lnSpc>
              <a:spcPct val="90000"/>
            </a:lnSpc>
            <a:spcBef>
              <a:spcPct val="0"/>
            </a:spcBef>
            <a:spcAft>
              <a:spcPct val="35000"/>
            </a:spcAft>
            <a:buNone/>
          </a:pPr>
          <a:r>
            <a:rPr lang="en-US" sz="2100" b="1" kern="1200">
              <a:latin typeface="Aptos Display" panose="020F0302020204030204"/>
            </a:rPr>
            <a:t>2)Economic</a:t>
          </a:r>
          <a:r>
            <a:rPr lang="en-US" sz="2100" b="1" kern="1200"/>
            <a:t> Perspective</a:t>
          </a:r>
          <a:r>
            <a:rPr lang="en-US" sz="2100" kern="1200"/>
            <a:t>: </a:t>
          </a:r>
          <a:r>
            <a:rPr lang="en-US" sz="2100" kern="1200">
              <a:latin typeface="Aptos Display" panose="020F0302020204030204"/>
            </a:rPr>
            <a:t> </a:t>
          </a:r>
          <a:r>
            <a:rPr lang="en-US" sz="2100" kern="1200">
              <a:solidFill>
                <a:srgbClr val="0D0D0D"/>
              </a:solidFill>
            </a:rPr>
            <a:t>We'll highlight our system's cost-saving potential by preventing accidents and reducing associated costs. Thorough analysis will demonstrate its practical value and feasibility in the market.</a:t>
          </a:r>
        </a:p>
      </dsp:txBody>
      <dsp:txXfrm>
        <a:off x="0" y="1373727"/>
        <a:ext cx="8351852" cy="1371716"/>
      </dsp:txXfrm>
    </dsp:sp>
    <dsp:sp modelId="{10B1E2DA-E2C7-41C2-A29C-E5128609E689}">
      <dsp:nvSpPr>
        <dsp:cNvPr id="0" name=""/>
        <dsp:cNvSpPr/>
      </dsp:nvSpPr>
      <dsp:spPr>
        <a:xfrm>
          <a:off x="0" y="2745444"/>
          <a:ext cx="8351852"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B2E08A5-371F-457F-B0B7-3CC979CC4A9B}">
      <dsp:nvSpPr>
        <dsp:cNvPr id="0" name=""/>
        <dsp:cNvSpPr/>
      </dsp:nvSpPr>
      <dsp:spPr>
        <a:xfrm>
          <a:off x="0" y="2745444"/>
          <a:ext cx="8351852" cy="1371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rtl="0">
            <a:lnSpc>
              <a:spcPct val="90000"/>
            </a:lnSpc>
            <a:spcBef>
              <a:spcPct val="0"/>
            </a:spcBef>
            <a:spcAft>
              <a:spcPct val="35000"/>
            </a:spcAft>
            <a:buNone/>
          </a:pPr>
          <a:r>
            <a:rPr lang="en-US" sz="2100" b="1" kern="1200">
              <a:latin typeface="Aptos Display" panose="020F0302020204030204"/>
            </a:rPr>
            <a:t>3)Commercial</a:t>
          </a:r>
          <a:r>
            <a:rPr lang="en-US" sz="2100" b="1" kern="1200"/>
            <a:t> Perspective</a:t>
          </a:r>
          <a:r>
            <a:rPr lang="en-US" sz="2100" kern="1200"/>
            <a:t>:  </a:t>
          </a:r>
          <a:r>
            <a:rPr lang="en-US" sz="2100" kern="1200">
              <a:solidFill>
                <a:srgbClr val="0D0D0D"/>
              </a:solidFill>
            </a:rPr>
            <a:t>Our strategy involves customizing marketing to reach target customer groups effectively. Collaborating with manufacturers and insurers maximizes our system's impact and market success.</a:t>
          </a:r>
        </a:p>
      </dsp:txBody>
      <dsp:txXfrm>
        <a:off x="0" y="2745444"/>
        <a:ext cx="8351852" cy="13717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F9A4F-ADD0-404D-89D5-4FD5EFAD2DDE}">
      <dsp:nvSpPr>
        <dsp:cNvPr id="0" name=""/>
        <dsp:cNvSpPr/>
      </dsp:nvSpPr>
      <dsp:spPr>
        <a:xfrm>
          <a:off x="0" y="669365"/>
          <a:ext cx="7081852" cy="12357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C76E09-9775-4DE3-803D-937039C018DE}">
      <dsp:nvSpPr>
        <dsp:cNvPr id="0" name=""/>
        <dsp:cNvSpPr/>
      </dsp:nvSpPr>
      <dsp:spPr>
        <a:xfrm>
          <a:off x="373814" y="947409"/>
          <a:ext cx="679663" cy="6796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1E8FD4-635F-4310-95A3-E85B30626C77}">
      <dsp:nvSpPr>
        <dsp:cNvPr id="0" name=""/>
        <dsp:cNvSpPr/>
      </dsp:nvSpPr>
      <dsp:spPr>
        <a:xfrm>
          <a:off x="1427293" y="669365"/>
          <a:ext cx="5654558" cy="1235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784" tIns="130784" rIns="130784" bIns="130784" numCol="1" spcCol="1270" anchor="ctr" anchorCtr="0">
          <a:noAutofit/>
        </a:bodyPr>
        <a:lstStyle/>
        <a:p>
          <a:pPr marL="0" lvl="0" indent="0" algn="l" defTabSz="800100">
            <a:lnSpc>
              <a:spcPct val="100000"/>
            </a:lnSpc>
            <a:spcBef>
              <a:spcPct val="0"/>
            </a:spcBef>
            <a:spcAft>
              <a:spcPct val="35000"/>
            </a:spcAft>
            <a:buNone/>
          </a:pPr>
          <a:r>
            <a:rPr lang="en-US" sz="1800" b="1" kern="1200">
              <a:latin typeface="Aptos Display" panose="020F0302020204030204"/>
            </a:rPr>
            <a:t>4) Financial</a:t>
          </a:r>
          <a:r>
            <a:rPr lang="en-US" sz="1800" b="1" kern="1200"/>
            <a:t> Perspective: </a:t>
          </a:r>
          <a:r>
            <a:rPr lang="en-US" sz="1800" kern="1200">
              <a:solidFill>
                <a:srgbClr val="0D0D0D"/>
              </a:solidFill>
            </a:rPr>
            <a:t>We'll assess costs, revenue potential, and risks to ensure long-term stability and success, enabling effective resource planning.</a:t>
          </a:r>
          <a:endParaRPr lang="en-US" sz="1800" kern="1200"/>
        </a:p>
      </dsp:txBody>
      <dsp:txXfrm>
        <a:off x="1427293" y="669365"/>
        <a:ext cx="5654558" cy="1235751"/>
      </dsp:txXfrm>
    </dsp:sp>
    <dsp:sp modelId="{A156C70F-EFC9-4ECB-BD3D-3613FFF5A1CC}">
      <dsp:nvSpPr>
        <dsp:cNvPr id="0" name=""/>
        <dsp:cNvSpPr/>
      </dsp:nvSpPr>
      <dsp:spPr>
        <a:xfrm>
          <a:off x="0" y="2214054"/>
          <a:ext cx="7081852" cy="12357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BDDC42-E0D2-439E-A33C-7BCA41597C96}">
      <dsp:nvSpPr>
        <dsp:cNvPr id="0" name=""/>
        <dsp:cNvSpPr/>
      </dsp:nvSpPr>
      <dsp:spPr>
        <a:xfrm>
          <a:off x="373814" y="2492099"/>
          <a:ext cx="679663" cy="6796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CDABB2-7260-446E-80C9-A4DAA72A7868}">
      <dsp:nvSpPr>
        <dsp:cNvPr id="0" name=""/>
        <dsp:cNvSpPr/>
      </dsp:nvSpPr>
      <dsp:spPr>
        <a:xfrm>
          <a:off x="1427293" y="2214054"/>
          <a:ext cx="5654558" cy="1235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784" tIns="130784" rIns="130784" bIns="130784" numCol="1" spcCol="1270" anchor="ctr" anchorCtr="0">
          <a:noAutofit/>
        </a:bodyPr>
        <a:lstStyle/>
        <a:p>
          <a:pPr marL="0" lvl="0" indent="0" algn="l" defTabSz="800100">
            <a:lnSpc>
              <a:spcPct val="100000"/>
            </a:lnSpc>
            <a:spcBef>
              <a:spcPct val="0"/>
            </a:spcBef>
            <a:spcAft>
              <a:spcPct val="35000"/>
            </a:spcAft>
            <a:buNone/>
          </a:pPr>
          <a:r>
            <a:rPr lang="en-US" sz="1800" b="1" kern="1200">
              <a:latin typeface="Aptos Display" panose="020F0302020204030204"/>
            </a:rPr>
            <a:t>5) Management</a:t>
          </a:r>
          <a:r>
            <a:rPr lang="en-US" sz="1800" b="1" kern="1200"/>
            <a:t> Perspective</a:t>
          </a:r>
          <a:r>
            <a:rPr lang="en-US" sz="1800" kern="1200"/>
            <a:t>: </a:t>
          </a:r>
          <a:r>
            <a:rPr lang="en-US" sz="1800" kern="1200">
              <a:solidFill>
                <a:srgbClr val="0D0D0D"/>
              </a:solidFill>
            </a:rPr>
            <a:t>Clear goals, collaboration, and stakeholder engagement drive efficient development and successful outcomes.</a:t>
          </a:r>
        </a:p>
      </dsp:txBody>
      <dsp:txXfrm>
        <a:off x="1427293" y="2214054"/>
        <a:ext cx="5654558" cy="123575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98780" y="-416560"/>
            <a:ext cx="6692827" cy="3892669"/>
          </a:xfrm>
        </p:spPr>
        <p:txBody>
          <a:bodyPr>
            <a:normAutofit/>
          </a:bodyPr>
          <a:lstStyle/>
          <a:p>
            <a:pPr algn="l"/>
            <a:r>
              <a:rPr lang="en-US" sz="6600" b="1">
                <a:latin typeface="Algerian"/>
              </a:rPr>
              <a:t>DEEP DROWSINESS </a:t>
            </a:r>
            <a:br>
              <a:rPr lang="en-US" sz="6600" b="1">
                <a:latin typeface="Algerian"/>
              </a:rPr>
            </a:br>
            <a:r>
              <a:rPr lang="en-US" sz="6600" b="1">
                <a:latin typeface="Algerian"/>
              </a:rPr>
              <a:t>DETECTION</a:t>
            </a:r>
          </a:p>
        </p:txBody>
      </p:sp>
      <p:sp>
        <p:nvSpPr>
          <p:cNvPr id="3" name="Subtitle 2"/>
          <p:cNvSpPr>
            <a:spLocks noGrp="1"/>
          </p:cNvSpPr>
          <p:nvPr>
            <p:ph type="subTitle" idx="1"/>
          </p:nvPr>
        </p:nvSpPr>
        <p:spPr>
          <a:xfrm>
            <a:off x="713606" y="4580361"/>
            <a:ext cx="6682801" cy="1790064"/>
          </a:xfrm>
        </p:spPr>
        <p:txBody>
          <a:bodyPr vert="horz" lIns="91440" tIns="45720" rIns="91440" bIns="45720" rtlCol="0" anchor="t">
            <a:noAutofit/>
          </a:bodyPr>
          <a:lstStyle/>
          <a:p>
            <a:pPr algn="l"/>
            <a:r>
              <a:rPr lang="en-US" sz="2000" b="1">
                <a:latin typeface="Sitka Banner"/>
              </a:rPr>
              <a:t>GROUP 12</a:t>
            </a:r>
          </a:p>
          <a:p>
            <a:pPr marL="342900" indent="-342900" algn="l">
              <a:buChar char="•"/>
            </a:pPr>
            <a:r>
              <a:rPr lang="en-US" sz="1600">
                <a:latin typeface="Sitka Banner"/>
              </a:rPr>
              <a:t>Kumud. (101493945)</a:t>
            </a:r>
          </a:p>
          <a:p>
            <a:pPr marL="342900" indent="-342900" algn="l">
              <a:buChar char="•"/>
            </a:pPr>
            <a:r>
              <a:rPr lang="en-US" sz="1600">
                <a:latin typeface="Sitka Banner"/>
              </a:rPr>
              <a:t>Himani. (101445554)</a:t>
            </a:r>
          </a:p>
          <a:p>
            <a:pPr marL="342900" indent="-342900" algn="l">
              <a:buChar char="•"/>
            </a:pPr>
            <a:r>
              <a:rPr lang="en-US" sz="1600">
                <a:latin typeface="Sitka Banner"/>
              </a:rPr>
              <a:t>Erinda Kapllani (101495644)</a:t>
            </a:r>
          </a:p>
          <a:p>
            <a:pPr marL="342900" indent="-342900" algn="l">
              <a:buChar char="•"/>
            </a:pPr>
            <a:r>
              <a:rPr lang="en-US" sz="1600">
                <a:latin typeface="Sitka Banner"/>
              </a:rPr>
              <a:t>Bhumika Pravinkumar Shukla (101389078)</a:t>
            </a:r>
          </a:p>
          <a:p>
            <a:pPr algn="l"/>
            <a:endParaRPr lang="en-US" sz="1600">
              <a:latin typeface="Sitka Banner"/>
            </a:endParaRPr>
          </a:p>
        </p:txBody>
      </p:sp>
      <p:sp>
        <p:nvSpPr>
          <p:cNvPr id="5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descr="Driver Drowsiness Classification- Deep ...">
            <a:extLst>
              <a:ext uri="{FF2B5EF4-FFF2-40B4-BE49-F238E27FC236}">
                <a16:creationId xmlns:a16="http://schemas.microsoft.com/office/drawing/2014/main" id="{ED1D1C7B-1850-A52E-A8EE-A62A34BDA4C4}"/>
              </a:ext>
            </a:extLst>
          </p:cNvPr>
          <p:cNvPicPr>
            <a:picLocks noChangeAspect="1"/>
          </p:cNvPicPr>
          <p:nvPr/>
        </p:nvPicPr>
        <p:blipFill>
          <a:blip r:embed="rId2"/>
          <a:stretch>
            <a:fillRect/>
          </a:stretch>
        </p:blipFill>
        <p:spPr>
          <a:xfrm>
            <a:off x="7781544" y="1538440"/>
            <a:ext cx="4087368" cy="3544646"/>
          </a:xfrm>
          <a:prstGeom prst="rect">
            <a:avLst/>
          </a:prstGeom>
        </p:spPr>
      </p:pic>
      <p:sp>
        <p:nvSpPr>
          <p:cNvPr id="4" name="Slide Number Placeholder 3">
            <a:extLst>
              <a:ext uri="{FF2B5EF4-FFF2-40B4-BE49-F238E27FC236}">
                <a16:creationId xmlns:a16="http://schemas.microsoft.com/office/drawing/2014/main" id="{0FF4F2DA-7D1E-CD77-040D-4C08783673D3}"/>
              </a:ext>
            </a:extLst>
          </p:cNvPr>
          <p:cNvSpPr>
            <a:spLocks noGrp="1"/>
          </p:cNvSpPr>
          <p:nvPr>
            <p:ph type="sldNum" sz="quarter" idx="12"/>
          </p:nvPr>
        </p:nvSpPr>
        <p:spPr/>
        <p:txBody>
          <a:bodyPr/>
          <a:lstStyle/>
          <a:p>
            <a:fld id="{330EA680-D336-4FF7-8B7A-9848BB0A1C32}" type="slidenum">
              <a:rPr lang="en-US" smtClean="0"/>
              <a:t>1</a:t>
            </a:fld>
            <a:endParaRPr lang="en-US"/>
          </a:p>
        </p:txBody>
      </p:sp>
      <p:sp>
        <p:nvSpPr>
          <p:cNvPr id="5" name="TextBox 4">
            <a:extLst>
              <a:ext uri="{FF2B5EF4-FFF2-40B4-BE49-F238E27FC236}">
                <a16:creationId xmlns:a16="http://schemas.microsoft.com/office/drawing/2014/main" id="{13713844-F73E-E9CD-B569-F9EC79BA9D20}"/>
              </a:ext>
            </a:extLst>
          </p:cNvPr>
          <p:cNvSpPr txBox="1"/>
          <p:nvPr/>
        </p:nvSpPr>
        <p:spPr>
          <a:xfrm>
            <a:off x="704522" y="3636658"/>
            <a:ext cx="524230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Presenting to:</a:t>
            </a:r>
          </a:p>
          <a:p>
            <a:r>
              <a:rPr lang="en-US" sz="2000" b="1"/>
              <a:t>Prof. </a:t>
            </a:r>
            <a:r>
              <a:rPr lang="en-US" sz="2000" b="1" err="1"/>
              <a:t>Vejey</a:t>
            </a:r>
            <a:r>
              <a:rPr lang="en-US" sz="2000" b="1"/>
              <a:t> </a:t>
            </a:r>
            <a:r>
              <a:rPr lang="en-US" sz="2000" b="1" err="1"/>
              <a:t>Gandyer</a:t>
            </a:r>
            <a:r>
              <a:rPr lang="en-US" sz="2000" b="1"/>
              <a:t> and Prof. Moe </a:t>
            </a:r>
            <a:r>
              <a:rPr lang="en-US" sz="2000" b="1" err="1"/>
              <a:t>Fadaee</a:t>
            </a:r>
            <a:endParaRPr lang="en-US" sz="2000" b="1"/>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86FB8-96E1-F776-DDEF-9ADE6F8D2BC2}"/>
              </a:ext>
            </a:extLst>
          </p:cNvPr>
          <p:cNvSpPr>
            <a:spLocks noGrp="1"/>
          </p:cNvSpPr>
          <p:nvPr>
            <p:ph type="title"/>
          </p:nvPr>
        </p:nvSpPr>
        <p:spPr>
          <a:xfrm>
            <a:off x="838200" y="352425"/>
            <a:ext cx="10515600" cy="1325563"/>
          </a:xfrm>
        </p:spPr>
        <p:txBody>
          <a:bodyPr>
            <a:normAutofit/>
          </a:bodyPr>
          <a:lstStyle/>
          <a:p>
            <a:r>
              <a:rPr lang="en-US" sz="4900">
                <a:latin typeface="Algerian"/>
              </a:rPr>
              <a:t>Competitive analysis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B045F583-A292-7A21-1689-F47CF4E3F0DE}"/>
              </a:ext>
            </a:extLst>
          </p:cNvPr>
          <p:cNvSpPr>
            <a:spLocks noGrp="1"/>
          </p:cNvSpPr>
          <p:nvPr>
            <p:ph type="sldNum" sz="quarter" idx="12"/>
          </p:nvPr>
        </p:nvSpPr>
        <p:spPr/>
        <p:txBody>
          <a:bodyPr/>
          <a:lstStyle/>
          <a:p>
            <a:fld id="{330EA680-D336-4FF7-8B7A-9848BB0A1C32}" type="slidenum">
              <a:rPr lang="en-US" smtClean="0"/>
              <a:t>10</a:t>
            </a:fld>
            <a:endParaRPr lang="en-US"/>
          </a:p>
        </p:txBody>
      </p:sp>
      <p:sp>
        <p:nvSpPr>
          <p:cNvPr id="6" name="Content Placeholder 5">
            <a:extLst>
              <a:ext uri="{FF2B5EF4-FFF2-40B4-BE49-F238E27FC236}">
                <a16:creationId xmlns:a16="http://schemas.microsoft.com/office/drawing/2014/main" id="{6695166F-8B6D-BFBF-3CDA-A712D5E0255D}"/>
              </a:ext>
            </a:extLst>
          </p:cNvPr>
          <p:cNvSpPr>
            <a:spLocks noGrp="1"/>
          </p:cNvSpPr>
          <p:nvPr>
            <p:ph idx="1"/>
          </p:nvPr>
        </p:nvSpPr>
        <p:spPr>
          <a:xfrm>
            <a:off x="838200" y="1949668"/>
            <a:ext cx="10684702" cy="4895349"/>
          </a:xfrm>
        </p:spPr>
        <p:txBody>
          <a:bodyPr vert="horz" lIns="91440" tIns="45720" rIns="91440" bIns="45720" rtlCol="0" anchor="t">
            <a:normAutofit/>
          </a:bodyPr>
          <a:lstStyle/>
          <a:p>
            <a:pPr>
              <a:buNone/>
            </a:pPr>
            <a:r>
              <a:rPr lang="en-US" sz="1400" b="1">
                <a:ea typeface="+mn-lt"/>
                <a:cs typeface="+mn-lt"/>
              </a:rPr>
              <a:t>Autopilot Features (e.g., Tesla Autopilot):</a:t>
            </a:r>
            <a:endParaRPr lang="en-US" sz="1400"/>
          </a:p>
          <a:p>
            <a:pPr>
              <a:buFont typeface="Arial"/>
              <a:buChar char="•"/>
            </a:pPr>
            <a:r>
              <a:rPr lang="en-US" sz="1400" b="1">
                <a:ea typeface="+mn-lt"/>
                <a:cs typeface="+mn-lt"/>
              </a:rPr>
              <a:t>Pros:</a:t>
            </a:r>
            <a:endParaRPr lang="en-US" sz="1400">
              <a:solidFill>
                <a:srgbClr val="000000"/>
              </a:solidFill>
              <a:ea typeface="+mn-lt"/>
              <a:cs typeface="+mn-lt"/>
            </a:endParaRPr>
          </a:p>
          <a:p>
            <a:pPr marL="971550" lvl="1" indent="-285750">
              <a:buFont typeface="Arial"/>
              <a:buChar char="•"/>
            </a:pPr>
            <a:r>
              <a:rPr lang="en-US" sz="1400">
                <a:solidFill>
                  <a:srgbClr val="0D0D0D"/>
                </a:solidFill>
                <a:ea typeface="+mn-lt"/>
                <a:cs typeface="+mn-lt"/>
              </a:rPr>
              <a:t>Offers semi-autonomous driving capabilities, enhancing driver convenience and comfort.</a:t>
            </a:r>
            <a:endParaRPr lang="en-US" sz="1400">
              <a:solidFill>
                <a:srgbClr val="000000"/>
              </a:solidFill>
              <a:ea typeface="+mn-lt"/>
              <a:cs typeface="+mn-lt"/>
            </a:endParaRPr>
          </a:p>
          <a:p>
            <a:pPr marL="971550" lvl="1" indent="-285750">
              <a:buFont typeface="Arial"/>
              <a:buChar char="•"/>
            </a:pPr>
            <a:r>
              <a:rPr lang="en-US" sz="1400">
                <a:solidFill>
                  <a:srgbClr val="0D0D0D"/>
                </a:solidFill>
                <a:ea typeface="+mn-lt"/>
                <a:cs typeface="+mn-lt"/>
              </a:rPr>
              <a:t>Showcases advanced technology and innovation in the automotive industry.</a:t>
            </a:r>
            <a:endParaRPr lang="en-US" sz="1400"/>
          </a:p>
          <a:p>
            <a:pPr>
              <a:buFont typeface="Arial"/>
              <a:buChar char="•"/>
            </a:pPr>
            <a:r>
              <a:rPr lang="en-US" sz="1400" b="1">
                <a:ea typeface="+mn-lt"/>
                <a:cs typeface="+mn-lt"/>
              </a:rPr>
              <a:t>Cons:</a:t>
            </a:r>
            <a:endParaRPr lang="en-US" sz="1400"/>
          </a:p>
          <a:p>
            <a:pPr marL="971550" lvl="1" indent="-285750">
              <a:buFont typeface="Arial"/>
              <a:buChar char="•"/>
            </a:pPr>
            <a:r>
              <a:rPr lang="en-US" sz="1400">
                <a:solidFill>
                  <a:srgbClr val="0D0D0D"/>
                </a:solidFill>
                <a:ea typeface="+mn-lt"/>
                <a:cs typeface="+mn-lt"/>
              </a:rPr>
              <a:t>Requires continuous driver monitoring to ensure safe operation.</a:t>
            </a:r>
            <a:endParaRPr lang="en-US" sz="1400"/>
          </a:p>
          <a:p>
            <a:pPr marL="971550" lvl="1" indent="-285750">
              <a:buFont typeface="Arial"/>
              <a:buChar char="•"/>
            </a:pPr>
            <a:r>
              <a:rPr lang="en-US" sz="1400">
                <a:solidFill>
                  <a:srgbClr val="0D0D0D"/>
                </a:solidFill>
                <a:ea typeface="+mn-lt"/>
                <a:cs typeface="+mn-lt"/>
              </a:rPr>
              <a:t>Potential over-reliance on automation, leading to decreased driver alertness.</a:t>
            </a:r>
            <a:endParaRPr lang="en-US" sz="1400">
              <a:solidFill>
                <a:srgbClr val="0D0D0D"/>
              </a:solidFill>
            </a:endParaRPr>
          </a:p>
          <a:p>
            <a:pPr>
              <a:buNone/>
            </a:pPr>
            <a:endParaRPr lang="en-US" sz="1400" b="1">
              <a:solidFill>
                <a:srgbClr val="000000"/>
              </a:solidFill>
              <a:ea typeface="+mn-lt"/>
              <a:cs typeface="+mn-lt"/>
            </a:endParaRPr>
          </a:p>
          <a:p>
            <a:pPr>
              <a:buNone/>
            </a:pPr>
            <a:r>
              <a:rPr lang="en-US" sz="1400" b="1">
                <a:solidFill>
                  <a:srgbClr val="000000"/>
                </a:solidFill>
                <a:ea typeface="+mn-lt"/>
                <a:cs typeface="+mn-lt"/>
              </a:rPr>
              <a:t>Vigilant Driver Safety System (Our System):</a:t>
            </a:r>
            <a:endParaRPr lang="en-US" sz="1400"/>
          </a:p>
          <a:p>
            <a:pPr>
              <a:buFont typeface="Arial"/>
              <a:buChar char="•"/>
            </a:pPr>
            <a:r>
              <a:rPr lang="en-US" sz="1400" b="1">
                <a:solidFill>
                  <a:srgbClr val="000000"/>
                </a:solidFill>
                <a:ea typeface="+mn-lt"/>
                <a:cs typeface="+mn-lt"/>
              </a:rPr>
              <a:t>Pros:</a:t>
            </a:r>
            <a:endParaRPr lang="en-US" sz="1400"/>
          </a:p>
          <a:p>
            <a:pPr marL="971550" lvl="1" indent="-285750">
              <a:buFont typeface="Arial"/>
              <a:buChar char="•"/>
            </a:pPr>
            <a:r>
              <a:rPr lang="en-US" sz="1400">
                <a:solidFill>
                  <a:srgbClr val="0D0D0D"/>
                </a:solidFill>
                <a:ea typeface="+mn-lt"/>
                <a:cs typeface="+mn-lt"/>
              </a:rPr>
              <a:t>Specifically targets the critical issue of driver drowsiness, significantly improving road safety.</a:t>
            </a:r>
            <a:endParaRPr lang="en-US" sz="1400"/>
          </a:p>
          <a:p>
            <a:pPr marL="971550" lvl="1" indent="-285750">
              <a:buFont typeface="Arial"/>
              <a:buChar char="•"/>
            </a:pPr>
            <a:r>
              <a:rPr lang="en-US" sz="1400">
                <a:solidFill>
                  <a:srgbClr val="0D0D0D"/>
                </a:solidFill>
                <a:ea typeface="+mn-lt"/>
                <a:cs typeface="+mn-lt"/>
              </a:rPr>
              <a:t>Utilizes AI and ML for accurate and timely detection of fatigue-related signs.</a:t>
            </a:r>
            <a:endParaRPr lang="en-US" sz="1400"/>
          </a:p>
          <a:p>
            <a:pPr marL="971550" lvl="1" indent="-285750">
              <a:buFont typeface="Arial"/>
              <a:buChar char="•"/>
            </a:pPr>
            <a:r>
              <a:rPr lang="en-US" sz="1400">
                <a:solidFill>
                  <a:srgbClr val="0D0D0D"/>
                </a:solidFill>
                <a:ea typeface="+mn-lt"/>
                <a:cs typeface="+mn-lt"/>
              </a:rPr>
              <a:t>Complements existing vehicle safety features without compromising driver control.</a:t>
            </a:r>
            <a:endParaRPr lang="en-US" sz="1400"/>
          </a:p>
          <a:p>
            <a:pPr>
              <a:buFont typeface="Arial"/>
              <a:buChar char="•"/>
            </a:pPr>
            <a:r>
              <a:rPr lang="en-US" sz="1400" b="1">
                <a:solidFill>
                  <a:srgbClr val="000000"/>
                </a:solidFill>
                <a:ea typeface="+mn-lt"/>
                <a:cs typeface="+mn-lt"/>
              </a:rPr>
              <a:t>Cons:</a:t>
            </a:r>
            <a:endParaRPr lang="en-US" sz="1400"/>
          </a:p>
          <a:p>
            <a:pPr marL="971550" lvl="1" indent="-285750">
              <a:buFont typeface="Arial"/>
              <a:buChar char="•"/>
            </a:pPr>
            <a:r>
              <a:rPr lang="en-US" sz="1400">
                <a:solidFill>
                  <a:srgbClr val="0D0D0D"/>
                </a:solidFill>
                <a:ea typeface="+mn-lt"/>
                <a:cs typeface="+mn-lt"/>
              </a:rPr>
              <a:t>Requires integration into vehicle systems and collaboration with manufacturers for widespread adoption.</a:t>
            </a:r>
            <a:endParaRPr lang="en-US" sz="1400"/>
          </a:p>
          <a:p>
            <a:pPr marL="971550" lvl="1" indent="-285750">
              <a:buFont typeface="Arial"/>
              <a:buChar char="•"/>
            </a:pPr>
            <a:r>
              <a:rPr lang="en-US" sz="1400">
                <a:solidFill>
                  <a:srgbClr val="0D0D0D"/>
                </a:solidFill>
                <a:ea typeface="+mn-lt"/>
                <a:cs typeface="+mn-lt"/>
              </a:rPr>
              <a:t>Addresses privacy concerns related to data collection and analysis for drowsiness detection.</a:t>
            </a:r>
            <a:endParaRPr lang="en-US" sz="1400"/>
          </a:p>
          <a:p>
            <a:pPr marL="971550" lvl="1" indent="-285750">
              <a:buFont typeface="Arial"/>
              <a:buChar char="•"/>
            </a:pPr>
            <a:r>
              <a:rPr lang="en-US" sz="1400">
                <a:solidFill>
                  <a:srgbClr val="0D0D0D"/>
                </a:solidFill>
                <a:ea typeface="+mn-lt"/>
                <a:cs typeface="+mn-lt"/>
              </a:rPr>
              <a:t>Initial investment costs for research, development, and implementation may require substantial funding.</a:t>
            </a:r>
            <a:endParaRPr lang="en-US" sz="1400"/>
          </a:p>
          <a:p>
            <a:pPr marL="0" indent="0">
              <a:buNone/>
            </a:pPr>
            <a:endParaRPr lang="en-US" sz="3200">
              <a:solidFill>
                <a:srgbClr val="000000"/>
              </a:solidFill>
            </a:endParaRPr>
          </a:p>
        </p:txBody>
      </p:sp>
    </p:spTree>
    <p:extLst>
      <p:ext uri="{BB962C8B-B14F-4D97-AF65-F5344CB8AC3E}">
        <p14:creationId xmlns:p14="http://schemas.microsoft.com/office/powerpoint/2010/main" val="1626106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86FB8-96E1-F776-DDEF-9ADE6F8D2BC2}"/>
              </a:ext>
            </a:extLst>
          </p:cNvPr>
          <p:cNvSpPr>
            <a:spLocks noGrp="1"/>
          </p:cNvSpPr>
          <p:nvPr>
            <p:ph type="title"/>
          </p:nvPr>
        </p:nvSpPr>
        <p:spPr>
          <a:xfrm>
            <a:off x="838200" y="365125"/>
            <a:ext cx="10515600" cy="1325563"/>
          </a:xfrm>
        </p:spPr>
        <p:txBody>
          <a:bodyPr>
            <a:normAutofit/>
          </a:bodyPr>
          <a:lstStyle/>
          <a:p>
            <a:r>
              <a:rPr lang="en-US" sz="5400">
                <a:latin typeface="Algerian"/>
              </a:rPr>
              <a:t>Benefits and Risks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A226D9-7011-CDA6-4029-05957E3C7D99}"/>
              </a:ext>
            </a:extLst>
          </p:cNvPr>
          <p:cNvSpPr>
            <a:spLocks noGrp="1"/>
          </p:cNvSpPr>
          <p:nvPr>
            <p:ph idx="1"/>
          </p:nvPr>
        </p:nvSpPr>
        <p:spPr>
          <a:xfrm>
            <a:off x="838200" y="2208784"/>
            <a:ext cx="4013200" cy="3807460"/>
          </a:xfrm>
          <a:noFill/>
        </p:spPr>
        <p:txBody>
          <a:bodyPr vert="horz" lIns="91440" tIns="45720" rIns="91440" bIns="45720" rtlCol="0" anchor="t">
            <a:normAutofit/>
          </a:bodyPr>
          <a:lstStyle/>
          <a:p>
            <a:pPr marL="0" indent="0">
              <a:buNone/>
            </a:pPr>
            <a:r>
              <a:rPr lang="en-US" sz="2200" b="1"/>
              <a:t>Benefits:</a:t>
            </a:r>
            <a:endParaRPr lang="en-US" b="1"/>
          </a:p>
          <a:p>
            <a:pPr marL="0" indent="0">
              <a:buNone/>
            </a:pPr>
            <a:endParaRPr lang="en-US" sz="2200" b="1">
              <a:ea typeface="+mn-lt"/>
              <a:cs typeface="+mn-lt"/>
            </a:endParaRPr>
          </a:p>
          <a:p>
            <a:r>
              <a:rPr lang="en-US" sz="2200">
                <a:ea typeface="+mn-lt"/>
                <a:cs typeface="+mn-lt"/>
              </a:rPr>
              <a:t>Enhanced Road Safety</a:t>
            </a:r>
            <a:endParaRPr lang="en-US"/>
          </a:p>
          <a:p>
            <a:r>
              <a:rPr lang="en-US" sz="2200">
                <a:ea typeface="+mn-lt"/>
                <a:cs typeface="+mn-lt"/>
              </a:rPr>
              <a:t>Accident Prevention</a:t>
            </a:r>
            <a:endParaRPr lang="en-US"/>
          </a:p>
          <a:p>
            <a:r>
              <a:rPr lang="en-US" sz="2200">
                <a:ea typeface="+mn-lt"/>
                <a:cs typeface="+mn-lt"/>
              </a:rPr>
              <a:t>Reduced Insurance Costs</a:t>
            </a:r>
            <a:endParaRPr lang="en-US"/>
          </a:p>
          <a:p>
            <a:r>
              <a:rPr lang="en-US" sz="2200">
                <a:ea typeface="+mn-lt"/>
                <a:cs typeface="+mn-lt"/>
              </a:rPr>
              <a:t>Improved Driver Well-being</a:t>
            </a:r>
            <a:endParaRPr lang="en-US"/>
          </a:p>
          <a:p>
            <a:r>
              <a:rPr lang="en-US" sz="2200">
                <a:ea typeface="+mn-lt"/>
                <a:cs typeface="+mn-lt"/>
              </a:rPr>
              <a:t>Compliance with Safety Regulations</a:t>
            </a:r>
            <a:endParaRPr lang="en-US"/>
          </a:p>
          <a:p>
            <a:r>
              <a:rPr lang="en-US" sz="2200">
                <a:ea typeface="+mn-lt"/>
                <a:cs typeface="+mn-lt"/>
              </a:rPr>
              <a:t>Market Differentiation</a:t>
            </a:r>
            <a:endParaRPr lang="en-US"/>
          </a:p>
        </p:txBody>
      </p:sp>
      <p:sp>
        <p:nvSpPr>
          <p:cNvPr id="4" name="TextBox 3">
            <a:extLst>
              <a:ext uri="{FF2B5EF4-FFF2-40B4-BE49-F238E27FC236}">
                <a16:creationId xmlns:a16="http://schemas.microsoft.com/office/drawing/2014/main" id="{34CFBD3B-1C14-A6C8-C426-277B170D34E0}"/>
              </a:ext>
            </a:extLst>
          </p:cNvPr>
          <p:cNvSpPr txBox="1"/>
          <p:nvPr/>
        </p:nvSpPr>
        <p:spPr>
          <a:xfrm>
            <a:off x="6089829" y="2272343"/>
            <a:ext cx="4090157" cy="36737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a:t>Risks:</a:t>
            </a:r>
          </a:p>
          <a:p>
            <a:endParaRPr lang="en-US" sz="2200">
              <a:ea typeface="+mn-lt"/>
              <a:cs typeface="+mn-lt"/>
            </a:endParaRPr>
          </a:p>
          <a:p>
            <a:pPr marL="228600" indent="-228600">
              <a:lnSpc>
                <a:spcPct val="90000"/>
              </a:lnSpc>
              <a:spcBef>
                <a:spcPts val="1000"/>
              </a:spcBef>
              <a:buFont typeface="Arial" panose="020B0604020202020204" pitchFamily="34" charset="0"/>
              <a:buChar char="•"/>
            </a:pPr>
            <a:r>
              <a:rPr lang="en-US" sz="2200">
                <a:ea typeface="+mn-lt"/>
                <a:cs typeface="+mn-lt"/>
              </a:rPr>
              <a:t>Technical Limitations</a:t>
            </a:r>
          </a:p>
          <a:p>
            <a:pPr marL="228600" indent="-228600">
              <a:lnSpc>
                <a:spcPct val="90000"/>
              </a:lnSpc>
              <a:spcBef>
                <a:spcPts val="1000"/>
              </a:spcBef>
              <a:buFont typeface="Arial" panose="020B0604020202020204" pitchFamily="34" charset="0"/>
              <a:buChar char="•"/>
            </a:pPr>
            <a:r>
              <a:rPr lang="en-US" sz="2200">
                <a:ea typeface="+mn-lt"/>
                <a:cs typeface="+mn-lt"/>
              </a:rPr>
              <a:t>Privacy Concerns</a:t>
            </a:r>
          </a:p>
          <a:p>
            <a:pPr marL="228600" indent="-228600">
              <a:lnSpc>
                <a:spcPct val="90000"/>
              </a:lnSpc>
              <a:spcBef>
                <a:spcPts val="1000"/>
              </a:spcBef>
              <a:buFont typeface="Arial" panose="020B0604020202020204" pitchFamily="34" charset="0"/>
              <a:buChar char="•"/>
            </a:pPr>
            <a:r>
              <a:rPr lang="en-US" sz="2200">
                <a:ea typeface="+mn-lt"/>
                <a:cs typeface="+mn-lt"/>
              </a:rPr>
              <a:t>User Acceptance and Adaptation</a:t>
            </a:r>
          </a:p>
          <a:p>
            <a:pPr marL="228600" indent="-228600">
              <a:lnSpc>
                <a:spcPct val="90000"/>
              </a:lnSpc>
              <a:spcBef>
                <a:spcPts val="1000"/>
              </a:spcBef>
              <a:buFont typeface="Arial" panose="020B0604020202020204" pitchFamily="34" charset="0"/>
              <a:buChar char="•"/>
            </a:pPr>
            <a:r>
              <a:rPr lang="en-US" sz="2200">
                <a:ea typeface="+mn-lt"/>
                <a:cs typeface="+mn-lt"/>
              </a:rPr>
              <a:t>Integration Complexity</a:t>
            </a:r>
          </a:p>
          <a:p>
            <a:pPr marL="228600" indent="-228600">
              <a:lnSpc>
                <a:spcPct val="90000"/>
              </a:lnSpc>
              <a:spcBef>
                <a:spcPts val="1000"/>
              </a:spcBef>
              <a:buFont typeface="Arial" panose="020B0604020202020204" pitchFamily="34" charset="0"/>
              <a:buChar char="•"/>
            </a:pPr>
            <a:r>
              <a:rPr lang="en-US" sz="2200">
                <a:ea typeface="+mn-lt"/>
                <a:cs typeface="+mn-lt"/>
              </a:rPr>
              <a:t>Cost of Implementation</a:t>
            </a:r>
          </a:p>
          <a:p>
            <a:pPr marL="228600" indent="-228600">
              <a:lnSpc>
                <a:spcPct val="90000"/>
              </a:lnSpc>
              <a:spcBef>
                <a:spcPts val="1000"/>
              </a:spcBef>
              <a:buFont typeface="Arial" panose="020B0604020202020204" pitchFamily="34" charset="0"/>
              <a:buChar char="•"/>
            </a:pPr>
            <a:r>
              <a:rPr lang="en-US" sz="2200">
                <a:ea typeface="+mn-lt"/>
                <a:cs typeface="+mn-lt"/>
              </a:rPr>
              <a:t>Regulatory Compliance</a:t>
            </a:r>
          </a:p>
        </p:txBody>
      </p:sp>
      <p:sp>
        <p:nvSpPr>
          <p:cNvPr id="5" name="Slide Number Placeholder 4">
            <a:extLst>
              <a:ext uri="{FF2B5EF4-FFF2-40B4-BE49-F238E27FC236}">
                <a16:creationId xmlns:a16="http://schemas.microsoft.com/office/drawing/2014/main" id="{8201C736-6665-B295-0FB0-7DB897133B01}"/>
              </a:ext>
            </a:extLst>
          </p:cNvPr>
          <p:cNvSpPr>
            <a:spLocks noGrp="1"/>
          </p:cNvSpPr>
          <p:nvPr>
            <p:ph type="sldNum" sz="quarter" idx="12"/>
          </p:nvPr>
        </p:nvSpPr>
        <p:spPr/>
        <p:txBody>
          <a:bodyPr/>
          <a:lstStyle/>
          <a:p>
            <a:fld id="{330EA680-D336-4FF7-8B7A-9848BB0A1C32}" type="slidenum">
              <a:rPr lang="en-US" smtClean="0"/>
              <a:t>11</a:t>
            </a:fld>
            <a:endParaRPr lang="en-US"/>
          </a:p>
        </p:txBody>
      </p:sp>
    </p:spTree>
    <p:extLst>
      <p:ext uri="{BB962C8B-B14F-4D97-AF65-F5344CB8AC3E}">
        <p14:creationId xmlns:p14="http://schemas.microsoft.com/office/powerpoint/2010/main" val="1192520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86FB8-96E1-F776-DDEF-9ADE6F8D2BC2}"/>
              </a:ext>
            </a:extLst>
          </p:cNvPr>
          <p:cNvSpPr>
            <a:spLocks noGrp="1"/>
          </p:cNvSpPr>
          <p:nvPr>
            <p:ph type="title"/>
          </p:nvPr>
        </p:nvSpPr>
        <p:spPr>
          <a:xfrm>
            <a:off x="838200" y="365125"/>
            <a:ext cx="10515600" cy="1325563"/>
          </a:xfrm>
        </p:spPr>
        <p:txBody>
          <a:bodyPr>
            <a:normAutofit/>
          </a:bodyPr>
          <a:lstStyle/>
          <a:p>
            <a:r>
              <a:rPr lang="en-US" sz="4900">
                <a:latin typeface="Algerian"/>
              </a:rPr>
              <a:t>SWOT ANALYSIS</a:t>
            </a: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A226D9-7011-CDA6-4029-05957E3C7D99}"/>
              </a:ext>
            </a:extLst>
          </p:cNvPr>
          <p:cNvSpPr>
            <a:spLocks noGrp="1"/>
          </p:cNvSpPr>
          <p:nvPr>
            <p:ph idx="1"/>
          </p:nvPr>
        </p:nvSpPr>
        <p:spPr>
          <a:xfrm>
            <a:off x="838200" y="2107184"/>
            <a:ext cx="2400300" cy="1534160"/>
          </a:xfrm>
          <a:noFill/>
        </p:spPr>
        <p:txBody>
          <a:bodyPr vert="horz" lIns="91440" tIns="45720" rIns="91440" bIns="45720" rtlCol="0" anchor="t">
            <a:normAutofit fontScale="70000" lnSpcReduction="20000"/>
          </a:bodyPr>
          <a:lstStyle/>
          <a:p>
            <a:pPr marL="0" indent="0" algn="just">
              <a:buNone/>
            </a:pPr>
            <a:r>
              <a:rPr lang="en-US" sz="2600" b="1">
                <a:ea typeface="+mn-lt"/>
                <a:cs typeface="+mn-lt"/>
              </a:rPr>
              <a:t>Strengths:</a:t>
            </a:r>
            <a:endParaRPr lang="en-US" sz="2600" b="1"/>
          </a:p>
          <a:p>
            <a:pPr algn="just"/>
            <a:r>
              <a:rPr lang="en-US" sz="2200">
                <a:ea typeface="+mn-lt"/>
                <a:cs typeface="+mn-lt"/>
              </a:rPr>
              <a:t>Enhanced Road Safety</a:t>
            </a:r>
            <a:endParaRPr lang="en-US">
              <a:ea typeface="+mn-lt"/>
              <a:cs typeface="+mn-lt"/>
            </a:endParaRPr>
          </a:p>
          <a:p>
            <a:pPr algn="just"/>
            <a:r>
              <a:rPr lang="en-US" sz="2200">
                <a:ea typeface="+mn-lt"/>
                <a:cs typeface="+mn-lt"/>
              </a:rPr>
              <a:t>Innovative Technology</a:t>
            </a:r>
            <a:endParaRPr lang="en-US"/>
          </a:p>
          <a:p>
            <a:pPr algn="just"/>
            <a:r>
              <a:rPr lang="en-US" sz="2200">
                <a:ea typeface="+mn-lt"/>
                <a:cs typeface="+mn-lt"/>
              </a:rPr>
              <a:t>Potential Cost Savings </a:t>
            </a:r>
            <a:endParaRPr lang="en-US">
              <a:ea typeface="+mn-lt"/>
              <a:cs typeface="+mn-lt"/>
            </a:endParaRPr>
          </a:p>
          <a:p>
            <a:pPr algn="just"/>
            <a:r>
              <a:rPr lang="en-US" sz="2200">
                <a:ea typeface="+mn-lt"/>
                <a:cs typeface="+mn-lt"/>
              </a:rPr>
              <a:t>Market Differentiation </a:t>
            </a:r>
            <a:endParaRPr lang="en-US"/>
          </a:p>
        </p:txBody>
      </p:sp>
      <p:sp>
        <p:nvSpPr>
          <p:cNvPr id="5" name="Content Placeholder 2">
            <a:extLst>
              <a:ext uri="{FF2B5EF4-FFF2-40B4-BE49-F238E27FC236}">
                <a16:creationId xmlns:a16="http://schemas.microsoft.com/office/drawing/2014/main" id="{7E549A64-7109-B014-8AE6-79D99EABB219}"/>
              </a:ext>
            </a:extLst>
          </p:cNvPr>
          <p:cNvSpPr txBox="1">
            <a:spLocks/>
          </p:cNvSpPr>
          <p:nvPr/>
        </p:nvSpPr>
        <p:spPr>
          <a:xfrm>
            <a:off x="1143000" y="4240784"/>
            <a:ext cx="2540000" cy="1584960"/>
          </a:xfrm>
          <a:prstGeom prst="rect">
            <a:avLst/>
          </a:prstGeom>
          <a:noFill/>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700" b="1">
                <a:ea typeface="+mn-lt"/>
                <a:cs typeface="+mn-lt"/>
              </a:rPr>
              <a:t>Weaknesses:</a:t>
            </a:r>
            <a:endParaRPr lang="en-US"/>
          </a:p>
          <a:p>
            <a:pPr algn="just"/>
            <a:r>
              <a:rPr lang="en-US" sz="1500">
                <a:ea typeface="+mn-lt"/>
                <a:cs typeface="+mn-lt"/>
              </a:rPr>
              <a:t>Technical Limitations</a:t>
            </a:r>
            <a:endParaRPr lang="en-US" sz="1500"/>
          </a:p>
          <a:p>
            <a:pPr algn="just"/>
            <a:r>
              <a:rPr lang="en-US" sz="1500">
                <a:ea typeface="+mn-lt"/>
                <a:cs typeface="+mn-lt"/>
              </a:rPr>
              <a:t>Privacy Issues</a:t>
            </a:r>
            <a:endParaRPr lang="en-US" sz="1500"/>
          </a:p>
          <a:p>
            <a:pPr algn="just"/>
            <a:r>
              <a:rPr lang="en-US" sz="1500">
                <a:ea typeface="+mn-lt"/>
                <a:cs typeface="+mn-lt"/>
              </a:rPr>
              <a:t>User Acceptance</a:t>
            </a:r>
          </a:p>
          <a:p>
            <a:pPr algn="just"/>
            <a:r>
              <a:rPr lang="en-US" sz="1500">
                <a:ea typeface="+mn-lt"/>
                <a:cs typeface="+mn-lt"/>
              </a:rPr>
              <a:t>Initial Cost</a:t>
            </a:r>
            <a:endParaRPr lang="en-US" sz="1500"/>
          </a:p>
        </p:txBody>
      </p:sp>
      <p:sp>
        <p:nvSpPr>
          <p:cNvPr id="9" name="Content Placeholder 2">
            <a:extLst>
              <a:ext uri="{FF2B5EF4-FFF2-40B4-BE49-F238E27FC236}">
                <a16:creationId xmlns:a16="http://schemas.microsoft.com/office/drawing/2014/main" id="{0AD4722A-1909-0DB1-1D57-903F718AF007}"/>
              </a:ext>
            </a:extLst>
          </p:cNvPr>
          <p:cNvSpPr txBox="1">
            <a:spLocks/>
          </p:cNvSpPr>
          <p:nvPr/>
        </p:nvSpPr>
        <p:spPr>
          <a:xfrm>
            <a:off x="6096000" y="2107184"/>
            <a:ext cx="2667000" cy="1864360"/>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600" b="1">
                <a:ea typeface="+mn-lt"/>
                <a:cs typeface="+mn-lt"/>
              </a:rPr>
              <a:t>Opportunities:</a:t>
            </a:r>
            <a:endParaRPr lang="en-US" sz="1800" b="1"/>
          </a:p>
          <a:p>
            <a:pPr marL="342900" indent="-342900" algn="just"/>
            <a:r>
              <a:rPr lang="en-US" sz="1500">
                <a:ea typeface="+mn-lt"/>
                <a:cs typeface="+mn-lt"/>
              </a:rPr>
              <a:t>Growing Market Demand</a:t>
            </a:r>
            <a:endParaRPr lang="en-US" sz="1500"/>
          </a:p>
          <a:p>
            <a:pPr marL="342900" indent="-342900" algn="just"/>
            <a:r>
              <a:rPr lang="en-US" sz="1500">
                <a:ea typeface="+mn-lt"/>
                <a:cs typeface="+mn-lt"/>
              </a:rPr>
              <a:t>Partnership Potential</a:t>
            </a:r>
          </a:p>
          <a:p>
            <a:pPr marL="342900" indent="-342900" algn="just"/>
            <a:r>
              <a:rPr lang="en-US" sz="1500">
                <a:ea typeface="+mn-lt"/>
                <a:cs typeface="+mn-lt"/>
              </a:rPr>
              <a:t>Regulatory Support</a:t>
            </a:r>
            <a:endParaRPr lang="en-US" sz="1500"/>
          </a:p>
        </p:txBody>
      </p:sp>
      <p:sp>
        <p:nvSpPr>
          <p:cNvPr id="11" name="Content Placeholder 2">
            <a:extLst>
              <a:ext uri="{FF2B5EF4-FFF2-40B4-BE49-F238E27FC236}">
                <a16:creationId xmlns:a16="http://schemas.microsoft.com/office/drawing/2014/main" id="{AAA83373-4E2E-7E5B-7865-C96498272046}"/>
              </a:ext>
            </a:extLst>
          </p:cNvPr>
          <p:cNvSpPr txBox="1">
            <a:spLocks/>
          </p:cNvSpPr>
          <p:nvPr/>
        </p:nvSpPr>
        <p:spPr>
          <a:xfrm>
            <a:off x="6108699" y="4240783"/>
            <a:ext cx="2654300" cy="1584960"/>
          </a:xfrm>
          <a:prstGeom prst="rect">
            <a:avLst/>
          </a:prstGeom>
          <a:noFill/>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000" b="1">
                <a:ea typeface="+mn-lt"/>
                <a:cs typeface="+mn-lt"/>
              </a:rPr>
              <a:t>Threats:</a:t>
            </a:r>
            <a:endParaRPr lang="en-US" b="1"/>
          </a:p>
          <a:p>
            <a:pPr marL="342900" indent="-342900" algn="just"/>
            <a:r>
              <a:rPr lang="en-US" sz="2000">
                <a:ea typeface="+mn-lt"/>
                <a:cs typeface="+mn-lt"/>
              </a:rPr>
              <a:t>Competitive Landscape</a:t>
            </a:r>
            <a:endParaRPr lang="en-US">
              <a:ea typeface="+mn-lt"/>
              <a:cs typeface="+mn-lt"/>
            </a:endParaRPr>
          </a:p>
          <a:p>
            <a:pPr marL="342900" indent="-342900" algn="just"/>
            <a:r>
              <a:rPr lang="en-US" sz="2000">
                <a:ea typeface="+mn-lt"/>
                <a:cs typeface="+mn-lt"/>
              </a:rPr>
              <a:t>Privacy Regulations</a:t>
            </a:r>
            <a:endParaRPr lang="en-US">
              <a:ea typeface="+mn-lt"/>
              <a:cs typeface="+mn-lt"/>
            </a:endParaRPr>
          </a:p>
          <a:p>
            <a:pPr marL="342900" indent="-342900" algn="just"/>
            <a:r>
              <a:rPr lang="en-US" sz="2000">
                <a:ea typeface="+mn-lt"/>
                <a:cs typeface="+mn-lt"/>
              </a:rPr>
              <a:t>Technological Challenges</a:t>
            </a:r>
            <a:endParaRPr lang="en-US" sz="2000"/>
          </a:p>
          <a:p>
            <a:pPr marL="342900" indent="-342900" algn="just"/>
            <a:r>
              <a:rPr lang="en-US" sz="2000">
                <a:ea typeface="+mn-lt"/>
                <a:cs typeface="+mn-lt"/>
              </a:rPr>
              <a:t>Economic Factors</a:t>
            </a:r>
            <a:endParaRPr lang="en-US"/>
          </a:p>
        </p:txBody>
      </p:sp>
      <p:sp>
        <p:nvSpPr>
          <p:cNvPr id="17" name="Slide Number Placeholder 16">
            <a:extLst>
              <a:ext uri="{FF2B5EF4-FFF2-40B4-BE49-F238E27FC236}">
                <a16:creationId xmlns:a16="http://schemas.microsoft.com/office/drawing/2014/main" id="{B045F583-A292-7A21-1689-F47CF4E3F0DE}"/>
              </a:ext>
            </a:extLst>
          </p:cNvPr>
          <p:cNvSpPr>
            <a:spLocks noGrp="1"/>
          </p:cNvSpPr>
          <p:nvPr>
            <p:ph type="sldNum" sz="quarter" idx="12"/>
          </p:nvPr>
        </p:nvSpPr>
        <p:spPr/>
        <p:txBody>
          <a:bodyPr/>
          <a:lstStyle/>
          <a:p>
            <a:fld id="{330EA680-D336-4FF7-8B7A-9848BB0A1C32}" type="slidenum">
              <a:rPr lang="en-US" smtClean="0"/>
              <a:t>12</a:t>
            </a:fld>
            <a:endParaRPr lang="en-US"/>
          </a:p>
        </p:txBody>
      </p:sp>
      <p:pic>
        <p:nvPicPr>
          <p:cNvPr id="21" name="Picture 20" descr="A group of black icons&#10;&#10;Description automatically generated">
            <a:extLst>
              <a:ext uri="{FF2B5EF4-FFF2-40B4-BE49-F238E27FC236}">
                <a16:creationId xmlns:a16="http://schemas.microsoft.com/office/drawing/2014/main" id="{EBF68171-F5AB-805E-E3C7-38A6BE054D6C}"/>
              </a:ext>
            </a:extLst>
          </p:cNvPr>
          <p:cNvPicPr>
            <a:picLocks noChangeAspect="1"/>
          </p:cNvPicPr>
          <p:nvPr/>
        </p:nvPicPr>
        <p:blipFill>
          <a:blip r:embed="rId2"/>
          <a:stretch>
            <a:fillRect/>
          </a:stretch>
        </p:blipFill>
        <p:spPr>
          <a:xfrm>
            <a:off x="9596438" y="2103438"/>
            <a:ext cx="2143125" cy="2143125"/>
          </a:xfrm>
          <a:prstGeom prst="rect">
            <a:avLst/>
          </a:prstGeom>
        </p:spPr>
      </p:pic>
    </p:spTree>
    <p:extLst>
      <p:ext uri="{BB962C8B-B14F-4D97-AF65-F5344CB8AC3E}">
        <p14:creationId xmlns:p14="http://schemas.microsoft.com/office/powerpoint/2010/main" val="2705694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86FB8-96E1-F776-DDEF-9ADE6F8D2BC2}"/>
              </a:ext>
            </a:extLst>
          </p:cNvPr>
          <p:cNvSpPr>
            <a:spLocks noGrp="1"/>
          </p:cNvSpPr>
          <p:nvPr>
            <p:ph type="title"/>
          </p:nvPr>
        </p:nvSpPr>
        <p:spPr>
          <a:xfrm>
            <a:off x="838200" y="365125"/>
            <a:ext cx="10515600" cy="1325563"/>
          </a:xfrm>
        </p:spPr>
        <p:txBody>
          <a:bodyPr>
            <a:normAutofit/>
          </a:bodyPr>
          <a:lstStyle/>
          <a:p>
            <a:r>
              <a:rPr lang="en-US" sz="4900">
                <a:latin typeface="Algerian"/>
              </a:rPr>
              <a:t>LITERAURE REVIEW</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B045F583-A292-7A21-1689-F47CF4E3F0DE}"/>
              </a:ext>
            </a:extLst>
          </p:cNvPr>
          <p:cNvSpPr>
            <a:spLocks noGrp="1"/>
          </p:cNvSpPr>
          <p:nvPr>
            <p:ph type="sldNum" sz="quarter" idx="12"/>
          </p:nvPr>
        </p:nvSpPr>
        <p:spPr/>
        <p:txBody>
          <a:bodyPr/>
          <a:lstStyle/>
          <a:p>
            <a:fld id="{330EA680-D336-4FF7-8B7A-9848BB0A1C32}" type="slidenum">
              <a:rPr lang="en-US" smtClean="0"/>
              <a:t>13</a:t>
            </a:fld>
            <a:endParaRPr lang="en-US"/>
          </a:p>
        </p:txBody>
      </p:sp>
      <p:sp>
        <p:nvSpPr>
          <p:cNvPr id="6" name="Content Placeholder 5">
            <a:extLst>
              <a:ext uri="{FF2B5EF4-FFF2-40B4-BE49-F238E27FC236}">
                <a16:creationId xmlns:a16="http://schemas.microsoft.com/office/drawing/2014/main" id="{6695166F-8B6D-BFBF-3CDA-A712D5E0255D}"/>
              </a:ext>
            </a:extLst>
          </p:cNvPr>
          <p:cNvSpPr>
            <a:spLocks noGrp="1"/>
          </p:cNvSpPr>
          <p:nvPr>
            <p:ph idx="1"/>
          </p:nvPr>
        </p:nvSpPr>
        <p:spPr>
          <a:xfrm>
            <a:off x="838200" y="2326273"/>
            <a:ext cx="10970794" cy="4201610"/>
          </a:xfrm>
        </p:spPr>
        <p:txBody>
          <a:bodyPr vert="horz" lIns="91440" tIns="45720" rIns="91440" bIns="45720" rtlCol="0" anchor="t">
            <a:normAutofit/>
          </a:bodyPr>
          <a:lstStyle/>
          <a:p>
            <a:pPr marL="0" indent="0">
              <a:buNone/>
            </a:pPr>
            <a:r>
              <a:rPr lang="en-US" sz="1800"/>
              <a:t>Similar Projects:</a:t>
            </a:r>
          </a:p>
          <a:p>
            <a:pPr marL="514350" indent="-514350">
              <a:buAutoNum type="arabicPeriod"/>
            </a:pPr>
            <a:r>
              <a:rPr lang="en-US" sz="1600">
                <a:ea typeface="+mn-lt"/>
                <a:cs typeface="+mn-lt"/>
              </a:rPr>
              <a:t>An Efficient Approach for Detecting Driver Drowsiness Based on Deep Learning.</a:t>
            </a:r>
            <a:endParaRPr lang="en-US" sz="1600"/>
          </a:p>
          <a:p>
            <a:pPr marL="514350" indent="-514350">
              <a:buAutoNum type="arabicPeriod"/>
            </a:pPr>
            <a:r>
              <a:rPr lang="en-US" sz="1600">
                <a:ea typeface="+mn-lt"/>
                <a:cs typeface="+mn-lt"/>
              </a:rPr>
              <a:t>Drowsiness Detection Using ECG, PPG, and HRV Signals.</a:t>
            </a:r>
            <a:endParaRPr lang="en-US" sz="1600"/>
          </a:p>
          <a:p>
            <a:pPr marL="0" indent="0">
              <a:buNone/>
            </a:pPr>
            <a:endParaRPr lang="en-US" sz="1600"/>
          </a:p>
          <a:p>
            <a:pPr marL="0" indent="0">
              <a:buNone/>
            </a:pPr>
            <a:r>
              <a:rPr lang="en-US" sz="1800"/>
              <a:t>Drawbacks:</a:t>
            </a:r>
          </a:p>
          <a:p>
            <a:pPr marL="514350" indent="-514350">
              <a:buAutoNum type="arabicPeriod"/>
            </a:pPr>
            <a:r>
              <a:rPr lang="en-US" sz="1600">
                <a:ea typeface="+mn-lt"/>
                <a:cs typeface="+mn-lt"/>
              </a:rPr>
              <a:t>Relies heavily on the quality of real-time video data and may face challenges in different lighting conditions or with different face orientations.</a:t>
            </a:r>
          </a:p>
          <a:p>
            <a:pPr marL="514350" indent="-514350">
              <a:buAutoNum type="arabicPeriod"/>
            </a:pPr>
            <a:r>
              <a:rPr lang="en-US" sz="1600">
                <a:ea typeface="+mn-lt"/>
                <a:cs typeface="+mn-lt"/>
              </a:rPr>
              <a:t>The signals from wearable sensors can be noisy due to slight movements, reducing the accuracy and reliability of drowsiness detection .</a:t>
            </a:r>
          </a:p>
          <a:p>
            <a:pPr marL="514350" indent="-514350">
              <a:buAutoNum type="arabicPeriod"/>
            </a:pPr>
            <a:r>
              <a:rPr lang="en-US" sz="1600">
                <a:ea typeface="+mn-lt"/>
                <a:cs typeface="+mn-lt"/>
              </a:rPr>
              <a:t>Requires extensive training data to achieve high accuracy, and there's a challenge in ensuring consistent performance across diverse driving conditions and driver behaviors.</a:t>
            </a:r>
            <a:endParaRPr lang="en-US" sz="1600"/>
          </a:p>
        </p:txBody>
      </p:sp>
    </p:spTree>
    <p:extLst>
      <p:ext uri="{BB962C8B-B14F-4D97-AF65-F5344CB8AC3E}">
        <p14:creationId xmlns:p14="http://schemas.microsoft.com/office/powerpoint/2010/main" val="3107277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86FB8-96E1-F776-DDEF-9ADE6F8D2BC2}"/>
              </a:ext>
            </a:extLst>
          </p:cNvPr>
          <p:cNvSpPr>
            <a:spLocks noGrp="1"/>
          </p:cNvSpPr>
          <p:nvPr>
            <p:ph type="title"/>
          </p:nvPr>
        </p:nvSpPr>
        <p:spPr>
          <a:xfrm>
            <a:off x="671186" y="208550"/>
            <a:ext cx="10515600" cy="1325563"/>
          </a:xfrm>
        </p:spPr>
        <p:txBody>
          <a:bodyPr>
            <a:normAutofit/>
          </a:bodyPr>
          <a:lstStyle/>
          <a:p>
            <a:r>
              <a:rPr lang="en-US" sz="4900">
                <a:latin typeface="Algerian"/>
              </a:rPr>
              <a:t>ML CANVAS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B045F583-A292-7A21-1689-F47CF4E3F0DE}"/>
              </a:ext>
            </a:extLst>
          </p:cNvPr>
          <p:cNvSpPr>
            <a:spLocks noGrp="1"/>
          </p:cNvSpPr>
          <p:nvPr>
            <p:ph type="sldNum" sz="quarter" idx="12"/>
          </p:nvPr>
        </p:nvSpPr>
        <p:spPr/>
        <p:txBody>
          <a:bodyPr/>
          <a:lstStyle/>
          <a:p>
            <a:fld id="{330EA680-D336-4FF7-8B7A-9848BB0A1C32}" type="slidenum">
              <a:rPr lang="en-US" smtClean="0"/>
              <a:t>14</a:t>
            </a:fld>
            <a:endParaRPr lang="en-US"/>
          </a:p>
        </p:txBody>
      </p:sp>
      <p:pic>
        <p:nvPicPr>
          <p:cNvPr id="14" name="Content Placeholder 13" descr="A screen shot of a diagram&#10;&#10;Description automatically generated">
            <a:extLst>
              <a:ext uri="{FF2B5EF4-FFF2-40B4-BE49-F238E27FC236}">
                <a16:creationId xmlns:a16="http://schemas.microsoft.com/office/drawing/2014/main" id="{EF66F961-8E33-571D-E239-01E027DADCA0}"/>
              </a:ext>
            </a:extLst>
          </p:cNvPr>
          <p:cNvPicPr>
            <a:picLocks noGrp="1" noChangeAspect="1"/>
          </p:cNvPicPr>
          <p:nvPr>
            <p:ph idx="1"/>
          </p:nvPr>
        </p:nvPicPr>
        <p:blipFill>
          <a:blip r:embed="rId2"/>
          <a:stretch>
            <a:fillRect/>
          </a:stretch>
        </p:blipFill>
        <p:spPr>
          <a:xfrm>
            <a:off x="299449" y="211979"/>
            <a:ext cx="11458631" cy="6648543"/>
          </a:xfrm>
        </p:spPr>
      </p:pic>
    </p:spTree>
    <p:extLst>
      <p:ext uri="{BB962C8B-B14F-4D97-AF65-F5344CB8AC3E}">
        <p14:creationId xmlns:p14="http://schemas.microsoft.com/office/powerpoint/2010/main" val="3809386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86FB8-96E1-F776-DDEF-9ADE6F8D2BC2}"/>
              </a:ext>
            </a:extLst>
          </p:cNvPr>
          <p:cNvSpPr>
            <a:spLocks noGrp="1"/>
          </p:cNvSpPr>
          <p:nvPr>
            <p:ph type="title"/>
          </p:nvPr>
        </p:nvSpPr>
        <p:spPr>
          <a:xfrm>
            <a:off x="838200" y="365125"/>
            <a:ext cx="10515600" cy="1325563"/>
          </a:xfrm>
        </p:spPr>
        <p:txBody>
          <a:bodyPr>
            <a:normAutofit/>
          </a:bodyPr>
          <a:lstStyle/>
          <a:p>
            <a:r>
              <a:rPr lang="en-US" sz="4900">
                <a:latin typeface="Algerian"/>
              </a:rPr>
              <a:t>Python Script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B045F583-A292-7A21-1689-F47CF4E3F0DE}"/>
              </a:ext>
            </a:extLst>
          </p:cNvPr>
          <p:cNvSpPr>
            <a:spLocks noGrp="1"/>
          </p:cNvSpPr>
          <p:nvPr>
            <p:ph type="sldNum" sz="quarter" idx="12"/>
          </p:nvPr>
        </p:nvSpPr>
        <p:spPr/>
        <p:txBody>
          <a:bodyPr/>
          <a:lstStyle/>
          <a:p>
            <a:fld id="{330EA680-D336-4FF7-8B7A-9848BB0A1C32}" type="slidenum">
              <a:rPr lang="en-US" smtClean="0"/>
              <a:t>15</a:t>
            </a:fld>
            <a:endParaRPr lang="en-US"/>
          </a:p>
        </p:txBody>
      </p:sp>
      <p:pic>
        <p:nvPicPr>
          <p:cNvPr id="4" name="Picture 3" descr="A screenshot of a computer program&#10;&#10;Description automatically generated">
            <a:extLst>
              <a:ext uri="{FF2B5EF4-FFF2-40B4-BE49-F238E27FC236}">
                <a16:creationId xmlns:a16="http://schemas.microsoft.com/office/drawing/2014/main" id="{3AA58BC9-E6A0-7841-C7E9-BBFB6FA51815}"/>
              </a:ext>
            </a:extLst>
          </p:cNvPr>
          <p:cNvPicPr>
            <a:picLocks noChangeAspect="1"/>
          </p:cNvPicPr>
          <p:nvPr/>
        </p:nvPicPr>
        <p:blipFill>
          <a:blip r:embed="rId2"/>
          <a:stretch>
            <a:fillRect/>
          </a:stretch>
        </p:blipFill>
        <p:spPr>
          <a:xfrm>
            <a:off x="242672" y="2963590"/>
            <a:ext cx="6238921" cy="3287366"/>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122F8C09-F7E9-69FD-6A1A-7E06D003D862}"/>
              </a:ext>
            </a:extLst>
          </p:cNvPr>
          <p:cNvPicPr>
            <a:picLocks noChangeAspect="1"/>
          </p:cNvPicPr>
          <p:nvPr/>
        </p:nvPicPr>
        <p:blipFill>
          <a:blip r:embed="rId3"/>
          <a:stretch>
            <a:fillRect/>
          </a:stretch>
        </p:blipFill>
        <p:spPr>
          <a:xfrm>
            <a:off x="6818873" y="2962670"/>
            <a:ext cx="5210735" cy="3574676"/>
          </a:xfrm>
          <a:prstGeom prst="rect">
            <a:avLst/>
          </a:prstGeom>
        </p:spPr>
      </p:pic>
    </p:spTree>
    <p:extLst>
      <p:ext uri="{BB962C8B-B14F-4D97-AF65-F5344CB8AC3E}">
        <p14:creationId xmlns:p14="http://schemas.microsoft.com/office/powerpoint/2010/main" val="1925211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86FB8-96E1-F776-DDEF-9ADE6F8D2BC2}"/>
              </a:ext>
            </a:extLst>
          </p:cNvPr>
          <p:cNvSpPr>
            <a:spLocks noGrp="1"/>
          </p:cNvSpPr>
          <p:nvPr>
            <p:ph type="title"/>
          </p:nvPr>
        </p:nvSpPr>
        <p:spPr>
          <a:xfrm>
            <a:off x="838200" y="96184"/>
            <a:ext cx="10515600" cy="698034"/>
          </a:xfrm>
        </p:spPr>
        <p:txBody>
          <a:bodyPr>
            <a:normAutofit fontScale="90000"/>
          </a:bodyPr>
          <a:lstStyle/>
          <a:p>
            <a:r>
              <a:rPr lang="en-US" sz="4900">
                <a:latin typeface="Algerian"/>
              </a:rPr>
              <a:t>Python </a:t>
            </a:r>
            <a:r>
              <a:rPr lang="en-US" sz="4900" err="1">
                <a:latin typeface="Algerian"/>
              </a:rPr>
              <a:t>coDe</a:t>
            </a:r>
            <a:r>
              <a:rPr lang="en-US" sz="4900">
                <a:latin typeface="Algerian"/>
              </a:rPr>
              <a:t> Screenshot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B045F583-A292-7A21-1689-F47CF4E3F0DE}"/>
              </a:ext>
            </a:extLst>
          </p:cNvPr>
          <p:cNvSpPr>
            <a:spLocks noGrp="1"/>
          </p:cNvSpPr>
          <p:nvPr>
            <p:ph type="sldNum" sz="quarter" idx="12"/>
          </p:nvPr>
        </p:nvSpPr>
        <p:spPr/>
        <p:txBody>
          <a:bodyPr/>
          <a:lstStyle/>
          <a:p>
            <a:fld id="{330EA680-D336-4FF7-8B7A-9848BB0A1C32}" type="slidenum">
              <a:rPr lang="en-US" smtClean="0"/>
              <a:t>16</a:t>
            </a:fld>
            <a:endParaRPr lang="en-US"/>
          </a:p>
        </p:txBody>
      </p:sp>
      <p:pic>
        <p:nvPicPr>
          <p:cNvPr id="3" name="Picture 2" descr="A screenshot of a computer&#10;&#10;Description automatically generated">
            <a:extLst>
              <a:ext uri="{FF2B5EF4-FFF2-40B4-BE49-F238E27FC236}">
                <a16:creationId xmlns:a16="http://schemas.microsoft.com/office/drawing/2014/main" id="{65F45A4E-FE1C-36F3-0206-DA7664031101}"/>
              </a:ext>
            </a:extLst>
          </p:cNvPr>
          <p:cNvPicPr>
            <a:picLocks noChangeAspect="1"/>
          </p:cNvPicPr>
          <p:nvPr/>
        </p:nvPicPr>
        <p:blipFill>
          <a:blip r:embed="rId2"/>
          <a:stretch>
            <a:fillRect/>
          </a:stretch>
        </p:blipFill>
        <p:spPr>
          <a:xfrm>
            <a:off x="2734235" y="4219015"/>
            <a:ext cx="6096000" cy="2532530"/>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D5817585-E990-B0CB-55C1-0E9B5071741E}"/>
              </a:ext>
            </a:extLst>
          </p:cNvPr>
          <p:cNvPicPr>
            <a:picLocks noChangeAspect="1"/>
          </p:cNvPicPr>
          <p:nvPr/>
        </p:nvPicPr>
        <p:blipFill>
          <a:blip r:embed="rId3"/>
          <a:stretch>
            <a:fillRect/>
          </a:stretch>
        </p:blipFill>
        <p:spPr>
          <a:xfrm>
            <a:off x="6275295" y="790016"/>
            <a:ext cx="5647765" cy="3316941"/>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94CB2CCC-E617-42A8-6D39-5478A0A239D9}"/>
              </a:ext>
            </a:extLst>
          </p:cNvPr>
          <p:cNvPicPr>
            <a:picLocks noChangeAspect="1"/>
          </p:cNvPicPr>
          <p:nvPr/>
        </p:nvPicPr>
        <p:blipFill>
          <a:blip r:embed="rId4"/>
          <a:stretch>
            <a:fillRect/>
          </a:stretch>
        </p:blipFill>
        <p:spPr>
          <a:xfrm>
            <a:off x="280147" y="812428"/>
            <a:ext cx="5838265" cy="3294529"/>
          </a:xfrm>
          <a:prstGeom prst="rect">
            <a:avLst/>
          </a:prstGeom>
        </p:spPr>
      </p:pic>
    </p:spTree>
    <p:extLst>
      <p:ext uri="{BB962C8B-B14F-4D97-AF65-F5344CB8AC3E}">
        <p14:creationId xmlns:p14="http://schemas.microsoft.com/office/powerpoint/2010/main" val="3574241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86FB8-96E1-F776-DDEF-9ADE6F8D2BC2}"/>
              </a:ext>
            </a:extLst>
          </p:cNvPr>
          <p:cNvSpPr>
            <a:spLocks noGrp="1"/>
          </p:cNvSpPr>
          <p:nvPr>
            <p:ph type="title"/>
          </p:nvPr>
        </p:nvSpPr>
        <p:spPr>
          <a:xfrm>
            <a:off x="838200" y="365125"/>
            <a:ext cx="10515600" cy="1325563"/>
          </a:xfrm>
        </p:spPr>
        <p:txBody>
          <a:bodyPr>
            <a:normAutofit/>
          </a:bodyPr>
          <a:lstStyle/>
          <a:p>
            <a:r>
              <a:rPr lang="en-US" sz="4900">
                <a:latin typeface="Algerian"/>
              </a:rPr>
              <a:t>GIT Screenshot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B045F583-A292-7A21-1689-F47CF4E3F0DE}"/>
              </a:ext>
            </a:extLst>
          </p:cNvPr>
          <p:cNvSpPr>
            <a:spLocks noGrp="1"/>
          </p:cNvSpPr>
          <p:nvPr>
            <p:ph type="sldNum" sz="quarter" idx="12"/>
          </p:nvPr>
        </p:nvSpPr>
        <p:spPr/>
        <p:txBody>
          <a:bodyPr/>
          <a:lstStyle/>
          <a:p>
            <a:fld id="{330EA680-D336-4FF7-8B7A-9848BB0A1C32}" type="slidenum">
              <a:rPr lang="en-US" dirty="0" smtClean="0"/>
              <a:t>17</a:t>
            </a:fld>
            <a:endParaRPr lang="en-US"/>
          </a:p>
        </p:txBody>
      </p:sp>
      <p:pic>
        <p:nvPicPr>
          <p:cNvPr id="5" name="Picture 4" descr="A screenshot of a computer&#10;&#10;Description automatically generated">
            <a:extLst>
              <a:ext uri="{FF2B5EF4-FFF2-40B4-BE49-F238E27FC236}">
                <a16:creationId xmlns:a16="http://schemas.microsoft.com/office/drawing/2014/main" id="{7388A575-3ABE-0AFB-9975-C0DAC79BD76B}"/>
              </a:ext>
            </a:extLst>
          </p:cNvPr>
          <p:cNvPicPr>
            <a:picLocks noChangeAspect="1"/>
          </p:cNvPicPr>
          <p:nvPr/>
        </p:nvPicPr>
        <p:blipFill>
          <a:blip r:embed="rId2"/>
          <a:stretch>
            <a:fillRect/>
          </a:stretch>
        </p:blipFill>
        <p:spPr>
          <a:xfrm>
            <a:off x="665555" y="1794686"/>
            <a:ext cx="10974600" cy="4922688"/>
          </a:xfrm>
          <a:prstGeom prst="rect">
            <a:avLst/>
          </a:prstGeom>
        </p:spPr>
      </p:pic>
    </p:spTree>
    <p:extLst>
      <p:ext uri="{BB962C8B-B14F-4D97-AF65-F5344CB8AC3E}">
        <p14:creationId xmlns:p14="http://schemas.microsoft.com/office/powerpoint/2010/main" val="1613950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B045F583-A292-7A21-1689-F47CF4E3F0DE}"/>
              </a:ext>
            </a:extLst>
          </p:cNvPr>
          <p:cNvSpPr>
            <a:spLocks noGrp="1"/>
          </p:cNvSpPr>
          <p:nvPr>
            <p:ph type="sldNum" sz="quarter" idx="12"/>
          </p:nvPr>
        </p:nvSpPr>
        <p:spPr/>
        <p:txBody>
          <a:bodyPr/>
          <a:lstStyle/>
          <a:p>
            <a:fld id="{330EA680-D336-4FF7-8B7A-9848BB0A1C32}" type="slidenum">
              <a:rPr lang="en-US" smtClean="0"/>
              <a:t>18</a:t>
            </a:fld>
            <a:endParaRPr lang="en-US"/>
          </a:p>
        </p:txBody>
      </p:sp>
      <p:sp>
        <p:nvSpPr>
          <p:cNvPr id="4" name="Title 3">
            <a:extLst>
              <a:ext uri="{FF2B5EF4-FFF2-40B4-BE49-F238E27FC236}">
                <a16:creationId xmlns:a16="http://schemas.microsoft.com/office/drawing/2014/main" id="{F58C5F5D-17BD-9551-D0B6-4218F0D35CE6}"/>
              </a:ext>
            </a:extLst>
          </p:cNvPr>
          <p:cNvSpPr>
            <a:spLocks noGrp="1"/>
          </p:cNvSpPr>
          <p:nvPr>
            <p:ph type="title"/>
          </p:nvPr>
        </p:nvSpPr>
        <p:spPr>
          <a:xfrm>
            <a:off x="838200" y="365125"/>
            <a:ext cx="10515600" cy="619593"/>
          </a:xfrm>
        </p:spPr>
        <p:txBody>
          <a:bodyPr>
            <a:noAutofit/>
          </a:bodyPr>
          <a:lstStyle/>
          <a:p>
            <a:r>
              <a:rPr lang="en-US" sz="4900">
                <a:latin typeface="Algerian"/>
              </a:rPr>
              <a:t>MODEL DEPLOYMENT: Docker </a:t>
            </a:r>
          </a:p>
        </p:txBody>
      </p:sp>
      <p:pic>
        <p:nvPicPr>
          <p:cNvPr id="12" name="Picture 11" descr="A screenshot of a computer&#10;&#10;Description automatically generated">
            <a:extLst>
              <a:ext uri="{FF2B5EF4-FFF2-40B4-BE49-F238E27FC236}">
                <a16:creationId xmlns:a16="http://schemas.microsoft.com/office/drawing/2014/main" id="{844F480F-345C-E79A-9836-11B044CB311E}"/>
              </a:ext>
            </a:extLst>
          </p:cNvPr>
          <p:cNvPicPr>
            <a:picLocks noChangeAspect="1"/>
          </p:cNvPicPr>
          <p:nvPr/>
        </p:nvPicPr>
        <p:blipFill>
          <a:blip r:embed="rId2"/>
          <a:stretch>
            <a:fillRect/>
          </a:stretch>
        </p:blipFill>
        <p:spPr>
          <a:xfrm>
            <a:off x="3316940" y="4608139"/>
            <a:ext cx="6096000" cy="1939925"/>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BA2408E7-7C78-124C-4F19-BB6729C7DADD}"/>
              </a:ext>
            </a:extLst>
          </p:cNvPr>
          <p:cNvPicPr>
            <a:picLocks noChangeAspect="1"/>
          </p:cNvPicPr>
          <p:nvPr/>
        </p:nvPicPr>
        <p:blipFill>
          <a:blip r:embed="rId3"/>
          <a:stretch>
            <a:fillRect/>
          </a:stretch>
        </p:blipFill>
        <p:spPr>
          <a:xfrm>
            <a:off x="6577853" y="1123110"/>
            <a:ext cx="5367618" cy="3267075"/>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5951DC4C-25D6-1492-E9C8-1DBFB4720110}"/>
              </a:ext>
            </a:extLst>
          </p:cNvPr>
          <p:cNvPicPr>
            <a:picLocks noChangeAspect="1"/>
          </p:cNvPicPr>
          <p:nvPr/>
        </p:nvPicPr>
        <p:blipFill>
          <a:blip r:embed="rId4"/>
          <a:stretch>
            <a:fillRect/>
          </a:stretch>
        </p:blipFill>
        <p:spPr>
          <a:xfrm>
            <a:off x="268941" y="1123110"/>
            <a:ext cx="6096000" cy="3267075"/>
          </a:xfrm>
          <a:prstGeom prst="rect">
            <a:avLst/>
          </a:prstGeom>
        </p:spPr>
      </p:pic>
    </p:spTree>
    <p:extLst>
      <p:ext uri="{BB962C8B-B14F-4D97-AF65-F5344CB8AC3E}">
        <p14:creationId xmlns:p14="http://schemas.microsoft.com/office/powerpoint/2010/main" val="1288046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3E72FA3-BD00-444A-AD9B-E6C3D069C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0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white background with a black border&#10;&#10;Description automatically generated">
            <a:extLst>
              <a:ext uri="{FF2B5EF4-FFF2-40B4-BE49-F238E27FC236}">
                <a16:creationId xmlns:a16="http://schemas.microsoft.com/office/drawing/2014/main" id="{5B836E7A-BF5A-FF24-9E27-87B02551DE51}"/>
              </a:ext>
            </a:extLst>
          </p:cNvPr>
          <p:cNvPicPr>
            <a:picLocks noChangeAspect="1"/>
          </p:cNvPicPr>
          <p:nvPr/>
        </p:nvPicPr>
        <p:blipFill>
          <a:blip r:embed="rId2"/>
          <a:stretch>
            <a:fillRect/>
          </a:stretch>
        </p:blipFill>
        <p:spPr>
          <a:xfrm>
            <a:off x="8188534" y="1872251"/>
            <a:ext cx="3792797" cy="2019664"/>
          </a:xfrm>
          <a:prstGeom prst="rect">
            <a:avLst/>
          </a:prstGeom>
        </p:spPr>
      </p:pic>
      <p:pic>
        <p:nvPicPr>
          <p:cNvPr id="9" name="Content Placeholder 8" descr="A screenshot of a computer&#10;&#10;Description automatically generated">
            <a:extLst>
              <a:ext uri="{FF2B5EF4-FFF2-40B4-BE49-F238E27FC236}">
                <a16:creationId xmlns:a16="http://schemas.microsoft.com/office/drawing/2014/main" id="{3DACA6D3-2ADD-9AA8-6FEA-F42198F80DBD}"/>
              </a:ext>
            </a:extLst>
          </p:cNvPr>
          <p:cNvPicPr>
            <a:picLocks noGrp="1" noChangeAspect="1"/>
          </p:cNvPicPr>
          <p:nvPr>
            <p:ph idx="1"/>
          </p:nvPr>
        </p:nvPicPr>
        <p:blipFill>
          <a:blip r:embed="rId3"/>
          <a:stretch>
            <a:fillRect/>
          </a:stretch>
        </p:blipFill>
        <p:spPr>
          <a:xfrm>
            <a:off x="194175" y="1872251"/>
            <a:ext cx="3792797" cy="2019664"/>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B3298BDF-F426-5BA5-9045-947A6BBE342F}"/>
              </a:ext>
            </a:extLst>
          </p:cNvPr>
          <p:cNvPicPr>
            <a:picLocks noChangeAspect="1"/>
          </p:cNvPicPr>
          <p:nvPr/>
        </p:nvPicPr>
        <p:blipFill>
          <a:blip r:embed="rId4"/>
          <a:stretch>
            <a:fillRect/>
          </a:stretch>
        </p:blipFill>
        <p:spPr>
          <a:xfrm>
            <a:off x="4153914" y="1872251"/>
            <a:ext cx="3792797" cy="2019664"/>
          </a:xfrm>
          <a:prstGeom prst="rect">
            <a:avLst/>
          </a:prstGeom>
        </p:spPr>
      </p:pic>
      <p:pic>
        <p:nvPicPr>
          <p:cNvPr id="11" name="Picture 10" descr="A screen shot of a graph&#10;&#10;Description automatically generated">
            <a:extLst>
              <a:ext uri="{FF2B5EF4-FFF2-40B4-BE49-F238E27FC236}">
                <a16:creationId xmlns:a16="http://schemas.microsoft.com/office/drawing/2014/main" id="{BE665C4F-98E6-D20D-F6B4-630DF863E7A2}"/>
              </a:ext>
            </a:extLst>
          </p:cNvPr>
          <p:cNvPicPr>
            <a:picLocks noChangeAspect="1"/>
          </p:cNvPicPr>
          <p:nvPr/>
        </p:nvPicPr>
        <p:blipFill>
          <a:blip r:embed="rId5"/>
          <a:stretch>
            <a:fillRect/>
          </a:stretch>
        </p:blipFill>
        <p:spPr>
          <a:xfrm>
            <a:off x="8188534" y="4063630"/>
            <a:ext cx="3792797" cy="2019664"/>
          </a:xfrm>
          <a:prstGeom prst="rect">
            <a:avLst/>
          </a:prstGeom>
        </p:spPr>
      </p:pic>
      <p:pic>
        <p:nvPicPr>
          <p:cNvPr id="13" name="Picture 12" descr="A person with a green rectangle&#10;&#10;Description automatically generated">
            <a:extLst>
              <a:ext uri="{FF2B5EF4-FFF2-40B4-BE49-F238E27FC236}">
                <a16:creationId xmlns:a16="http://schemas.microsoft.com/office/drawing/2014/main" id="{C18C30A6-17ED-7747-F476-EDC79B330C2A}"/>
              </a:ext>
            </a:extLst>
          </p:cNvPr>
          <p:cNvPicPr>
            <a:picLocks noChangeAspect="1"/>
          </p:cNvPicPr>
          <p:nvPr/>
        </p:nvPicPr>
        <p:blipFill>
          <a:blip r:embed="rId6"/>
          <a:stretch>
            <a:fillRect/>
          </a:stretch>
        </p:blipFill>
        <p:spPr>
          <a:xfrm>
            <a:off x="194175" y="4063630"/>
            <a:ext cx="3792797" cy="2019664"/>
          </a:xfrm>
          <a:prstGeom prst="rect">
            <a:avLst/>
          </a:prstGeom>
        </p:spPr>
      </p:pic>
      <p:pic>
        <p:nvPicPr>
          <p:cNvPr id="12" name="Picture 11" descr="A person with a green face&#10;&#10;Description automatically generated">
            <a:extLst>
              <a:ext uri="{FF2B5EF4-FFF2-40B4-BE49-F238E27FC236}">
                <a16:creationId xmlns:a16="http://schemas.microsoft.com/office/drawing/2014/main" id="{D4ADD000-0DF3-5237-10B1-366C2EA5E36C}"/>
              </a:ext>
            </a:extLst>
          </p:cNvPr>
          <p:cNvPicPr>
            <a:picLocks noChangeAspect="1"/>
          </p:cNvPicPr>
          <p:nvPr/>
        </p:nvPicPr>
        <p:blipFill>
          <a:blip r:embed="rId7"/>
          <a:stretch>
            <a:fillRect/>
          </a:stretch>
        </p:blipFill>
        <p:spPr>
          <a:xfrm>
            <a:off x="4153914" y="4063630"/>
            <a:ext cx="3792797" cy="2019664"/>
          </a:xfrm>
          <a:prstGeom prst="rect">
            <a:avLst/>
          </a:prstGeom>
        </p:spPr>
      </p:pic>
      <p:sp>
        <p:nvSpPr>
          <p:cNvPr id="17" name="Slide Number Placeholder 16">
            <a:extLst>
              <a:ext uri="{FF2B5EF4-FFF2-40B4-BE49-F238E27FC236}">
                <a16:creationId xmlns:a16="http://schemas.microsoft.com/office/drawing/2014/main" id="{B045F583-A292-7A21-1689-F47CF4E3F0D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330EA680-D336-4FF7-8B7A-9848BB0A1C32}" type="slidenum">
              <a:rPr lang="en-US" smtClean="0">
                <a:solidFill>
                  <a:schemeClr val="tx1">
                    <a:tint val="75000"/>
                  </a:schemeClr>
                </a:solidFill>
              </a:rPr>
              <a:pPr>
                <a:spcAft>
                  <a:spcPts val="600"/>
                </a:spcAft>
              </a:pPr>
              <a:t>19</a:t>
            </a:fld>
            <a:endParaRPr lang="en-US">
              <a:solidFill>
                <a:schemeClr val="tx1">
                  <a:tint val="75000"/>
                </a:schemeClr>
              </a:solidFill>
            </a:endParaRPr>
          </a:p>
        </p:txBody>
      </p:sp>
      <p:sp>
        <p:nvSpPr>
          <p:cNvPr id="21" name="Title 3">
            <a:extLst>
              <a:ext uri="{FF2B5EF4-FFF2-40B4-BE49-F238E27FC236}">
                <a16:creationId xmlns:a16="http://schemas.microsoft.com/office/drawing/2014/main" id="{3DC57DA6-7B4C-BE3F-6BC6-B4038F06C81E}"/>
              </a:ext>
            </a:extLst>
          </p:cNvPr>
          <p:cNvSpPr>
            <a:spLocks noGrp="1"/>
          </p:cNvSpPr>
          <p:nvPr>
            <p:ph type="title"/>
          </p:nvPr>
        </p:nvSpPr>
        <p:spPr>
          <a:xfrm>
            <a:off x="838200" y="365125"/>
            <a:ext cx="10515600" cy="1325563"/>
          </a:xfrm>
        </p:spPr>
        <p:txBody>
          <a:bodyPr>
            <a:normAutofit/>
          </a:bodyPr>
          <a:lstStyle/>
          <a:p>
            <a:r>
              <a:rPr lang="en-US" sz="4900">
                <a:latin typeface="Algerian"/>
              </a:rPr>
              <a:t>Application Screenshots</a:t>
            </a:r>
          </a:p>
        </p:txBody>
      </p:sp>
    </p:spTree>
    <p:extLst>
      <p:ext uri="{BB962C8B-B14F-4D97-AF65-F5344CB8AC3E}">
        <p14:creationId xmlns:p14="http://schemas.microsoft.com/office/powerpoint/2010/main" val="3607456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D696AE-F3F7-68BC-77A5-46173C0DB022}"/>
              </a:ext>
            </a:extLst>
          </p:cNvPr>
          <p:cNvSpPr>
            <a:spLocks noGrp="1"/>
          </p:cNvSpPr>
          <p:nvPr>
            <p:ph type="title"/>
          </p:nvPr>
        </p:nvSpPr>
        <p:spPr>
          <a:xfrm>
            <a:off x="838200" y="365125"/>
            <a:ext cx="10515600" cy="1325563"/>
          </a:xfrm>
        </p:spPr>
        <p:txBody>
          <a:bodyPr>
            <a:normAutofit/>
          </a:bodyPr>
          <a:lstStyle/>
          <a:p>
            <a:r>
              <a:rPr lang="en-US" sz="5400">
                <a:latin typeface="Algerian"/>
              </a:rPr>
              <a:t>TABLE OF CONTENTS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622F85B-0C19-A1DE-9DE7-8A0E8EB03D3A}"/>
              </a:ext>
            </a:extLst>
          </p:cNvPr>
          <p:cNvSpPr>
            <a:spLocks noGrp="1"/>
          </p:cNvSpPr>
          <p:nvPr>
            <p:ph idx="1"/>
          </p:nvPr>
        </p:nvSpPr>
        <p:spPr>
          <a:xfrm>
            <a:off x="1409700" y="2138673"/>
            <a:ext cx="3289300" cy="4251960"/>
          </a:xfrm>
        </p:spPr>
        <p:txBody>
          <a:bodyPr vert="horz" lIns="91440" tIns="45720" rIns="91440" bIns="45720" rtlCol="0" anchor="t">
            <a:normAutofit fontScale="92500" lnSpcReduction="10000"/>
          </a:bodyPr>
          <a:lstStyle/>
          <a:p>
            <a:pPr marL="0" indent="0">
              <a:buNone/>
            </a:pPr>
            <a:r>
              <a:rPr lang="en-US" sz="2400" b="1"/>
              <a:t>BUSINESS CASE</a:t>
            </a:r>
            <a:endParaRPr lang="en-US"/>
          </a:p>
          <a:p>
            <a:pPr marL="0" indent="0">
              <a:buNone/>
            </a:pPr>
            <a:endParaRPr lang="en-US" sz="2400" b="1"/>
          </a:p>
          <a:p>
            <a:r>
              <a:rPr lang="en-US" sz="2200"/>
              <a:t>Introduction</a:t>
            </a:r>
            <a:endParaRPr lang="en-US"/>
          </a:p>
          <a:p>
            <a:r>
              <a:rPr lang="en-US" sz="2200"/>
              <a:t>Problem Statement</a:t>
            </a:r>
          </a:p>
          <a:p>
            <a:r>
              <a:rPr lang="en-US" sz="2200"/>
              <a:t>Why this Problem</a:t>
            </a:r>
          </a:p>
          <a:p>
            <a:r>
              <a:rPr lang="en-US" sz="2200"/>
              <a:t>Requirement Gathering</a:t>
            </a:r>
          </a:p>
          <a:p>
            <a:r>
              <a:rPr lang="en-US" sz="2200"/>
              <a:t>Identifying stakeholders</a:t>
            </a:r>
          </a:p>
          <a:p>
            <a:r>
              <a:rPr lang="en-US" sz="2200"/>
              <a:t>Business Models</a:t>
            </a:r>
          </a:p>
          <a:p>
            <a:r>
              <a:rPr lang="en-US" sz="2200"/>
              <a:t>Competitive Analysis</a:t>
            </a:r>
          </a:p>
          <a:p>
            <a:r>
              <a:rPr lang="en-US" sz="2200"/>
              <a:t>Benefits and Risks</a:t>
            </a:r>
          </a:p>
          <a:p>
            <a:r>
              <a:rPr lang="en-US" sz="2200"/>
              <a:t>SWOT Analysis</a:t>
            </a:r>
          </a:p>
        </p:txBody>
      </p:sp>
      <p:sp>
        <p:nvSpPr>
          <p:cNvPr id="4" name="Slide Number Placeholder 3">
            <a:extLst>
              <a:ext uri="{FF2B5EF4-FFF2-40B4-BE49-F238E27FC236}">
                <a16:creationId xmlns:a16="http://schemas.microsoft.com/office/drawing/2014/main" id="{DA69B6A4-AD23-107F-E9FF-9683C7903E88}"/>
              </a:ext>
            </a:extLst>
          </p:cNvPr>
          <p:cNvSpPr>
            <a:spLocks noGrp="1"/>
          </p:cNvSpPr>
          <p:nvPr>
            <p:ph type="sldNum" sz="quarter" idx="12"/>
          </p:nvPr>
        </p:nvSpPr>
        <p:spPr/>
        <p:txBody>
          <a:bodyPr/>
          <a:lstStyle/>
          <a:p>
            <a:fld id="{330EA680-D336-4FF7-8B7A-9848BB0A1C32}" type="slidenum">
              <a:rPr lang="en-US" smtClean="0"/>
              <a:t>2</a:t>
            </a:fld>
            <a:endParaRPr lang="en-US"/>
          </a:p>
        </p:txBody>
      </p:sp>
      <p:sp>
        <p:nvSpPr>
          <p:cNvPr id="5" name="TextBox 4">
            <a:extLst>
              <a:ext uri="{FF2B5EF4-FFF2-40B4-BE49-F238E27FC236}">
                <a16:creationId xmlns:a16="http://schemas.microsoft.com/office/drawing/2014/main" id="{7DD3E6EA-4925-0C0B-D99B-949A43B41F33}"/>
              </a:ext>
            </a:extLst>
          </p:cNvPr>
          <p:cNvSpPr txBox="1"/>
          <p:nvPr/>
        </p:nvSpPr>
        <p:spPr>
          <a:xfrm>
            <a:off x="7354550" y="2142135"/>
            <a:ext cx="3787153" cy="38779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FULL STACK</a:t>
            </a:r>
          </a:p>
          <a:p>
            <a:endParaRPr lang="en-US" sz="2400" b="1"/>
          </a:p>
          <a:p>
            <a:pPr marL="342900" indent="-342900">
              <a:buFont typeface="Arial"/>
              <a:buChar char="•"/>
            </a:pPr>
            <a:r>
              <a:rPr lang="en-US" sz="2000"/>
              <a:t>Literature Review</a:t>
            </a:r>
          </a:p>
          <a:p>
            <a:pPr marL="342900" indent="-342900">
              <a:buFont typeface="Arial"/>
              <a:buChar char="•"/>
            </a:pPr>
            <a:r>
              <a:rPr lang="en-US" sz="2000"/>
              <a:t>ML Canvas</a:t>
            </a:r>
          </a:p>
          <a:p>
            <a:pPr marL="342900" indent="-342900">
              <a:buFont typeface="Arial"/>
              <a:buChar char="•"/>
            </a:pPr>
            <a:r>
              <a:rPr lang="en-US" sz="2000"/>
              <a:t>Deep learning Model</a:t>
            </a:r>
          </a:p>
          <a:p>
            <a:pPr marL="342900" indent="-342900">
              <a:buFont typeface="Arial"/>
              <a:buChar char="•"/>
            </a:pPr>
            <a:r>
              <a:rPr lang="en-US" sz="2000"/>
              <a:t>Flask</a:t>
            </a:r>
          </a:p>
          <a:p>
            <a:pPr marL="342900" indent="-342900">
              <a:buFont typeface="Arial"/>
              <a:buChar char="•"/>
            </a:pPr>
            <a:r>
              <a:rPr lang="en-US" sz="2000"/>
              <a:t>Docker</a:t>
            </a:r>
          </a:p>
          <a:p>
            <a:pPr marL="342900" indent="-342900">
              <a:buFont typeface="Arial"/>
              <a:buChar char="•"/>
            </a:pPr>
            <a:r>
              <a:rPr lang="en-US" sz="2000"/>
              <a:t>Challenges</a:t>
            </a:r>
          </a:p>
          <a:p>
            <a:pPr marL="342900" indent="-342900">
              <a:buFont typeface="Arial"/>
              <a:buChar char="•"/>
            </a:pPr>
            <a:r>
              <a:rPr lang="en-US" sz="2000"/>
              <a:t>Demo</a:t>
            </a:r>
          </a:p>
          <a:p>
            <a:pPr marL="342900" indent="-342900">
              <a:buFont typeface="Arial"/>
              <a:buChar char="•"/>
            </a:pPr>
            <a:r>
              <a:rPr lang="en-US" sz="2000"/>
              <a:t>Conclusion</a:t>
            </a:r>
          </a:p>
          <a:p>
            <a:pPr marL="342900" indent="-342900">
              <a:buFont typeface="Arial"/>
              <a:buChar char="•"/>
            </a:pPr>
            <a:r>
              <a:rPr lang="en-US" sz="2000"/>
              <a:t>Q/A</a:t>
            </a:r>
          </a:p>
          <a:p>
            <a:endParaRPr lang="en-US"/>
          </a:p>
        </p:txBody>
      </p:sp>
    </p:spTree>
    <p:extLst>
      <p:ext uri="{BB962C8B-B14F-4D97-AF65-F5344CB8AC3E}">
        <p14:creationId xmlns:p14="http://schemas.microsoft.com/office/powerpoint/2010/main" val="638687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F3F634C8-D449-2586-0253-640768095025}"/>
              </a:ext>
            </a:extLst>
          </p:cNvPr>
          <p:cNvSpPr>
            <a:spLocks noGrp="1"/>
          </p:cNvSpPr>
          <p:nvPr>
            <p:ph type="sldNum" sz="quarter" idx="12"/>
          </p:nvPr>
        </p:nvSpPr>
        <p:spPr/>
        <p:txBody>
          <a:bodyPr/>
          <a:lstStyle/>
          <a:p>
            <a:fld id="{330EA680-D336-4FF7-8B7A-9848BB0A1C32}" type="slidenum">
              <a:rPr lang="en-US" smtClean="0"/>
              <a:t>20</a:t>
            </a:fld>
            <a:endParaRPr lang="en-US"/>
          </a:p>
        </p:txBody>
      </p:sp>
      <p:sp>
        <p:nvSpPr>
          <p:cNvPr id="5" name="Content Placeholder 4">
            <a:extLst>
              <a:ext uri="{FF2B5EF4-FFF2-40B4-BE49-F238E27FC236}">
                <a16:creationId xmlns:a16="http://schemas.microsoft.com/office/drawing/2014/main" id="{19C1C542-724B-C657-D6A6-B0AFCD75CF7E}"/>
              </a:ext>
            </a:extLst>
          </p:cNvPr>
          <p:cNvSpPr>
            <a:spLocks noGrp="1"/>
          </p:cNvSpPr>
          <p:nvPr>
            <p:ph idx="1"/>
          </p:nvPr>
        </p:nvSpPr>
        <p:spPr>
          <a:xfrm>
            <a:off x="541837" y="2447271"/>
            <a:ext cx="11652857" cy="3520445"/>
          </a:xfrm>
        </p:spPr>
        <p:txBody>
          <a:bodyPr vert="horz" lIns="91440" tIns="45720" rIns="91440" bIns="45720" rtlCol="0" anchor="t">
            <a:noAutofit/>
          </a:bodyPr>
          <a:lstStyle/>
          <a:p>
            <a:pPr>
              <a:buFont typeface="Arial"/>
              <a:buChar char="•"/>
            </a:pPr>
            <a:r>
              <a:rPr lang="en-US" sz="1800" b="1">
                <a:ea typeface="+mn-lt"/>
                <a:cs typeface="+mn-lt"/>
              </a:rPr>
              <a:t>Dependency Management:</a:t>
            </a:r>
            <a:r>
              <a:rPr lang="en-US" sz="1800">
                <a:solidFill>
                  <a:srgbClr val="0D0D0D"/>
                </a:solidFill>
                <a:ea typeface="+mn-lt"/>
                <a:cs typeface="+mn-lt"/>
              </a:rPr>
              <a:t> Dealing with dependency errors and conflicts during the development of Python scripts can lead to delays in debugging and troubleshooting, impacting overall development timelines and productivity.</a:t>
            </a:r>
            <a:endParaRPr lang="en-US" sz="1800"/>
          </a:p>
          <a:p>
            <a:pPr>
              <a:buFont typeface="Arial"/>
              <a:buChar char="•"/>
            </a:pPr>
            <a:r>
              <a:rPr lang="en-US" sz="1800" b="1">
                <a:ea typeface="+mn-lt"/>
                <a:cs typeface="+mn-lt"/>
              </a:rPr>
              <a:t>Library Installation Delays:</a:t>
            </a:r>
            <a:r>
              <a:rPr lang="en-US" sz="1800">
                <a:solidFill>
                  <a:srgbClr val="0D0D0D"/>
                </a:solidFill>
                <a:ea typeface="+mn-lt"/>
                <a:cs typeface="+mn-lt"/>
              </a:rPr>
              <a:t> Lengthy installation times for specific libraries can significantly slow down the development process, affecting the ability to iterate quickly on code changes and experiment with different solutions.</a:t>
            </a:r>
            <a:endParaRPr lang="en-US" sz="1800"/>
          </a:p>
          <a:p>
            <a:pPr>
              <a:buFont typeface="Arial"/>
              <a:buChar char="•"/>
            </a:pPr>
            <a:r>
              <a:rPr lang="en-US" sz="1800" b="1">
                <a:ea typeface="+mn-lt"/>
                <a:cs typeface="+mn-lt"/>
              </a:rPr>
              <a:t>Complex Docker Setup:</a:t>
            </a:r>
            <a:r>
              <a:rPr lang="en-US" sz="1800">
                <a:solidFill>
                  <a:srgbClr val="0D0D0D"/>
                </a:solidFill>
                <a:ea typeface="+mn-lt"/>
                <a:cs typeface="+mn-lt"/>
              </a:rPr>
              <a:t> Managing a time-consuming Docker installation process adds complexity to the development environment setup. This can result in delays in setting up a consistent and reliable deployment environment, hindering efficient collaboration and deployment workflows.</a:t>
            </a:r>
            <a:endParaRPr lang="en-US" sz="1800"/>
          </a:p>
          <a:p>
            <a:pPr marL="0" indent="0">
              <a:buNone/>
            </a:pPr>
            <a:endParaRPr lang="en-US"/>
          </a:p>
        </p:txBody>
      </p:sp>
      <p:sp>
        <p:nvSpPr>
          <p:cNvPr id="7" name="Title 6">
            <a:extLst>
              <a:ext uri="{FF2B5EF4-FFF2-40B4-BE49-F238E27FC236}">
                <a16:creationId xmlns:a16="http://schemas.microsoft.com/office/drawing/2014/main" id="{C3056A4A-C8EE-D7F8-26D8-070342C60B3D}"/>
              </a:ext>
            </a:extLst>
          </p:cNvPr>
          <p:cNvSpPr>
            <a:spLocks noGrp="1"/>
          </p:cNvSpPr>
          <p:nvPr>
            <p:ph type="title"/>
          </p:nvPr>
        </p:nvSpPr>
        <p:spPr/>
        <p:txBody>
          <a:bodyPr/>
          <a:lstStyle/>
          <a:p>
            <a:r>
              <a:rPr lang="en-US" sz="4900">
                <a:latin typeface="Algerian"/>
              </a:rPr>
              <a:t>Challenges</a:t>
            </a:r>
          </a:p>
        </p:txBody>
      </p:sp>
    </p:spTree>
    <p:extLst>
      <p:ext uri="{BB962C8B-B14F-4D97-AF65-F5344CB8AC3E}">
        <p14:creationId xmlns:p14="http://schemas.microsoft.com/office/powerpoint/2010/main" val="125377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86FB8-96E1-F776-DDEF-9ADE6F8D2BC2}"/>
              </a:ext>
            </a:extLst>
          </p:cNvPr>
          <p:cNvSpPr>
            <a:spLocks noGrp="1"/>
          </p:cNvSpPr>
          <p:nvPr>
            <p:ph type="title"/>
          </p:nvPr>
        </p:nvSpPr>
        <p:spPr>
          <a:xfrm>
            <a:off x="838200" y="365125"/>
            <a:ext cx="10515600" cy="1325563"/>
          </a:xfrm>
        </p:spPr>
        <p:txBody>
          <a:bodyPr>
            <a:normAutofit/>
          </a:bodyPr>
          <a:lstStyle/>
          <a:p>
            <a:r>
              <a:rPr lang="en-US" sz="4900" err="1">
                <a:latin typeface="Algerian"/>
              </a:rPr>
              <a:t>ConCLUSION</a:t>
            </a:r>
            <a:r>
              <a:rPr lang="en-US" sz="4900">
                <a:latin typeface="Algerian"/>
              </a:rPr>
              <a:t>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B045F583-A292-7A21-1689-F47CF4E3F0DE}"/>
              </a:ext>
            </a:extLst>
          </p:cNvPr>
          <p:cNvSpPr>
            <a:spLocks noGrp="1"/>
          </p:cNvSpPr>
          <p:nvPr>
            <p:ph type="sldNum" sz="quarter" idx="12"/>
          </p:nvPr>
        </p:nvSpPr>
        <p:spPr/>
        <p:txBody>
          <a:bodyPr/>
          <a:lstStyle/>
          <a:p>
            <a:fld id="{330EA680-D336-4FF7-8B7A-9848BB0A1C32}" type="slidenum">
              <a:rPr lang="en-US" smtClean="0"/>
              <a:t>21</a:t>
            </a:fld>
            <a:endParaRPr lang="en-US"/>
          </a:p>
        </p:txBody>
      </p:sp>
      <p:sp>
        <p:nvSpPr>
          <p:cNvPr id="6" name="Content Placeholder 5">
            <a:extLst>
              <a:ext uri="{FF2B5EF4-FFF2-40B4-BE49-F238E27FC236}">
                <a16:creationId xmlns:a16="http://schemas.microsoft.com/office/drawing/2014/main" id="{6695166F-8B6D-BFBF-3CDA-A712D5E0255D}"/>
              </a:ext>
            </a:extLst>
          </p:cNvPr>
          <p:cNvSpPr>
            <a:spLocks noGrp="1"/>
          </p:cNvSpPr>
          <p:nvPr>
            <p:ph idx="1"/>
          </p:nvPr>
        </p:nvSpPr>
        <p:spPr>
          <a:xfrm>
            <a:off x="838200" y="1970545"/>
            <a:ext cx="10820400" cy="4749212"/>
          </a:xfrm>
        </p:spPr>
        <p:txBody>
          <a:bodyPr vert="horz" lIns="91440" tIns="45720" rIns="91440" bIns="45720" rtlCol="0" anchor="t">
            <a:normAutofit fontScale="92500" lnSpcReduction="10000"/>
          </a:bodyPr>
          <a:lstStyle/>
          <a:p>
            <a:pPr marL="0" indent="0">
              <a:buNone/>
            </a:pPr>
            <a:br>
              <a:rPr lang="en-US" sz="1500"/>
            </a:br>
            <a:r>
              <a:rPr lang="en-US" sz="1700">
                <a:solidFill>
                  <a:srgbClr val="0D0D0D"/>
                </a:solidFill>
                <a:ea typeface="+mn-lt"/>
                <a:cs typeface="+mn-lt"/>
              </a:rPr>
              <a:t>The Vigilant Safety System, leveraging AI and ML technologies, aims to detect and mitigate fatigue effects, enhancing safety beyond driving contexts to encompass various activities where alertness is crucial, with potential applications in industries like transportation, manufacturing, and healthcare.</a:t>
            </a:r>
          </a:p>
          <a:p>
            <a:pPr marL="0" indent="0">
              <a:buNone/>
            </a:pPr>
            <a:r>
              <a:rPr lang="en-US" sz="2200" b="1">
                <a:solidFill>
                  <a:srgbClr val="0D0D0D"/>
                </a:solidFill>
                <a:ea typeface="+mn-lt"/>
                <a:cs typeface="+mn-lt"/>
              </a:rPr>
              <a:t>Future Ideas for Implementation:</a:t>
            </a:r>
            <a:endParaRPr lang="en-US" sz="1700" b="1">
              <a:solidFill>
                <a:srgbClr val="0D0D0D"/>
              </a:solidFill>
              <a:ea typeface="+mn-lt"/>
              <a:cs typeface="+mn-lt"/>
            </a:endParaRPr>
          </a:p>
          <a:p>
            <a:pPr>
              <a:buFont typeface="Wingdings"/>
              <a:buChar char="v"/>
            </a:pPr>
            <a:r>
              <a:rPr lang="en-US" sz="1700" b="1">
                <a:solidFill>
                  <a:srgbClr val="0D0D0D"/>
                </a:solidFill>
                <a:ea typeface="+mn-lt"/>
                <a:cs typeface="+mn-lt"/>
              </a:rPr>
              <a:t>Integration with Wearable Devices:</a:t>
            </a:r>
            <a:r>
              <a:rPr lang="en-US" sz="1700">
                <a:solidFill>
                  <a:srgbClr val="0D0D0D"/>
                </a:solidFill>
                <a:ea typeface="+mn-lt"/>
                <a:cs typeface="+mn-lt"/>
              </a:rPr>
              <a:t> Develop partnerships with wearable technology companies to integrate drowsiness detection features into smartwatches or headsets, providing real-time alerts and enhancing personal safety outside of vehicle environments.</a:t>
            </a:r>
            <a:endParaRPr lang="en-US" sz="1700"/>
          </a:p>
          <a:p>
            <a:pPr>
              <a:buFont typeface="Wingdings"/>
              <a:buChar char="v"/>
            </a:pPr>
            <a:r>
              <a:rPr lang="en-US" sz="1700" b="1">
                <a:solidFill>
                  <a:srgbClr val="0D0D0D"/>
                </a:solidFill>
                <a:ea typeface="+mn-lt"/>
                <a:cs typeface="+mn-lt"/>
              </a:rPr>
              <a:t>Incorporation into Smart Infrastructure:</a:t>
            </a:r>
            <a:r>
              <a:rPr lang="en-US" sz="1700">
                <a:solidFill>
                  <a:srgbClr val="0D0D0D"/>
                </a:solidFill>
                <a:ea typeface="+mn-lt"/>
                <a:cs typeface="+mn-lt"/>
              </a:rPr>
              <a:t> Explore the integration of our system with smart road infrastructure, such as traffic signals and highway surveillance systems, to enhance overall traffic safety and efficiency.</a:t>
            </a:r>
            <a:endParaRPr lang="en-US" sz="1700"/>
          </a:p>
          <a:p>
            <a:pPr>
              <a:buFont typeface="Wingdings"/>
              <a:buChar char="v"/>
            </a:pPr>
            <a:r>
              <a:rPr lang="en-US" sz="1700" b="1">
                <a:solidFill>
                  <a:srgbClr val="0D0D0D"/>
                </a:solidFill>
                <a:ea typeface="+mn-lt"/>
                <a:cs typeface="+mn-lt"/>
              </a:rPr>
              <a:t>Classroom Monitoring System:</a:t>
            </a:r>
            <a:r>
              <a:rPr lang="en-US" sz="1700">
                <a:solidFill>
                  <a:srgbClr val="0D0D0D"/>
                </a:solidFill>
                <a:ea typeface="+mn-lt"/>
                <a:cs typeface="+mn-lt"/>
              </a:rPr>
              <a:t>  Implementing the Vigilant Driver Safety System in schools could revolutionize classroom management and student support, promoting a more attentive and interactive learning environment. By leveraging AI-driven technology, educators can gain valuable insights into student well-being and adapt teaching strategies to maximize student engagement and academic success. </a:t>
            </a:r>
            <a:endParaRPr lang="en-US" sz="1700">
              <a:solidFill>
                <a:srgbClr val="000000"/>
              </a:solidFill>
              <a:ea typeface="+mn-lt"/>
              <a:cs typeface="+mn-lt"/>
            </a:endParaRPr>
          </a:p>
          <a:p>
            <a:pPr marL="628650" lvl="1" indent="-171450">
              <a:buFont typeface="Wingdings" panose="020B0604020202020204" pitchFamily="34" charset="0"/>
              <a:buChar char="Ø"/>
            </a:pPr>
            <a:r>
              <a:rPr lang="en-US" sz="1700">
                <a:solidFill>
                  <a:srgbClr val="0D0D0D"/>
                </a:solidFill>
                <a:ea typeface="+mn-lt"/>
                <a:cs typeface="+mn-lt"/>
              </a:rPr>
              <a:t> Develop a modified version of the Vigilant Driver Safety System tailored for classroom environments to monitor student alertness and engagement during lessons.</a:t>
            </a:r>
          </a:p>
          <a:p>
            <a:pPr marL="628650" lvl="1" indent="-171450">
              <a:buFont typeface="Wingdings" panose="020B0604020202020204" pitchFamily="34" charset="0"/>
              <a:buChar char="Ø"/>
            </a:pPr>
            <a:r>
              <a:rPr lang="en-US" sz="1700">
                <a:solidFill>
                  <a:srgbClr val="0D0D0D"/>
                </a:solidFill>
                <a:ea typeface="+mn-lt"/>
                <a:cs typeface="+mn-lt"/>
              </a:rPr>
              <a:t> Provide real-time alerts to teachers or instructors when students show signs of drowsiness, enabling timely interventions to maintain student engagement and optimize learning outcomes.</a:t>
            </a:r>
            <a:endParaRPr lang="en-US" sz="1700">
              <a:solidFill>
                <a:srgbClr val="000000"/>
              </a:solidFill>
              <a:ea typeface="+mn-lt"/>
              <a:cs typeface="+mn-lt"/>
            </a:endParaRPr>
          </a:p>
          <a:p>
            <a:pPr marL="628650" lvl="1" indent="-171450">
              <a:buFont typeface="Wingdings" panose="020B0604020202020204" pitchFamily="34" charset="0"/>
              <a:buChar char="Ø"/>
            </a:pPr>
            <a:r>
              <a:rPr lang="en-US" sz="1700">
                <a:solidFill>
                  <a:srgbClr val="0D0D0D"/>
                </a:solidFill>
                <a:ea typeface="+mn-lt"/>
                <a:cs typeface="+mn-lt"/>
              </a:rPr>
              <a:t>Use drowsiness data as a metric to assess student well-being and correlate it with academic performance, potentially identifying areas where additional support or adjustments to teaching methods are needed.</a:t>
            </a:r>
            <a:endParaRPr lang="en-US" sz="1700"/>
          </a:p>
          <a:p>
            <a:pPr marL="628650" lvl="1" indent="-171450">
              <a:buFont typeface="Wingdings" panose="020B0604020202020204" pitchFamily="34" charset="0"/>
              <a:buChar char="Ø"/>
            </a:pPr>
            <a:endParaRPr lang="en-US" sz="1500">
              <a:solidFill>
                <a:srgbClr val="0D0D0D"/>
              </a:solidFill>
            </a:endParaRPr>
          </a:p>
          <a:p>
            <a:pPr marL="0" indent="0">
              <a:buNone/>
            </a:pPr>
            <a:endParaRPr lang="en-US"/>
          </a:p>
        </p:txBody>
      </p:sp>
    </p:spTree>
    <p:extLst>
      <p:ext uri="{BB962C8B-B14F-4D97-AF65-F5344CB8AC3E}">
        <p14:creationId xmlns:p14="http://schemas.microsoft.com/office/powerpoint/2010/main" val="890518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3A42FAEB-5151-2E4E-87C4-99FEC7393856}"/>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a:normAutofit/>
          </a:bodyPr>
          <a:lstStyle/>
          <a:p>
            <a:pPr algn="ctr">
              <a:spcAft>
                <a:spcPts val="600"/>
              </a:spcAft>
            </a:pPr>
            <a:fld id="{330EA680-D336-4FF7-8B7A-9848BB0A1C32}" type="slidenum">
              <a:rPr lang="en-US">
                <a:solidFill>
                  <a:schemeClr val="bg1"/>
                </a:solidFill>
              </a:rPr>
              <a:pPr algn="ctr">
                <a:spcAft>
                  <a:spcPts val="600"/>
                </a:spcAft>
              </a:pPr>
              <a:t>22</a:t>
            </a:fld>
            <a:endParaRPr lang="en-US">
              <a:solidFill>
                <a:schemeClr val="bg1"/>
              </a:solidFill>
            </a:endParaRPr>
          </a:p>
        </p:txBody>
      </p:sp>
      <p:pic>
        <p:nvPicPr>
          <p:cNvPr id="5" name="Picture 4" descr="A computer with a screen&#10;&#10;Description automatically generated">
            <a:extLst>
              <a:ext uri="{FF2B5EF4-FFF2-40B4-BE49-F238E27FC236}">
                <a16:creationId xmlns:a16="http://schemas.microsoft.com/office/drawing/2014/main" id="{B179D2B0-C941-8C35-D3EA-6C11791AFCF0}"/>
              </a:ext>
            </a:extLst>
          </p:cNvPr>
          <p:cNvPicPr>
            <a:picLocks noChangeAspect="1"/>
          </p:cNvPicPr>
          <p:nvPr/>
        </p:nvPicPr>
        <p:blipFill>
          <a:blip r:embed="rId2"/>
          <a:stretch>
            <a:fillRect/>
          </a:stretch>
        </p:blipFill>
        <p:spPr>
          <a:xfrm>
            <a:off x="1794140" y="965201"/>
            <a:ext cx="4911568" cy="4911568"/>
          </a:xfrm>
          <a:prstGeom prst="rect">
            <a:avLst/>
          </a:prstGeom>
        </p:spPr>
      </p:pic>
    </p:spTree>
    <p:extLst>
      <p:ext uri="{BB962C8B-B14F-4D97-AF65-F5344CB8AC3E}">
        <p14:creationId xmlns:p14="http://schemas.microsoft.com/office/powerpoint/2010/main" val="3692265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9F47415-738F-17E5-F242-504051DC63A5}"/>
              </a:ext>
            </a:extLst>
          </p:cNvPr>
          <p:cNvSpPr>
            <a:spLocks noGrp="1"/>
          </p:cNvSpPr>
          <p:nvPr>
            <p:ph type="sldNum" sz="quarter" idx="12"/>
          </p:nvPr>
        </p:nvSpPr>
        <p:spPr/>
        <p:txBody>
          <a:bodyPr/>
          <a:lstStyle/>
          <a:p>
            <a:fld id="{330EA680-D336-4FF7-8B7A-9848BB0A1C32}" type="slidenum">
              <a:rPr lang="en-US" smtClean="0"/>
              <a:t>23</a:t>
            </a:fld>
            <a:endParaRPr lang="en-US"/>
          </a:p>
        </p:txBody>
      </p:sp>
      <p:pic>
        <p:nvPicPr>
          <p:cNvPr id="5" name="Picture 4" descr="A white rectangular piece of paper with blue text&#10;&#10;Description automatically generated">
            <a:extLst>
              <a:ext uri="{FF2B5EF4-FFF2-40B4-BE49-F238E27FC236}">
                <a16:creationId xmlns:a16="http://schemas.microsoft.com/office/drawing/2014/main" id="{12628C6E-EF92-6A8F-6DEF-7B465953539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739216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25EF-8A84-38E9-0263-61F54F52FF68}"/>
              </a:ext>
            </a:extLst>
          </p:cNvPr>
          <p:cNvSpPr>
            <a:spLocks noGrp="1"/>
          </p:cNvSpPr>
          <p:nvPr>
            <p:ph type="title"/>
          </p:nvPr>
        </p:nvSpPr>
        <p:spPr>
          <a:xfrm>
            <a:off x="572493" y="238539"/>
            <a:ext cx="11018520" cy="1434415"/>
          </a:xfrm>
        </p:spPr>
        <p:txBody>
          <a:bodyPr anchor="b">
            <a:normAutofit/>
          </a:bodyPr>
          <a:lstStyle/>
          <a:p>
            <a:r>
              <a:rPr lang="en-US" sz="5400">
                <a:latin typeface="Algerian"/>
              </a:rPr>
              <a:t>INTRODUCTION</a:t>
            </a:r>
          </a:p>
        </p:txBody>
      </p:sp>
      <p:sp>
        <p:nvSpPr>
          <p:cNvPr id="1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5899E4-7E37-646D-77BD-C720F5CA8531}"/>
              </a:ext>
            </a:extLst>
          </p:cNvPr>
          <p:cNvSpPr>
            <a:spLocks noGrp="1"/>
          </p:cNvSpPr>
          <p:nvPr>
            <p:ph idx="1"/>
          </p:nvPr>
        </p:nvSpPr>
        <p:spPr>
          <a:xfrm>
            <a:off x="281140" y="2609198"/>
            <a:ext cx="4842170" cy="4119172"/>
          </a:xfrm>
        </p:spPr>
        <p:txBody>
          <a:bodyPr vert="horz" lIns="91440" tIns="45720" rIns="91440" bIns="45720" rtlCol="0" anchor="t">
            <a:noAutofit/>
          </a:bodyPr>
          <a:lstStyle/>
          <a:p>
            <a:pPr marL="0" indent="0" algn="just">
              <a:buNone/>
            </a:pPr>
            <a:r>
              <a:rPr lang="en-US" sz="1600" u="sng">
                <a:latin typeface="Aptos Display"/>
                <a:ea typeface="+mn-lt"/>
                <a:cs typeface="Times New Roman"/>
              </a:rPr>
              <a:t>Factors contributing to drowsiness:</a:t>
            </a:r>
            <a:endParaRPr lang="en-US" sz="1600" u="sng">
              <a:latin typeface="Aptos Display"/>
              <a:ea typeface="Calibri"/>
              <a:cs typeface="Calibri"/>
            </a:endParaRPr>
          </a:p>
          <a:p>
            <a:pPr marL="342900" indent="-342900" algn="just">
              <a:buAutoNum type="arabicPeriod"/>
            </a:pPr>
            <a:r>
              <a:rPr lang="en-US" sz="1600">
                <a:latin typeface="Aptos Display"/>
                <a:ea typeface="+mn-lt"/>
                <a:cs typeface="Times New Roman"/>
              </a:rPr>
              <a:t>  Fatigue</a:t>
            </a:r>
            <a:endParaRPr lang="en-US" sz="1600">
              <a:latin typeface="Aptos Display"/>
              <a:ea typeface="Calibri"/>
              <a:cs typeface="Times New Roman"/>
            </a:endParaRPr>
          </a:p>
          <a:p>
            <a:pPr marL="342900" indent="-342900" algn="just">
              <a:buAutoNum type="arabicPeriod"/>
            </a:pPr>
            <a:r>
              <a:rPr lang="en-US" sz="1600">
                <a:latin typeface="Aptos Display"/>
                <a:ea typeface="+mn-lt"/>
                <a:cs typeface="Times New Roman"/>
              </a:rPr>
              <a:t>  Alcohol consumption</a:t>
            </a:r>
            <a:endParaRPr lang="en-US" sz="1600">
              <a:latin typeface="Aptos Display"/>
              <a:ea typeface="Calibri"/>
              <a:cs typeface="Times New Roman"/>
            </a:endParaRPr>
          </a:p>
          <a:p>
            <a:pPr marL="342900" indent="-342900" algn="just">
              <a:buAutoNum type="arabicPeriod"/>
            </a:pPr>
            <a:r>
              <a:rPr lang="en-US" sz="1600">
                <a:latin typeface="Aptos Display"/>
                <a:ea typeface="+mn-lt"/>
                <a:cs typeface="Times New Roman"/>
              </a:rPr>
              <a:t>  Monotonous road conditions</a:t>
            </a:r>
            <a:endParaRPr lang="en-US" sz="1600">
              <a:latin typeface="Aptos Display"/>
              <a:ea typeface="Calibri"/>
              <a:cs typeface="Times New Roman"/>
            </a:endParaRPr>
          </a:p>
          <a:p>
            <a:pPr marL="342900" indent="-342900" algn="just">
              <a:buAutoNum type="arabicPeriod"/>
            </a:pPr>
            <a:r>
              <a:rPr lang="en-US" sz="1600">
                <a:latin typeface="Aptos Display"/>
                <a:ea typeface="+mn-lt"/>
                <a:cs typeface="Times New Roman"/>
              </a:rPr>
              <a:t>  Driving during inappropriate times</a:t>
            </a:r>
            <a:endParaRPr lang="en-US" sz="1600">
              <a:latin typeface="Aptos Display"/>
              <a:ea typeface="Calibri"/>
              <a:cs typeface="Times New Roman"/>
            </a:endParaRPr>
          </a:p>
          <a:p>
            <a:pPr marL="0" indent="0" algn="just">
              <a:buNone/>
            </a:pPr>
            <a:r>
              <a:rPr lang="en-US" sz="1600" u="sng">
                <a:latin typeface="Aptos Display"/>
                <a:ea typeface="+mn-lt"/>
                <a:cs typeface="Times New Roman"/>
              </a:rPr>
              <a:t>Consequences: </a:t>
            </a:r>
            <a:endParaRPr lang="en-US" sz="1600" u="sng">
              <a:latin typeface="Aptos Display"/>
              <a:ea typeface="Calibri"/>
              <a:cs typeface="Calibri"/>
            </a:endParaRPr>
          </a:p>
          <a:p>
            <a:pPr marL="342900" indent="-342900" algn="just">
              <a:buAutoNum type="arabicPeriod"/>
            </a:pPr>
            <a:r>
              <a:rPr lang="en-US" sz="1600">
                <a:latin typeface="Aptos Display"/>
                <a:ea typeface="+mn-lt"/>
                <a:cs typeface="Times New Roman"/>
              </a:rPr>
              <a:t>Increased accidents and fatalities</a:t>
            </a:r>
            <a:endParaRPr lang="en-US" sz="1600">
              <a:latin typeface="Aptos Display"/>
              <a:ea typeface="Calibri"/>
              <a:cs typeface="Times New Roman"/>
            </a:endParaRPr>
          </a:p>
          <a:p>
            <a:pPr marL="342900" indent="-342900" algn="just">
              <a:buAutoNum type="arabicPeriod"/>
            </a:pPr>
            <a:r>
              <a:rPr lang="en-US" sz="1600">
                <a:latin typeface="Aptos Display"/>
                <a:ea typeface="+mn-lt"/>
                <a:cs typeface="Times New Roman"/>
              </a:rPr>
              <a:t>Impaired reaction time</a:t>
            </a:r>
            <a:endParaRPr lang="en-US" sz="1600">
              <a:latin typeface="Aptos Display"/>
              <a:ea typeface="Calibri"/>
              <a:cs typeface="Times New Roman"/>
            </a:endParaRPr>
          </a:p>
          <a:p>
            <a:pPr marL="0" indent="0" algn="just">
              <a:buNone/>
            </a:pPr>
            <a:endParaRPr lang="en-US" sz="1600">
              <a:latin typeface="Aptos Display"/>
              <a:ea typeface="Calibri"/>
              <a:cs typeface="Calibri"/>
            </a:endParaRPr>
          </a:p>
        </p:txBody>
      </p:sp>
      <p:pic>
        <p:nvPicPr>
          <p:cNvPr id="6" name="Picture 5" descr="A cartoon of a person sleeping next to a clock&#10;&#10;Description automatically generated">
            <a:extLst>
              <a:ext uri="{FF2B5EF4-FFF2-40B4-BE49-F238E27FC236}">
                <a16:creationId xmlns:a16="http://schemas.microsoft.com/office/drawing/2014/main" id="{9232662E-C6DB-A4FF-2D24-B348299C7AA5}"/>
              </a:ext>
            </a:extLst>
          </p:cNvPr>
          <p:cNvPicPr>
            <a:picLocks noChangeAspect="1"/>
          </p:cNvPicPr>
          <p:nvPr/>
        </p:nvPicPr>
        <p:blipFill rotWithShape="1">
          <a:blip r:embed="rId2"/>
          <a:srcRect l="10104" r="7548" b="1"/>
          <a:stretch/>
        </p:blipFill>
        <p:spPr>
          <a:xfrm>
            <a:off x="4212294" y="3136870"/>
            <a:ext cx="3407664" cy="2572512"/>
          </a:xfrm>
          <a:prstGeom prst="rect">
            <a:avLst/>
          </a:prstGeom>
        </p:spPr>
      </p:pic>
      <p:sp>
        <p:nvSpPr>
          <p:cNvPr id="4" name="Slide Number Placeholder 3">
            <a:extLst>
              <a:ext uri="{FF2B5EF4-FFF2-40B4-BE49-F238E27FC236}">
                <a16:creationId xmlns:a16="http://schemas.microsoft.com/office/drawing/2014/main" id="{4EFC10D1-C8F3-1C0A-C9E0-E73E2E264882}"/>
              </a:ext>
            </a:extLst>
          </p:cNvPr>
          <p:cNvSpPr>
            <a:spLocks noGrp="1"/>
          </p:cNvSpPr>
          <p:nvPr>
            <p:ph type="sldNum" sz="quarter" idx="12"/>
          </p:nvPr>
        </p:nvSpPr>
        <p:spPr>
          <a:xfrm>
            <a:off x="8610600" y="6356350"/>
            <a:ext cx="2743200" cy="365125"/>
          </a:xfrm>
        </p:spPr>
        <p:txBody>
          <a:bodyPr>
            <a:normAutofit/>
          </a:bodyPr>
          <a:lstStyle/>
          <a:p>
            <a:pPr>
              <a:spcAft>
                <a:spcPts val="600"/>
              </a:spcAft>
            </a:pPr>
            <a:fld id="{330EA680-D336-4FF7-8B7A-9848BB0A1C32}" type="slidenum">
              <a:rPr lang="en-US" smtClean="0"/>
              <a:pPr>
                <a:spcAft>
                  <a:spcPts val="600"/>
                </a:spcAft>
              </a:pPr>
              <a:t>3</a:t>
            </a:fld>
            <a:endParaRPr lang="en-US"/>
          </a:p>
        </p:txBody>
      </p:sp>
      <p:sp>
        <p:nvSpPr>
          <p:cNvPr id="5" name="TextBox 4">
            <a:extLst>
              <a:ext uri="{FF2B5EF4-FFF2-40B4-BE49-F238E27FC236}">
                <a16:creationId xmlns:a16="http://schemas.microsoft.com/office/drawing/2014/main" id="{B0800DC0-80E2-D4E8-56CA-3D38E9F33654}"/>
              </a:ext>
            </a:extLst>
          </p:cNvPr>
          <p:cNvSpPr txBox="1"/>
          <p:nvPr/>
        </p:nvSpPr>
        <p:spPr>
          <a:xfrm>
            <a:off x="8041342" y="2606489"/>
            <a:ext cx="3886200"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u="sng">
                <a:latin typeface="Aptos Display"/>
                <a:cs typeface="Segoe UI"/>
              </a:rPr>
              <a:t>Solution: ​</a:t>
            </a:r>
            <a:endParaRPr lang="en-US" sz="1600">
              <a:latin typeface="Aptos" panose="020B0004020202020204"/>
              <a:cs typeface="Segoe UI"/>
            </a:endParaRPr>
          </a:p>
          <a:p>
            <a:pPr algn="just"/>
            <a:endParaRPr lang="en-US" sz="1600">
              <a:latin typeface="Aptos Display"/>
              <a:cs typeface="Segoe UI"/>
            </a:endParaRPr>
          </a:p>
          <a:p>
            <a:pPr marL="342900" indent="-342900" algn="just">
              <a:buAutoNum type="arabicPeriod"/>
            </a:pPr>
            <a:r>
              <a:rPr lang="en-US" sz="1600">
                <a:latin typeface="Aptos Display"/>
                <a:cs typeface="Segoe UI"/>
              </a:rPr>
              <a:t>Introducing the Deep Drowsiness Detection System for Drivers​</a:t>
            </a:r>
            <a:endParaRPr lang="en-US" sz="1600"/>
          </a:p>
          <a:p>
            <a:pPr marL="342900" indent="-342900" algn="just">
              <a:buAutoNum type="arabicPeriod"/>
            </a:pPr>
            <a:r>
              <a:rPr lang="en-US" sz="1600">
                <a:latin typeface="Aptos Display"/>
                <a:cs typeface="Segoe UI"/>
              </a:rPr>
              <a:t>Technology used: ​</a:t>
            </a:r>
          </a:p>
          <a:p>
            <a:pPr marL="342900" indent="-342900" algn="just">
              <a:buAutoNum type="arabicPeriod"/>
            </a:pPr>
            <a:r>
              <a:rPr lang="en-US" sz="1600">
                <a:latin typeface="Aptos Display"/>
                <a:cs typeface="Segoe UI"/>
              </a:rPr>
              <a:t>  Artificial Intelligence (AI)​</a:t>
            </a:r>
          </a:p>
          <a:p>
            <a:pPr marL="342900" indent="-342900" algn="just">
              <a:buAutoNum type="arabicPeriod"/>
            </a:pPr>
            <a:r>
              <a:rPr lang="en-US" sz="1600">
                <a:latin typeface="Aptos Display"/>
                <a:cs typeface="Segoe UI"/>
              </a:rPr>
              <a:t>  Machine Learning (ML)​</a:t>
            </a:r>
          </a:p>
          <a:p>
            <a:pPr algn="just"/>
            <a:endParaRPr lang="en-US" sz="1600">
              <a:latin typeface="Aptos Display"/>
              <a:cs typeface="Segoe UI"/>
            </a:endParaRPr>
          </a:p>
          <a:p>
            <a:pPr algn="just"/>
            <a:r>
              <a:rPr lang="en-US" sz="1600" u="sng">
                <a:latin typeface="Aptos Display"/>
                <a:cs typeface="Segoe UI"/>
              </a:rPr>
              <a:t>Functionality: ​</a:t>
            </a:r>
          </a:p>
          <a:p>
            <a:pPr marL="342900" indent="-342900" algn="just">
              <a:buAutoNum type="arabicPeriod"/>
            </a:pPr>
            <a:r>
              <a:rPr lang="en-US" sz="1600">
                <a:latin typeface="Aptos Display"/>
                <a:cs typeface="Segoe UI"/>
              </a:rPr>
              <a:t>Identifying signs of drowsiness in drivers​</a:t>
            </a:r>
          </a:p>
          <a:p>
            <a:pPr marL="342900" indent="-342900" algn="just">
              <a:buAutoNum type="arabicPeriod"/>
            </a:pPr>
            <a:r>
              <a:rPr lang="en-US" sz="1600">
                <a:latin typeface="Aptos Display"/>
                <a:cs typeface="Segoe UI"/>
              </a:rPr>
              <a:t>Alerting drivers to potential fatigue-related risks​</a:t>
            </a:r>
          </a:p>
        </p:txBody>
      </p:sp>
      <p:sp>
        <p:nvSpPr>
          <p:cNvPr id="7" name="TextBox 6">
            <a:extLst>
              <a:ext uri="{FF2B5EF4-FFF2-40B4-BE49-F238E27FC236}">
                <a16:creationId xmlns:a16="http://schemas.microsoft.com/office/drawing/2014/main" id="{E0CE2767-33CA-8CF3-88BB-AE86E2CDE43D}"/>
              </a:ext>
            </a:extLst>
          </p:cNvPr>
          <p:cNvSpPr txBox="1"/>
          <p:nvPr/>
        </p:nvSpPr>
        <p:spPr>
          <a:xfrm>
            <a:off x="2696136" y="1878107"/>
            <a:ext cx="702384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Aptos Display"/>
              </a:rPr>
              <a:t>Issue:</a:t>
            </a:r>
            <a:r>
              <a:rPr lang="en-US" sz="2000">
                <a:latin typeface="Aptos Display"/>
              </a:rPr>
              <a:t> Deep drowsiness poses a significant threat to road safety.​</a:t>
            </a:r>
            <a:endParaRPr lang="en-US" sz="2000"/>
          </a:p>
        </p:txBody>
      </p:sp>
    </p:spTree>
    <p:extLst>
      <p:ext uri="{BB962C8B-B14F-4D97-AF65-F5344CB8AC3E}">
        <p14:creationId xmlns:p14="http://schemas.microsoft.com/office/powerpoint/2010/main" val="2292339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49ABE5-F67C-3DE4-8AAE-0F582D3FE56F}"/>
              </a:ext>
            </a:extLst>
          </p:cNvPr>
          <p:cNvSpPr>
            <a:spLocks noGrp="1"/>
          </p:cNvSpPr>
          <p:nvPr>
            <p:ph type="title"/>
          </p:nvPr>
        </p:nvSpPr>
        <p:spPr>
          <a:xfrm>
            <a:off x="838200" y="365125"/>
            <a:ext cx="10515600" cy="1325563"/>
          </a:xfrm>
        </p:spPr>
        <p:txBody>
          <a:bodyPr>
            <a:normAutofit/>
          </a:bodyPr>
          <a:lstStyle/>
          <a:p>
            <a:r>
              <a:rPr lang="en-US" sz="5400">
                <a:latin typeface="Algerian"/>
              </a:rPr>
              <a:t>PROBLEM STATEMENT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E2AB38A-0663-100E-244C-EF48A842E110}"/>
              </a:ext>
            </a:extLst>
          </p:cNvPr>
          <p:cNvSpPr>
            <a:spLocks noGrp="1"/>
          </p:cNvSpPr>
          <p:nvPr>
            <p:ph idx="1"/>
          </p:nvPr>
        </p:nvSpPr>
        <p:spPr>
          <a:xfrm>
            <a:off x="670112" y="3038766"/>
            <a:ext cx="10515600" cy="2369372"/>
          </a:xfrm>
        </p:spPr>
        <p:txBody>
          <a:bodyPr vert="horz" lIns="91440" tIns="45720" rIns="91440" bIns="45720" rtlCol="0" anchor="t">
            <a:normAutofit/>
          </a:bodyPr>
          <a:lstStyle/>
          <a:p>
            <a:pPr marL="0" indent="0">
              <a:buNone/>
            </a:pPr>
            <a:endParaRPr lang="en-US" sz="2200"/>
          </a:p>
          <a:p>
            <a:pPr marL="0" indent="0">
              <a:buNone/>
            </a:pPr>
            <a:endParaRPr lang="en-US" sz="2200"/>
          </a:p>
        </p:txBody>
      </p:sp>
      <p:sp>
        <p:nvSpPr>
          <p:cNvPr id="4" name="TextBox 3">
            <a:extLst>
              <a:ext uri="{FF2B5EF4-FFF2-40B4-BE49-F238E27FC236}">
                <a16:creationId xmlns:a16="http://schemas.microsoft.com/office/drawing/2014/main" id="{EF311EF2-1C5A-763E-14F0-A2D182C635CE}"/>
              </a:ext>
            </a:extLst>
          </p:cNvPr>
          <p:cNvSpPr txBox="1"/>
          <p:nvPr/>
        </p:nvSpPr>
        <p:spPr>
          <a:xfrm>
            <a:off x="438523" y="1903507"/>
            <a:ext cx="4435288"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Times New Roman"/>
                <a:cs typeface="Times New Roman"/>
              </a:rPr>
              <a:t>Impact of Driver Drowsiness:</a:t>
            </a:r>
            <a:endParaRPr lang="en-US" b="1"/>
          </a:p>
          <a:p>
            <a:pPr marL="342900" indent="-342900">
              <a:buAutoNum type="alphaLcPeriod"/>
            </a:pPr>
            <a:r>
              <a:rPr lang="en-US">
                <a:latin typeface="Times New Roman"/>
                <a:cs typeface="Times New Roman"/>
              </a:rPr>
              <a:t>   Contributes to a high number of accidents</a:t>
            </a:r>
          </a:p>
          <a:p>
            <a:pPr marL="342900" indent="-342900">
              <a:buAutoNum type="alphaLcPeriod"/>
            </a:pPr>
            <a:r>
              <a:rPr lang="en-US">
                <a:latin typeface="Times New Roman"/>
                <a:cs typeface="Times New Roman"/>
              </a:rPr>
              <a:t>   Poses a significant risk to road safety</a:t>
            </a:r>
          </a:p>
          <a:p>
            <a:pPr marL="342900" indent="-342900">
              <a:buAutoNum type="alphaLcPeriod"/>
            </a:pPr>
            <a:r>
              <a:rPr lang="en-US">
                <a:latin typeface="Times New Roman"/>
                <a:cs typeface="Times New Roman"/>
              </a:rPr>
              <a:t>   Affects not only the driver but also passengers and their families</a:t>
            </a:r>
          </a:p>
          <a:p>
            <a:r>
              <a:rPr lang="en-US" b="1">
                <a:latin typeface="Times New Roman"/>
                <a:cs typeface="Times New Roman"/>
              </a:rPr>
              <a:t>Consequences:</a:t>
            </a:r>
            <a:endParaRPr lang="en-US" b="1"/>
          </a:p>
          <a:p>
            <a:pPr marL="285750" indent="-285750">
              <a:buAutoNum type="alphaLcPeriod"/>
            </a:pPr>
            <a:r>
              <a:rPr lang="en-US">
                <a:latin typeface="Times New Roman"/>
                <a:cs typeface="Times New Roman"/>
              </a:rPr>
              <a:t>   Accidents, injuries, and loss of life</a:t>
            </a:r>
          </a:p>
          <a:p>
            <a:pPr marL="285750" indent="-285750">
              <a:buAutoNum type="alphaLcPeriod"/>
            </a:pPr>
            <a:r>
              <a:rPr lang="en-US">
                <a:latin typeface="Times New Roman"/>
                <a:cs typeface="Times New Roman"/>
              </a:rPr>
              <a:t>   Emotional and financial distress for affected individuals and families</a:t>
            </a:r>
          </a:p>
          <a:p>
            <a:r>
              <a:rPr lang="en-US" b="1">
                <a:latin typeface="Times New Roman"/>
                <a:cs typeface="Times New Roman"/>
              </a:rPr>
              <a:t>Statistics:</a:t>
            </a:r>
            <a:endParaRPr lang="en-US" b="1"/>
          </a:p>
          <a:p>
            <a:r>
              <a:rPr lang="en-US">
                <a:latin typeface="Times New Roman"/>
                <a:cs typeface="Times New Roman"/>
              </a:rPr>
              <a:t>   </a:t>
            </a:r>
            <a:r>
              <a:rPr lang="en-US" u="sng">
                <a:latin typeface="Times New Roman"/>
                <a:ea typeface="+mn-lt"/>
                <a:cs typeface="Times New Roman"/>
              </a:rPr>
              <a:t>In the United States:</a:t>
            </a:r>
            <a:endParaRPr lang="en-US" u="sng"/>
          </a:p>
          <a:p>
            <a:pPr marL="342900" indent="-342900">
              <a:buAutoNum type="alphaLcPeriod"/>
            </a:pPr>
            <a:r>
              <a:rPr lang="en-US">
                <a:latin typeface="Times New Roman"/>
                <a:ea typeface="+mn-lt"/>
                <a:cs typeface="Times New Roman"/>
              </a:rPr>
              <a:t>     Over 72,000 crashes annually</a:t>
            </a:r>
            <a:endParaRPr lang="en-US"/>
          </a:p>
          <a:p>
            <a:pPr marL="342900" indent="-342900">
              <a:buAutoNum type="alphaLcPeriod"/>
            </a:pPr>
            <a:r>
              <a:rPr lang="en-US">
                <a:latin typeface="Times New Roman"/>
                <a:ea typeface="+mn-lt"/>
                <a:cs typeface="Times New Roman"/>
              </a:rPr>
              <a:t>     Approximately 800 fatalities per year</a:t>
            </a:r>
            <a:endParaRPr lang="en-US"/>
          </a:p>
          <a:p>
            <a:endParaRPr lang="en-US">
              <a:latin typeface="Times New Roman"/>
              <a:cs typeface="Times New Roman"/>
            </a:endParaRPr>
          </a:p>
        </p:txBody>
      </p:sp>
      <p:sp>
        <p:nvSpPr>
          <p:cNvPr id="5" name="Slide Number Placeholder 4">
            <a:extLst>
              <a:ext uri="{FF2B5EF4-FFF2-40B4-BE49-F238E27FC236}">
                <a16:creationId xmlns:a16="http://schemas.microsoft.com/office/drawing/2014/main" id="{BB406467-23ED-B7BB-DD0B-B88E85B0651F}"/>
              </a:ext>
            </a:extLst>
          </p:cNvPr>
          <p:cNvSpPr>
            <a:spLocks noGrp="1"/>
          </p:cNvSpPr>
          <p:nvPr>
            <p:ph type="sldNum" sz="quarter" idx="12"/>
          </p:nvPr>
        </p:nvSpPr>
        <p:spPr/>
        <p:txBody>
          <a:bodyPr/>
          <a:lstStyle/>
          <a:p>
            <a:fld id="{330EA680-D336-4FF7-8B7A-9848BB0A1C32}" type="slidenum">
              <a:rPr lang="en-US" smtClean="0"/>
              <a:t>4</a:t>
            </a:fld>
            <a:endParaRPr lang="en-US"/>
          </a:p>
        </p:txBody>
      </p:sp>
      <p:pic>
        <p:nvPicPr>
          <p:cNvPr id="7" name="Picture 6" descr="Problem Statement Vector Icon 28119377 Vector Art at Vecteezy">
            <a:extLst>
              <a:ext uri="{FF2B5EF4-FFF2-40B4-BE49-F238E27FC236}">
                <a16:creationId xmlns:a16="http://schemas.microsoft.com/office/drawing/2014/main" id="{ACEE6E10-7D18-D97F-7428-3C104068D166}"/>
              </a:ext>
            </a:extLst>
          </p:cNvPr>
          <p:cNvPicPr>
            <a:picLocks noChangeAspect="1"/>
          </p:cNvPicPr>
          <p:nvPr/>
        </p:nvPicPr>
        <p:blipFill>
          <a:blip r:embed="rId2"/>
          <a:stretch>
            <a:fillRect/>
          </a:stretch>
        </p:blipFill>
        <p:spPr>
          <a:xfrm>
            <a:off x="10117137" y="-4763"/>
            <a:ext cx="2105025" cy="1724025"/>
          </a:xfrm>
          <a:prstGeom prst="rect">
            <a:avLst/>
          </a:prstGeom>
        </p:spPr>
      </p:pic>
      <p:sp>
        <p:nvSpPr>
          <p:cNvPr id="6" name="TextBox 5">
            <a:extLst>
              <a:ext uri="{FF2B5EF4-FFF2-40B4-BE49-F238E27FC236}">
                <a16:creationId xmlns:a16="http://schemas.microsoft.com/office/drawing/2014/main" id="{99924D9C-5C09-09DE-470C-B9D63CF9FDBC}"/>
              </a:ext>
            </a:extLst>
          </p:cNvPr>
          <p:cNvSpPr txBox="1"/>
          <p:nvPr/>
        </p:nvSpPr>
        <p:spPr>
          <a:xfrm>
            <a:off x="5587253" y="2247900"/>
            <a:ext cx="6316955" cy="2862322"/>
          </a:xfrm>
          <a:prstGeom prst="rect">
            <a:avLst/>
          </a:prstGeom>
          <a:solidFill>
            <a:schemeClr val="accent2">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Times New Roman"/>
                <a:cs typeface="Segoe UI"/>
              </a:rPr>
              <a:t>Proposed Solution:​</a:t>
            </a:r>
          </a:p>
          <a:p>
            <a:pPr marL="342900" indent="-342900">
              <a:buAutoNum type="arabicParenR"/>
            </a:pPr>
            <a:r>
              <a:rPr lang="en-US">
                <a:latin typeface="Times New Roman"/>
                <a:cs typeface="Segoe UI"/>
              </a:rPr>
              <a:t>   Development and implementation of a Deep Drowsiness Detection System for Drivers​</a:t>
            </a:r>
            <a:endParaRPr lang="en-US"/>
          </a:p>
          <a:p>
            <a:r>
              <a:rPr lang="en-US" b="1">
                <a:latin typeface="Times New Roman"/>
                <a:cs typeface="Segoe UI"/>
              </a:rPr>
              <a:t>Functionality:​</a:t>
            </a:r>
          </a:p>
          <a:p>
            <a:pPr marL="342900" indent="-342900">
              <a:buAutoNum type="arabicParenR"/>
            </a:pPr>
            <a:r>
              <a:rPr lang="en-US">
                <a:latin typeface="Times New Roman"/>
                <a:cs typeface="Segoe UI"/>
              </a:rPr>
              <a:t>   Utilizes AI and ML technologies​</a:t>
            </a:r>
          </a:p>
          <a:p>
            <a:pPr marL="342900" indent="-342900">
              <a:buAutoNum type="arabicParenR"/>
            </a:pPr>
            <a:r>
              <a:rPr lang="en-US">
                <a:latin typeface="Times New Roman"/>
                <a:cs typeface="Segoe UI"/>
              </a:rPr>
              <a:t>   Detects early signs of fatigue (e.g., eye movements, yawning, steering patterns)​</a:t>
            </a:r>
          </a:p>
          <a:p>
            <a:pPr marL="342900" indent="-342900">
              <a:buAutoNum type="arabicParenR"/>
            </a:pPr>
            <a:r>
              <a:rPr lang="en-US">
                <a:latin typeface="Times New Roman"/>
                <a:cs typeface="Segoe UI"/>
              </a:rPr>
              <a:t>   Alerts drivers with high sound alarms to prevent accidents and ensure road safety.​</a:t>
            </a:r>
          </a:p>
          <a:p>
            <a:r>
              <a:rPr lang="en-US">
                <a:cs typeface="Segoe UI"/>
              </a:rPr>
              <a:t>​</a:t>
            </a:r>
          </a:p>
        </p:txBody>
      </p:sp>
    </p:spTree>
    <p:extLst>
      <p:ext uri="{BB962C8B-B14F-4D97-AF65-F5344CB8AC3E}">
        <p14:creationId xmlns:p14="http://schemas.microsoft.com/office/powerpoint/2010/main" val="1435645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49ABE5-F67C-3DE4-8AAE-0F582D3FE56F}"/>
              </a:ext>
            </a:extLst>
          </p:cNvPr>
          <p:cNvSpPr>
            <a:spLocks noGrp="1"/>
          </p:cNvSpPr>
          <p:nvPr>
            <p:ph type="title"/>
          </p:nvPr>
        </p:nvSpPr>
        <p:spPr>
          <a:xfrm>
            <a:off x="838200" y="365125"/>
            <a:ext cx="10515600" cy="1325563"/>
          </a:xfrm>
        </p:spPr>
        <p:txBody>
          <a:bodyPr>
            <a:normAutofit/>
          </a:bodyPr>
          <a:lstStyle/>
          <a:p>
            <a:r>
              <a:rPr lang="en-US">
                <a:latin typeface="Algerian"/>
              </a:rPr>
              <a:t>WHY THIS PROBLEM</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E2AB38A-0663-100E-244C-EF48A842E110}"/>
              </a:ext>
            </a:extLst>
          </p:cNvPr>
          <p:cNvSpPr>
            <a:spLocks noGrp="1"/>
          </p:cNvSpPr>
          <p:nvPr>
            <p:ph idx="1"/>
          </p:nvPr>
        </p:nvSpPr>
        <p:spPr>
          <a:xfrm>
            <a:off x="670112" y="3038766"/>
            <a:ext cx="10515600" cy="2369372"/>
          </a:xfrm>
        </p:spPr>
        <p:txBody>
          <a:bodyPr vert="horz" lIns="91440" tIns="45720" rIns="91440" bIns="45720" rtlCol="0" anchor="t">
            <a:normAutofit/>
          </a:bodyPr>
          <a:lstStyle/>
          <a:p>
            <a:pPr marL="0" indent="0">
              <a:buNone/>
            </a:pPr>
            <a:endParaRPr lang="en-US" sz="2200"/>
          </a:p>
          <a:p>
            <a:pPr marL="0" indent="0">
              <a:buNone/>
            </a:pPr>
            <a:endParaRPr lang="en-US" sz="2200"/>
          </a:p>
        </p:txBody>
      </p:sp>
      <p:graphicFrame>
        <p:nvGraphicFramePr>
          <p:cNvPr id="6" name="Content Placeholder 2">
            <a:extLst>
              <a:ext uri="{FF2B5EF4-FFF2-40B4-BE49-F238E27FC236}">
                <a16:creationId xmlns:a16="http://schemas.microsoft.com/office/drawing/2014/main" id="{177E3441-0ADF-F011-1374-679978422C9F}"/>
              </a:ext>
            </a:extLst>
          </p:cNvPr>
          <p:cNvGraphicFramePr>
            <a:graphicFrameLocks/>
          </p:cNvGraphicFramePr>
          <p:nvPr>
            <p:extLst>
              <p:ext uri="{D42A27DB-BD31-4B8C-83A1-F6EECF244321}">
                <p14:modId xmlns:p14="http://schemas.microsoft.com/office/powerpoint/2010/main" val="880663644"/>
              </p:ext>
            </p:extLst>
          </p:nvPr>
        </p:nvGraphicFramePr>
        <p:xfrm>
          <a:off x="457200" y="1774825"/>
          <a:ext cx="11290300" cy="4783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31" name="Slide Number Placeholder 330">
            <a:extLst>
              <a:ext uri="{FF2B5EF4-FFF2-40B4-BE49-F238E27FC236}">
                <a16:creationId xmlns:a16="http://schemas.microsoft.com/office/drawing/2014/main" id="{0BFF70FA-9ECD-9899-52DF-95C427FACD2E}"/>
              </a:ext>
            </a:extLst>
          </p:cNvPr>
          <p:cNvSpPr>
            <a:spLocks noGrp="1"/>
          </p:cNvSpPr>
          <p:nvPr>
            <p:ph type="sldNum" sz="quarter" idx="12"/>
          </p:nvPr>
        </p:nvSpPr>
        <p:spPr/>
        <p:txBody>
          <a:bodyPr/>
          <a:lstStyle/>
          <a:p>
            <a:fld id="{330EA680-D336-4FF7-8B7A-9848BB0A1C32}" type="slidenum">
              <a:rPr lang="en-US" smtClean="0"/>
              <a:t>5</a:t>
            </a:fld>
            <a:endParaRPr lang="en-US"/>
          </a:p>
        </p:txBody>
      </p:sp>
    </p:spTree>
    <p:extLst>
      <p:ext uri="{BB962C8B-B14F-4D97-AF65-F5344CB8AC3E}">
        <p14:creationId xmlns:p14="http://schemas.microsoft.com/office/powerpoint/2010/main" val="510360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AA1DD6-4BC3-3FA6-0E11-AAAC13A10111}"/>
              </a:ext>
            </a:extLst>
          </p:cNvPr>
          <p:cNvSpPr>
            <a:spLocks noGrp="1"/>
          </p:cNvSpPr>
          <p:nvPr>
            <p:ph type="title"/>
          </p:nvPr>
        </p:nvSpPr>
        <p:spPr>
          <a:xfrm>
            <a:off x="673100" y="212725"/>
            <a:ext cx="9004300" cy="1325563"/>
          </a:xfrm>
        </p:spPr>
        <p:txBody>
          <a:bodyPr>
            <a:normAutofit/>
          </a:bodyPr>
          <a:lstStyle/>
          <a:p>
            <a:r>
              <a:rPr lang="en-US" sz="5400">
                <a:latin typeface="Algerian"/>
              </a:rPr>
              <a:t>REQUIREMENT GATHERING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217B41F4-68DB-D1B6-5888-5BCF812123F7}"/>
              </a:ext>
            </a:extLst>
          </p:cNvPr>
          <p:cNvSpPr>
            <a:spLocks noGrp="1"/>
          </p:cNvSpPr>
          <p:nvPr>
            <p:ph type="sldNum" sz="quarter" idx="12"/>
          </p:nvPr>
        </p:nvSpPr>
        <p:spPr/>
        <p:txBody>
          <a:bodyPr/>
          <a:lstStyle/>
          <a:p>
            <a:fld id="{330EA680-D336-4FF7-8B7A-9848BB0A1C32}" type="slidenum">
              <a:rPr lang="en-US" smtClean="0"/>
              <a:t>6</a:t>
            </a:fld>
            <a:endParaRPr lang="en-US"/>
          </a:p>
        </p:txBody>
      </p:sp>
      <p:sp>
        <p:nvSpPr>
          <p:cNvPr id="9" name="Content Placeholder 8">
            <a:extLst>
              <a:ext uri="{FF2B5EF4-FFF2-40B4-BE49-F238E27FC236}">
                <a16:creationId xmlns:a16="http://schemas.microsoft.com/office/drawing/2014/main" id="{EA830510-E551-8D77-D2BE-D87EF5AEFA16}"/>
              </a:ext>
            </a:extLst>
          </p:cNvPr>
          <p:cNvSpPr>
            <a:spLocks noGrp="1"/>
          </p:cNvSpPr>
          <p:nvPr>
            <p:ph idx="1"/>
          </p:nvPr>
        </p:nvSpPr>
        <p:spPr/>
        <p:txBody>
          <a:bodyPr vert="horz" lIns="91440" tIns="45720" rIns="91440" bIns="45720" rtlCol="0" anchor="t">
            <a:normAutofit/>
          </a:bodyPr>
          <a:lstStyle/>
          <a:p>
            <a:r>
              <a:rPr lang="en-US" sz="2000">
                <a:solidFill>
                  <a:srgbClr val="0D0D0D"/>
                </a:solidFill>
                <a:ea typeface="+mn-lt"/>
                <a:cs typeface="+mn-lt"/>
              </a:rPr>
              <a:t>Researched numerous articles detailing daily accident statistics.</a:t>
            </a:r>
          </a:p>
          <a:p>
            <a:r>
              <a:rPr lang="en-US" sz="2000">
                <a:solidFill>
                  <a:srgbClr val="0D0D0D"/>
                </a:solidFill>
                <a:ea typeface="+mn-lt"/>
                <a:cs typeface="+mn-lt"/>
              </a:rPr>
              <a:t>Determined the primary sources of these articles.</a:t>
            </a:r>
          </a:p>
          <a:p>
            <a:r>
              <a:rPr lang="en-US" sz="2000">
                <a:solidFill>
                  <a:srgbClr val="0D0D0D"/>
                </a:solidFill>
                <a:ea typeface="+mn-lt"/>
                <a:cs typeface="+mn-lt"/>
              </a:rPr>
              <a:t>Conducted brainstorming sessions to devise strategies for addressing the identified challenge.</a:t>
            </a:r>
            <a:endParaRPr lang="en-US" sz="2000"/>
          </a:p>
          <a:p>
            <a:r>
              <a:rPr lang="en-US" sz="2000">
                <a:solidFill>
                  <a:srgbClr val="0D0D0D"/>
                </a:solidFill>
                <a:ea typeface="+mn-lt"/>
                <a:cs typeface="+mn-lt"/>
              </a:rPr>
              <a:t>Examined safety features offered by various car manufacturers to assess the presence of similar solutions.</a:t>
            </a:r>
          </a:p>
          <a:p>
            <a:r>
              <a:rPr lang="en-US" sz="2000">
                <a:solidFill>
                  <a:srgbClr val="0D0D0D"/>
                </a:solidFill>
                <a:ea typeface="+mn-lt"/>
                <a:cs typeface="+mn-lt"/>
              </a:rPr>
              <a:t>Formulated the project solution based on our findings and discussions.</a:t>
            </a:r>
          </a:p>
          <a:p>
            <a:r>
              <a:rPr lang="en-US" sz="2000">
                <a:solidFill>
                  <a:srgbClr val="0D0D0D"/>
                </a:solidFill>
                <a:ea typeface="+mn-lt"/>
                <a:cs typeface="+mn-lt"/>
              </a:rPr>
              <a:t>Engaged in brainstorming sessions to determine additional features to incorporate into the project solution.</a:t>
            </a:r>
          </a:p>
          <a:p>
            <a:endParaRPr lang="en-US"/>
          </a:p>
        </p:txBody>
      </p:sp>
    </p:spTree>
    <p:extLst>
      <p:ext uri="{BB962C8B-B14F-4D97-AF65-F5344CB8AC3E}">
        <p14:creationId xmlns:p14="http://schemas.microsoft.com/office/powerpoint/2010/main" val="2362335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5DFCF7-0D87-688D-9DEA-B675FC334E20}"/>
              </a:ext>
            </a:extLst>
          </p:cNvPr>
          <p:cNvSpPr>
            <a:spLocks noGrp="1"/>
          </p:cNvSpPr>
          <p:nvPr>
            <p:ph type="title"/>
          </p:nvPr>
        </p:nvSpPr>
        <p:spPr>
          <a:xfrm>
            <a:off x="673100" y="377825"/>
            <a:ext cx="9512300" cy="1325563"/>
          </a:xfrm>
        </p:spPr>
        <p:txBody>
          <a:bodyPr>
            <a:normAutofit/>
          </a:bodyPr>
          <a:lstStyle/>
          <a:p>
            <a:r>
              <a:rPr lang="en-US" sz="5400">
                <a:latin typeface="Algerian"/>
              </a:rPr>
              <a:t>IDENTIFYING STAKEHOLDERS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2C13D9-BA5A-A9B5-4306-4140DF3DB6C0}"/>
              </a:ext>
            </a:extLst>
          </p:cNvPr>
          <p:cNvSpPr>
            <a:spLocks noGrp="1"/>
          </p:cNvSpPr>
          <p:nvPr>
            <p:ph idx="1"/>
          </p:nvPr>
        </p:nvSpPr>
        <p:spPr>
          <a:xfrm>
            <a:off x="190500" y="2107184"/>
            <a:ext cx="11988800" cy="4074160"/>
          </a:xfrm>
        </p:spPr>
        <p:txBody>
          <a:bodyPr vert="horz" lIns="91440" tIns="45720" rIns="91440" bIns="45720" rtlCol="0" anchor="t">
            <a:noAutofit/>
          </a:bodyPr>
          <a:lstStyle/>
          <a:p>
            <a:pPr marL="0" indent="0">
              <a:buNone/>
            </a:pPr>
            <a:r>
              <a:rPr lang="en-US" sz="1600">
                <a:ea typeface="+mn-lt"/>
                <a:cs typeface="+mn-lt"/>
              </a:rPr>
              <a:t>Stakeholders for the Deep Drowsiness Detection System are those who deeply care about its development, usage, and outcomes, as their influence significantly affects its success and adoption. Here's who they are:</a:t>
            </a:r>
            <a:endParaRPr lang="en-US" sz="1600"/>
          </a:p>
          <a:p>
            <a:r>
              <a:rPr lang="en-US" sz="1600" b="1"/>
              <a:t>Drivers</a:t>
            </a:r>
            <a:endParaRPr lang="en-US" sz="1600"/>
          </a:p>
          <a:p>
            <a:r>
              <a:rPr lang="en-US" sz="1600" b="1">
                <a:ea typeface="+mn-lt"/>
                <a:cs typeface="+mn-lt"/>
              </a:rPr>
              <a:t>Developers and Engineers</a:t>
            </a:r>
            <a:endParaRPr lang="en-US" sz="1600">
              <a:ea typeface="+mn-lt"/>
              <a:cs typeface="+mn-lt"/>
            </a:endParaRPr>
          </a:p>
          <a:p>
            <a:r>
              <a:rPr lang="en-US" sz="1600" b="1">
                <a:ea typeface="+mn-lt"/>
                <a:cs typeface="+mn-lt"/>
              </a:rPr>
              <a:t>Automobile Manufacturers (Car Companies)</a:t>
            </a:r>
          </a:p>
          <a:p>
            <a:r>
              <a:rPr lang="en-US" sz="1600" b="1">
                <a:ea typeface="+mn-lt"/>
                <a:cs typeface="+mn-lt"/>
              </a:rPr>
              <a:t>Fleet Managers and Operators</a:t>
            </a:r>
            <a:endParaRPr lang="en-US" sz="1600">
              <a:ea typeface="+mn-lt"/>
              <a:cs typeface="+mn-lt"/>
            </a:endParaRPr>
          </a:p>
          <a:p>
            <a:r>
              <a:rPr lang="en-US" sz="1600" b="1">
                <a:ea typeface="+mn-lt"/>
                <a:cs typeface="+mn-lt"/>
              </a:rPr>
              <a:t>Insurance Companies</a:t>
            </a:r>
            <a:endParaRPr lang="en-US" sz="1600"/>
          </a:p>
          <a:p>
            <a:r>
              <a:rPr lang="en-US" sz="1600" b="1">
                <a:ea typeface="+mn-lt"/>
                <a:cs typeface="+mn-lt"/>
              </a:rPr>
              <a:t>Government Agencies (Regulatory Authorities)</a:t>
            </a:r>
            <a:endParaRPr lang="en-US" sz="1600"/>
          </a:p>
          <a:p>
            <a:r>
              <a:rPr lang="en-US" sz="1600" b="1">
                <a:ea typeface="+mn-lt"/>
                <a:cs typeface="+mn-lt"/>
              </a:rPr>
              <a:t>Investors and Financial Backers</a:t>
            </a:r>
            <a:endParaRPr lang="en-US" sz="1600">
              <a:ea typeface="+mn-lt"/>
              <a:cs typeface="+mn-lt"/>
            </a:endParaRPr>
          </a:p>
          <a:p>
            <a:r>
              <a:rPr lang="en-US" sz="1600" b="1">
                <a:ea typeface="+mn-lt"/>
                <a:cs typeface="+mn-lt"/>
              </a:rPr>
              <a:t>Passengers (End Users)</a:t>
            </a:r>
            <a:endParaRPr lang="en-US" sz="1600"/>
          </a:p>
          <a:p>
            <a:endParaRPr lang="en-US" sz="1600"/>
          </a:p>
        </p:txBody>
      </p:sp>
      <p:sp>
        <p:nvSpPr>
          <p:cNvPr id="4" name="Slide Number Placeholder 3">
            <a:extLst>
              <a:ext uri="{FF2B5EF4-FFF2-40B4-BE49-F238E27FC236}">
                <a16:creationId xmlns:a16="http://schemas.microsoft.com/office/drawing/2014/main" id="{8AA7D1BD-909C-B127-BBDE-E3A2C2C2FFDB}"/>
              </a:ext>
            </a:extLst>
          </p:cNvPr>
          <p:cNvSpPr>
            <a:spLocks noGrp="1"/>
          </p:cNvSpPr>
          <p:nvPr>
            <p:ph type="sldNum" sz="quarter" idx="12"/>
          </p:nvPr>
        </p:nvSpPr>
        <p:spPr/>
        <p:txBody>
          <a:bodyPr/>
          <a:lstStyle/>
          <a:p>
            <a:fld id="{330EA680-D336-4FF7-8B7A-9848BB0A1C32}" type="slidenum">
              <a:rPr lang="en-US" smtClean="0"/>
              <a:t>7</a:t>
            </a:fld>
            <a:endParaRPr lang="en-US"/>
          </a:p>
        </p:txBody>
      </p:sp>
    </p:spTree>
    <p:extLst>
      <p:ext uri="{BB962C8B-B14F-4D97-AF65-F5344CB8AC3E}">
        <p14:creationId xmlns:p14="http://schemas.microsoft.com/office/powerpoint/2010/main" val="2477360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1" name="Rectangle 15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86FB8-96E1-F776-DDEF-9ADE6F8D2BC2}"/>
              </a:ext>
            </a:extLst>
          </p:cNvPr>
          <p:cNvSpPr>
            <a:spLocks noGrp="1"/>
          </p:cNvSpPr>
          <p:nvPr>
            <p:ph type="title"/>
          </p:nvPr>
        </p:nvSpPr>
        <p:spPr>
          <a:xfrm>
            <a:off x="572493" y="238539"/>
            <a:ext cx="11018520" cy="1434415"/>
          </a:xfrm>
        </p:spPr>
        <p:txBody>
          <a:bodyPr anchor="b">
            <a:normAutofit/>
          </a:bodyPr>
          <a:lstStyle/>
          <a:p>
            <a:r>
              <a:rPr lang="en-US" sz="5400">
                <a:latin typeface="Algerian"/>
              </a:rPr>
              <a:t>BUSINESS MODELS</a:t>
            </a:r>
          </a:p>
        </p:txBody>
      </p:sp>
      <p:sp>
        <p:nvSpPr>
          <p:cNvPr id="15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6" name="Picture 145" descr="Business Model - Free business icons">
            <a:extLst>
              <a:ext uri="{FF2B5EF4-FFF2-40B4-BE49-F238E27FC236}">
                <a16:creationId xmlns:a16="http://schemas.microsoft.com/office/drawing/2014/main" id="{478B02B5-69F4-EB49-2359-7174C16F2450}"/>
              </a:ext>
            </a:extLst>
          </p:cNvPr>
          <p:cNvPicPr>
            <a:picLocks noChangeAspect="1"/>
          </p:cNvPicPr>
          <p:nvPr/>
        </p:nvPicPr>
        <p:blipFill rotWithShape="1">
          <a:blip r:embed="rId2"/>
          <a:srcRect l="2434" r="1362" b="2"/>
          <a:stretch/>
        </p:blipFill>
        <p:spPr>
          <a:xfrm>
            <a:off x="9225058" y="2563876"/>
            <a:ext cx="2594864" cy="2788412"/>
          </a:xfrm>
          <a:prstGeom prst="rect">
            <a:avLst/>
          </a:prstGeom>
        </p:spPr>
      </p:pic>
      <p:sp>
        <p:nvSpPr>
          <p:cNvPr id="114" name="Slide Number Placeholder 113">
            <a:extLst>
              <a:ext uri="{FF2B5EF4-FFF2-40B4-BE49-F238E27FC236}">
                <a16:creationId xmlns:a16="http://schemas.microsoft.com/office/drawing/2014/main" id="{28CE7E18-0BC6-AF91-5041-572E17E120D9}"/>
              </a:ext>
            </a:extLst>
          </p:cNvPr>
          <p:cNvSpPr>
            <a:spLocks noGrp="1"/>
          </p:cNvSpPr>
          <p:nvPr>
            <p:ph type="sldNum" sz="quarter" idx="12"/>
          </p:nvPr>
        </p:nvSpPr>
        <p:spPr>
          <a:xfrm>
            <a:off x="8610600" y="6356350"/>
            <a:ext cx="2743200" cy="365125"/>
          </a:xfrm>
        </p:spPr>
        <p:txBody>
          <a:bodyPr>
            <a:normAutofit/>
          </a:bodyPr>
          <a:lstStyle/>
          <a:p>
            <a:pPr>
              <a:spcAft>
                <a:spcPts val="600"/>
              </a:spcAft>
            </a:pPr>
            <a:fld id="{330EA680-D336-4FF7-8B7A-9848BB0A1C32}" type="slidenum">
              <a:rPr lang="en-US" smtClean="0"/>
              <a:pPr>
                <a:spcAft>
                  <a:spcPts val="600"/>
                </a:spcAft>
              </a:pPr>
              <a:t>8</a:t>
            </a:fld>
            <a:endParaRPr lang="en-US"/>
          </a:p>
        </p:txBody>
      </p:sp>
      <p:graphicFrame>
        <p:nvGraphicFramePr>
          <p:cNvPr id="5" name="Content Placeholder 2">
            <a:extLst>
              <a:ext uri="{FF2B5EF4-FFF2-40B4-BE49-F238E27FC236}">
                <a16:creationId xmlns:a16="http://schemas.microsoft.com/office/drawing/2014/main" id="{5D1D2EA2-B11E-DCCC-07AE-CDE6E2934B12}"/>
              </a:ext>
            </a:extLst>
          </p:cNvPr>
          <p:cNvGraphicFramePr>
            <a:graphicFrameLocks noGrp="1"/>
          </p:cNvGraphicFramePr>
          <p:nvPr>
            <p:ph idx="1"/>
            <p:extLst>
              <p:ext uri="{D42A27DB-BD31-4B8C-83A1-F6EECF244321}">
                <p14:modId xmlns:p14="http://schemas.microsoft.com/office/powerpoint/2010/main" val="794628068"/>
              </p:ext>
            </p:extLst>
          </p:nvPr>
        </p:nvGraphicFramePr>
        <p:xfrm>
          <a:off x="572493" y="2071316"/>
          <a:ext cx="8351852" cy="41191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0085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86FB8-96E1-F776-DDEF-9ADE6F8D2BC2}"/>
              </a:ext>
            </a:extLst>
          </p:cNvPr>
          <p:cNvSpPr>
            <a:spLocks noGrp="1"/>
          </p:cNvSpPr>
          <p:nvPr>
            <p:ph type="title"/>
          </p:nvPr>
        </p:nvSpPr>
        <p:spPr>
          <a:xfrm>
            <a:off x="572493" y="238539"/>
            <a:ext cx="11018520" cy="1434415"/>
          </a:xfrm>
        </p:spPr>
        <p:txBody>
          <a:bodyPr anchor="b">
            <a:normAutofit/>
          </a:bodyPr>
          <a:lstStyle/>
          <a:p>
            <a:r>
              <a:rPr lang="en-US" sz="5400">
                <a:latin typeface="Algerian"/>
              </a:rPr>
              <a:t>BUSINESS MODELS</a:t>
            </a:r>
          </a:p>
        </p:txBody>
      </p:sp>
      <p:sp>
        <p:nvSpPr>
          <p:cNvPr id="13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9" name="Picture 128" descr="Business Model - Free business icons">
            <a:extLst>
              <a:ext uri="{FF2B5EF4-FFF2-40B4-BE49-F238E27FC236}">
                <a16:creationId xmlns:a16="http://schemas.microsoft.com/office/drawing/2014/main" id="{04BCC0EB-4FDB-DDDA-5502-270BF558604D}"/>
              </a:ext>
            </a:extLst>
          </p:cNvPr>
          <p:cNvPicPr>
            <a:picLocks noChangeAspect="1"/>
          </p:cNvPicPr>
          <p:nvPr/>
        </p:nvPicPr>
        <p:blipFill rotWithShape="1">
          <a:blip r:embed="rId2"/>
          <a:srcRect l="2434" r="1362" b="2"/>
          <a:stretch/>
        </p:blipFill>
        <p:spPr>
          <a:xfrm>
            <a:off x="9225058" y="2894076"/>
            <a:ext cx="2607564" cy="2483612"/>
          </a:xfrm>
          <a:prstGeom prst="rect">
            <a:avLst/>
          </a:prstGeom>
        </p:spPr>
      </p:pic>
      <p:sp>
        <p:nvSpPr>
          <p:cNvPr id="105" name="Slide Number Placeholder 104">
            <a:extLst>
              <a:ext uri="{FF2B5EF4-FFF2-40B4-BE49-F238E27FC236}">
                <a16:creationId xmlns:a16="http://schemas.microsoft.com/office/drawing/2014/main" id="{BBB712B2-03B1-817C-6F00-528B39666E20}"/>
              </a:ext>
            </a:extLst>
          </p:cNvPr>
          <p:cNvSpPr>
            <a:spLocks noGrp="1"/>
          </p:cNvSpPr>
          <p:nvPr>
            <p:ph type="sldNum" sz="quarter" idx="12"/>
          </p:nvPr>
        </p:nvSpPr>
        <p:spPr>
          <a:xfrm>
            <a:off x="8610600" y="6356350"/>
            <a:ext cx="2743200" cy="365125"/>
          </a:xfrm>
        </p:spPr>
        <p:txBody>
          <a:bodyPr>
            <a:normAutofit/>
          </a:bodyPr>
          <a:lstStyle/>
          <a:p>
            <a:pPr>
              <a:spcAft>
                <a:spcPts val="600"/>
              </a:spcAft>
            </a:pPr>
            <a:fld id="{330EA680-D336-4FF7-8B7A-9848BB0A1C32}" type="slidenum">
              <a:rPr lang="en-US" smtClean="0"/>
              <a:pPr>
                <a:spcAft>
                  <a:spcPts val="600"/>
                </a:spcAft>
              </a:pPr>
              <a:t>9</a:t>
            </a:fld>
            <a:endParaRPr lang="en-US"/>
          </a:p>
        </p:txBody>
      </p:sp>
      <p:graphicFrame>
        <p:nvGraphicFramePr>
          <p:cNvPr id="12" name="Content Placeholder 2">
            <a:extLst>
              <a:ext uri="{FF2B5EF4-FFF2-40B4-BE49-F238E27FC236}">
                <a16:creationId xmlns:a16="http://schemas.microsoft.com/office/drawing/2014/main" id="{728D1AA9-9CD5-B47A-543C-BBB8A98EB5A8}"/>
              </a:ext>
            </a:extLst>
          </p:cNvPr>
          <p:cNvGraphicFramePr>
            <a:graphicFrameLocks noGrp="1"/>
          </p:cNvGraphicFramePr>
          <p:nvPr>
            <p:ph idx="1"/>
            <p:extLst>
              <p:ext uri="{D42A27DB-BD31-4B8C-83A1-F6EECF244321}">
                <p14:modId xmlns:p14="http://schemas.microsoft.com/office/powerpoint/2010/main" val="1918957025"/>
              </p:ext>
            </p:extLst>
          </p:nvPr>
        </p:nvGraphicFramePr>
        <p:xfrm>
          <a:off x="572493" y="2071316"/>
          <a:ext cx="7081852" cy="41191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4560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DEEP DROWSINESS  DETECTION</vt:lpstr>
      <vt:lpstr>TABLE OF CONTENTS</vt:lpstr>
      <vt:lpstr>INTRODUCTION</vt:lpstr>
      <vt:lpstr>PROBLEM STATEMENT</vt:lpstr>
      <vt:lpstr>WHY THIS PROBLEM</vt:lpstr>
      <vt:lpstr>REQUIREMENT GATHERING</vt:lpstr>
      <vt:lpstr>IDENTIFYING STAKEHOLDERS</vt:lpstr>
      <vt:lpstr>BUSINESS MODELS</vt:lpstr>
      <vt:lpstr>BUSINESS MODELS</vt:lpstr>
      <vt:lpstr>Competitive analysis</vt:lpstr>
      <vt:lpstr>Benefits and Risks</vt:lpstr>
      <vt:lpstr>SWOT ANALYSIS</vt:lpstr>
      <vt:lpstr>LITERAURE REVIEW</vt:lpstr>
      <vt:lpstr>ML CANVAS</vt:lpstr>
      <vt:lpstr>Python Script</vt:lpstr>
      <vt:lpstr>Python coDe Screenshot </vt:lpstr>
      <vt:lpstr>GIT Screenshot</vt:lpstr>
      <vt:lpstr>MODEL DEPLOYMENT: Docker </vt:lpstr>
      <vt:lpstr>Application Screenshots</vt:lpstr>
      <vt:lpstr>Challenges</vt:lpstr>
      <vt:lpstr>ConCLUSION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cp:revision>
  <dcterms:created xsi:type="dcterms:W3CDTF">2024-04-16T02:20:24Z</dcterms:created>
  <dcterms:modified xsi:type="dcterms:W3CDTF">2024-04-18T23:17:11Z</dcterms:modified>
</cp:coreProperties>
</file>