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34" Type="http://schemas.openxmlformats.org/officeDocument/2006/relationships/customXml" Target="../customXml/item2.xml"/><Relationship Id="rId25" Type="http://schemas.openxmlformats.org/officeDocument/2006/relationships/slide" Target="slides/slide2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customXml" Target="../customXml/item1.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Oswald-bold.fntdata"/><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1" Type="http://schemas.openxmlformats.org/officeDocument/2006/relationships/font" Target="fonts/Oswald-regular.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font" Target="fonts/Average-regular.fntdata"/><Relationship Id="rId14" Type="http://schemas.openxmlformats.org/officeDocument/2006/relationships/slide" Target="slides/slide9.xml"/><Relationship Id="rId35" Type="http://schemas.openxmlformats.org/officeDocument/2006/relationships/customXml" Target="../customXml/item3.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d857b975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d857b975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e7a7daa2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e7a7daa2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e7a7daa2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e7a7daa2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e7a7daa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e7a7daa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e7a7daa2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e7a7daa2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e7a7daa2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e7a7daa2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d857b975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d857b975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e7a7daa2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e7a7daa2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e896133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e896133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e8e2286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e8e2286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6885a04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6885a04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d857b975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d857b975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d9d58b69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d9d58b69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d8eb055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d8eb055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d857b975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d857b975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d857b97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d857b97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d857b975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d857b975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d857b975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d857b975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e7a7daa2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e7a7daa2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e7a7daa2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e7a7daa2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d857b975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d857b975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d857b975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d857b975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Attrition Data Analysis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SilverNeuron Consulting</a:t>
            </a:r>
            <a:endParaRPr/>
          </a:p>
          <a:p>
            <a:pPr indent="0" lvl="0" marL="0" rtl="0" algn="ctr">
              <a:spcBef>
                <a:spcPts val="0"/>
              </a:spcBef>
              <a:spcAft>
                <a:spcPts val="0"/>
              </a:spcAft>
              <a:buNone/>
            </a:pPr>
            <a:r>
              <a:rPr lang="en"/>
              <a:t>July 25,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167600"/>
            <a:ext cx="843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Environment Satisfaction vs Attrition</a:t>
            </a:r>
            <a:endParaRPr sz="3000"/>
          </a:p>
        </p:txBody>
      </p:sp>
      <p:sp>
        <p:nvSpPr>
          <p:cNvPr id="129" name="Google Shape;129;p22"/>
          <p:cNvSpPr txBox="1"/>
          <p:nvPr>
            <p:ph idx="1" type="body"/>
          </p:nvPr>
        </p:nvSpPr>
        <p:spPr>
          <a:xfrm>
            <a:off x="311700" y="1008050"/>
            <a:ext cx="3363900" cy="3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INSIGHTS:</a:t>
            </a:r>
            <a:endParaRPr sz="1600"/>
          </a:p>
          <a:p>
            <a:pPr indent="-342900" lvl="0" marL="457200" rtl="0" algn="l">
              <a:spcBef>
                <a:spcPts val="1600"/>
              </a:spcBef>
              <a:spcAft>
                <a:spcPts val="0"/>
              </a:spcAft>
              <a:buSzPts val="1800"/>
              <a:buChar char="●"/>
            </a:pPr>
            <a:r>
              <a:rPr lang="en" sz="1500"/>
              <a:t>1 represents least satisfied while 4 represents most satisfied</a:t>
            </a:r>
            <a:endParaRPr sz="1500"/>
          </a:p>
          <a:p>
            <a:pPr indent="0" lvl="0" marL="457200" rtl="0" algn="l">
              <a:spcBef>
                <a:spcPts val="0"/>
              </a:spcBef>
              <a:spcAft>
                <a:spcPts val="0"/>
              </a:spcAft>
              <a:buNone/>
            </a:pPr>
            <a:r>
              <a:t/>
            </a:r>
            <a:endParaRPr sz="1500"/>
          </a:p>
          <a:p>
            <a:pPr indent="-342900" lvl="0" marL="457200" rtl="0" algn="l">
              <a:spcBef>
                <a:spcPts val="0"/>
              </a:spcBef>
              <a:spcAft>
                <a:spcPts val="0"/>
              </a:spcAft>
              <a:buSzPts val="1800"/>
              <a:buChar char="●"/>
            </a:pPr>
            <a:r>
              <a:rPr lang="en" sz="1500"/>
              <a:t>Out of all employees who have chosen to </a:t>
            </a:r>
            <a:r>
              <a:rPr b="1" lang="en" sz="1500" u="sng"/>
              <a:t>leave</a:t>
            </a:r>
            <a:r>
              <a:rPr lang="en" sz="1500"/>
              <a:t> the company, </a:t>
            </a:r>
            <a:r>
              <a:rPr b="1" lang="en" sz="1500" u="sng"/>
              <a:t>30.38%</a:t>
            </a:r>
            <a:r>
              <a:rPr lang="en" sz="1500"/>
              <a:t> of them were </a:t>
            </a:r>
            <a:r>
              <a:rPr b="1" lang="en" sz="1500" u="sng"/>
              <a:t>least satisfied</a:t>
            </a:r>
            <a:r>
              <a:rPr lang="en" sz="1500"/>
              <a:t> by the work environment</a:t>
            </a:r>
            <a:endParaRPr sz="1800"/>
          </a:p>
          <a:p>
            <a:pPr indent="0" lvl="0" marL="0" rtl="0" algn="l">
              <a:spcBef>
                <a:spcPts val="0"/>
              </a:spcBef>
              <a:spcAft>
                <a:spcPts val="1600"/>
              </a:spcAft>
              <a:buNone/>
            </a:pPr>
            <a:r>
              <a:t/>
            </a:r>
            <a:endParaRPr/>
          </a:p>
        </p:txBody>
      </p:sp>
      <p:sp>
        <p:nvSpPr>
          <p:cNvPr id="130" name="Google Shape;130;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1" name="Google Shape;131;p22"/>
          <p:cNvPicPr preferRelativeResize="0"/>
          <p:nvPr/>
        </p:nvPicPr>
        <p:blipFill>
          <a:blip r:embed="rId3">
            <a:alphaModFix/>
          </a:blip>
          <a:stretch>
            <a:fillRect/>
          </a:stretch>
        </p:blipFill>
        <p:spPr>
          <a:xfrm>
            <a:off x="3828050" y="923300"/>
            <a:ext cx="4764549" cy="3927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167600"/>
            <a:ext cx="843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Job</a:t>
            </a:r>
            <a:r>
              <a:rPr lang="en" sz="3000"/>
              <a:t> Satisfaction vs Attrition</a:t>
            </a:r>
            <a:endParaRPr sz="3000"/>
          </a:p>
        </p:txBody>
      </p:sp>
      <p:sp>
        <p:nvSpPr>
          <p:cNvPr id="137" name="Google Shape;137;p23"/>
          <p:cNvSpPr txBox="1"/>
          <p:nvPr>
            <p:ph idx="1" type="body"/>
          </p:nvPr>
        </p:nvSpPr>
        <p:spPr>
          <a:xfrm>
            <a:off x="311700" y="978650"/>
            <a:ext cx="3715800" cy="3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INSIGHTS:</a:t>
            </a:r>
            <a:endParaRPr sz="1600"/>
          </a:p>
          <a:p>
            <a:pPr indent="-342900" lvl="0" marL="457200" rtl="0" algn="l">
              <a:spcBef>
                <a:spcPts val="1600"/>
              </a:spcBef>
              <a:spcAft>
                <a:spcPts val="0"/>
              </a:spcAft>
              <a:buSzPts val="1800"/>
              <a:buChar char="●"/>
            </a:pPr>
            <a:r>
              <a:rPr lang="en" sz="1500"/>
              <a:t>1 represents least satisfied while 4 represents most satisfied</a:t>
            </a:r>
            <a:endParaRPr sz="1500"/>
          </a:p>
          <a:p>
            <a:pPr indent="0" lvl="0" marL="457200" rtl="0" algn="l">
              <a:spcBef>
                <a:spcPts val="0"/>
              </a:spcBef>
              <a:spcAft>
                <a:spcPts val="0"/>
              </a:spcAft>
              <a:buNone/>
            </a:pPr>
            <a:r>
              <a:t/>
            </a:r>
            <a:endParaRPr sz="1500"/>
          </a:p>
          <a:p>
            <a:pPr indent="-342900" lvl="0" marL="457200" rtl="0" algn="l">
              <a:spcBef>
                <a:spcPts val="0"/>
              </a:spcBef>
              <a:spcAft>
                <a:spcPts val="0"/>
              </a:spcAft>
              <a:buSzPts val="1800"/>
              <a:buChar char="●"/>
            </a:pPr>
            <a:r>
              <a:rPr lang="en" sz="1500"/>
              <a:t>Out of all employees who have </a:t>
            </a:r>
            <a:r>
              <a:rPr b="1" lang="en" sz="1500" u="sng"/>
              <a:t>left</a:t>
            </a:r>
            <a:r>
              <a:rPr lang="en" sz="1500"/>
              <a:t> the company </a:t>
            </a:r>
            <a:r>
              <a:rPr b="1" lang="en" sz="1500" u="sng"/>
              <a:t>27.85%</a:t>
            </a:r>
            <a:r>
              <a:rPr lang="en" sz="1500"/>
              <a:t> of employees were </a:t>
            </a:r>
            <a:r>
              <a:rPr b="1" lang="en" sz="1500" u="sng"/>
              <a:t>least</a:t>
            </a:r>
            <a:r>
              <a:rPr lang="en" sz="1500"/>
              <a:t> satisfied by their jobs while </a:t>
            </a:r>
            <a:r>
              <a:rPr b="1" lang="en" sz="1500" u="sng"/>
              <a:t>30.80%</a:t>
            </a:r>
            <a:r>
              <a:rPr lang="en" sz="1500"/>
              <a:t> were </a:t>
            </a:r>
            <a:r>
              <a:rPr b="1" lang="en" sz="1500" u="sng"/>
              <a:t>decently satisfied</a:t>
            </a:r>
            <a:endParaRPr b="1" sz="1800" u="sng"/>
          </a:p>
          <a:p>
            <a:pPr indent="0" lvl="0" marL="0" rtl="0" algn="l">
              <a:spcBef>
                <a:spcPts val="0"/>
              </a:spcBef>
              <a:spcAft>
                <a:spcPts val="1600"/>
              </a:spcAft>
              <a:buNone/>
            </a:pPr>
            <a:r>
              <a:t/>
            </a:r>
            <a:endParaRPr/>
          </a:p>
        </p:txBody>
      </p:sp>
      <p:sp>
        <p:nvSpPr>
          <p:cNvPr id="138" name="Google Shape;138;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3"/>
          <p:cNvPicPr preferRelativeResize="0"/>
          <p:nvPr/>
        </p:nvPicPr>
        <p:blipFill>
          <a:blip r:embed="rId3">
            <a:alphaModFix/>
          </a:blip>
          <a:stretch>
            <a:fillRect/>
          </a:stretch>
        </p:blipFill>
        <p:spPr>
          <a:xfrm>
            <a:off x="4264725" y="978650"/>
            <a:ext cx="4337059" cy="391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167600"/>
            <a:ext cx="843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Distance from Home</a:t>
            </a:r>
            <a:r>
              <a:rPr lang="en" sz="3000"/>
              <a:t> vs Attrition</a:t>
            </a:r>
            <a:endParaRPr sz="3000"/>
          </a:p>
        </p:txBody>
      </p:sp>
      <p:sp>
        <p:nvSpPr>
          <p:cNvPr id="145" name="Google Shape;145;p24"/>
          <p:cNvSpPr txBox="1"/>
          <p:nvPr>
            <p:ph idx="1" type="body"/>
          </p:nvPr>
        </p:nvSpPr>
        <p:spPr>
          <a:xfrm>
            <a:off x="311700" y="1138350"/>
            <a:ext cx="3521700" cy="35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INSIGHTS:</a:t>
            </a:r>
            <a:endParaRPr sz="1600"/>
          </a:p>
          <a:p>
            <a:pPr indent="-342900" lvl="0" marL="457200" rtl="0" algn="l">
              <a:spcBef>
                <a:spcPts val="1600"/>
              </a:spcBef>
              <a:spcAft>
                <a:spcPts val="0"/>
              </a:spcAft>
              <a:buSzPts val="1800"/>
              <a:buChar char="●"/>
            </a:pPr>
            <a:r>
              <a:rPr lang="en" sz="1500"/>
              <a:t>The attrition rate is </a:t>
            </a:r>
            <a:r>
              <a:rPr b="1" lang="en" sz="1500" u="sng"/>
              <a:t>greater</a:t>
            </a:r>
            <a:r>
              <a:rPr lang="en" sz="1500"/>
              <a:t> for those who </a:t>
            </a:r>
            <a:r>
              <a:rPr b="1" lang="en" sz="1500" u="sng"/>
              <a:t>live closer</a:t>
            </a:r>
            <a:r>
              <a:rPr lang="en" sz="1500"/>
              <a:t> to the company than for those whose distance from home is larger</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It is a </a:t>
            </a:r>
            <a:r>
              <a:rPr b="1" lang="en" sz="1500" u="sng"/>
              <a:t>contradiction to the normal belief</a:t>
            </a:r>
            <a:r>
              <a:rPr lang="en" sz="1500"/>
              <a:t> that people who live near to the workplace are more likely to stay</a:t>
            </a:r>
            <a:endParaRPr sz="1500"/>
          </a:p>
          <a:p>
            <a:pPr indent="0" lvl="0" marL="0" rtl="0" algn="l">
              <a:spcBef>
                <a:spcPts val="0"/>
              </a:spcBef>
              <a:spcAft>
                <a:spcPts val="1600"/>
              </a:spcAft>
              <a:buNone/>
            </a:pPr>
            <a:r>
              <a:t/>
            </a:r>
            <a:endParaRPr/>
          </a:p>
        </p:txBody>
      </p:sp>
      <p:sp>
        <p:nvSpPr>
          <p:cNvPr id="146" name="Google Shape;146;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4"/>
          <p:cNvPicPr preferRelativeResize="0"/>
          <p:nvPr/>
        </p:nvPicPr>
        <p:blipFill rotWithShape="1">
          <a:blip r:embed="rId3">
            <a:alphaModFix/>
          </a:blip>
          <a:srcRect b="0" l="0" r="11652" t="0"/>
          <a:stretch/>
        </p:blipFill>
        <p:spPr>
          <a:xfrm>
            <a:off x="4013375" y="1138351"/>
            <a:ext cx="4952526" cy="318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13" y="82675"/>
            <a:ext cx="843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Distribution of Attrition Across Job Level and Involvement</a:t>
            </a:r>
            <a:endParaRPr sz="3000"/>
          </a:p>
        </p:txBody>
      </p:sp>
      <p:sp>
        <p:nvSpPr>
          <p:cNvPr id="153" name="Google Shape;153;p25"/>
          <p:cNvSpPr txBox="1"/>
          <p:nvPr>
            <p:ph idx="1" type="body"/>
          </p:nvPr>
        </p:nvSpPr>
        <p:spPr>
          <a:xfrm>
            <a:off x="464100" y="3166175"/>
            <a:ext cx="8026200" cy="17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INSIGHTS:</a:t>
            </a:r>
            <a:endParaRPr sz="1600"/>
          </a:p>
          <a:p>
            <a:pPr indent="-323850" lvl="0" marL="457200" rtl="0" algn="l">
              <a:spcBef>
                <a:spcPts val="0"/>
              </a:spcBef>
              <a:spcAft>
                <a:spcPts val="0"/>
              </a:spcAft>
              <a:buSzPts val="1500"/>
              <a:buChar char="●"/>
            </a:pPr>
            <a:r>
              <a:rPr lang="en" sz="1500"/>
              <a:t>Across all the Job Levels, those whose involvement (on a scale of 1-4) is </a:t>
            </a:r>
            <a:r>
              <a:rPr b="1" lang="en" sz="1500" u="sng"/>
              <a:t>3</a:t>
            </a:r>
            <a:r>
              <a:rPr lang="en" sz="1500"/>
              <a:t> are </a:t>
            </a:r>
            <a:r>
              <a:rPr b="1" lang="en" sz="1500" u="sng"/>
              <a:t>more likely</a:t>
            </a:r>
            <a:r>
              <a:rPr lang="en" sz="1500"/>
              <a:t> to </a:t>
            </a:r>
            <a:r>
              <a:rPr b="1" lang="en" sz="1500" u="sng"/>
              <a:t>leave</a:t>
            </a:r>
            <a:r>
              <a:rPr lang="en" sz="1500"/>
              <a:t> the company</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Example: At Job Level 1, 52.45% of employees who have left belong to Job Involvement category 3</a:t>
            </a:r>
            <a:endParaRPr sz="1500"/>
          </a:p>
          <a:p>
            <a:pPr indent="0" lvl="0" marL="0" rtl="0" algn="l">
              <a:spcBef>
                <a:spcPts val="0"/>
              </a:spcBef>
              <a:spcAft>
                <a:spcPts val="1600"/>
              </a:spcAft>
              <a:buNone/>
            </a:pPr>
            <a:r>
              <a:t/>
            </a:r>
            <a:endParaRPr/>
          </a:p>
        </p:txBody>
      </p:sp>
      <p:sp>
        <p:nvSpPr>
          <p:cNvPr id="154" name="Google Shape;154;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5" name="Google Shape;155;p25"/>
          <p:cNvPicPr preferRelativeResize="0"/>
          <p:nvPr/>
        </p:nvPicPr>
        <p:blipFill rotWithShape="1">
          <a:blip r:embed="rId3">
            <a:alphaModFix/>
          </a:blip>
          <a:srcRect b="35064" l="0" r="0" t="0"/>
          <a:stretch/>
        </p:blipFill>
        <p:spPr>
          <a:xfrm>
            <a:off x="784338" y="838375"/>
            <a:ext cx="7485375" cy="2327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13" y="82675"/>
            <a:ext cx="843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Average Years vs Attrition</a:t>
            </a:r>
            <a:endParaRPr sz="3000"/>
          </a:p>
        </p:txBody>
      </p:sp>
      <p:sp>
        <p:nvSpPr>
          <p:cNvPr id="161" name="Google Shape;161;p26"/>
          <p:cNvSpPr txBox="1"/>
          <p:nvPr>
            <p:ph idx="1" type="body"/>
          </p:nvPr>
        </p:nvSpPr>
        <p:spPr>
          <a:xfrm>
            <a:off x="464100" y="3360250"/>
            <a:ext cx="8026200" cy="15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INSIGHTS:</a:t>
            </a:r>
            <a:endParaRPr sz="1600"/>
          </a:p>
          <a:p>
            <a:pPr indent="-323850" lvl="0" marL="457200" rtl="0" algn="l">
              <a:spcBef>
                <a:spcPts val="1600"/>
              </a:spcBef>
              <a:spcAft>
                <a:spcPts val="0"/>
              </a:spcAft>
              <a:buSzPts val="1500"/>
              <a:buChar char="●"/>
            </a:pPr>
            <a:r>
              <a:rPr lang="en" sz="1500"/>
              <a:t>For employees who chose to </a:t>
            </a:r>
            <a:r>
              <a:rPr b="1" lang="en" sz="1500" u="sng"/>
              <a:t>stay</a:t>
            </a:r>
            <a:r>
              <a:rPr lang="en" sz="1500"/>
              <a:t> in the company, the average years at the company and the average years in the current role is </a:t>
            </a:r>
            <a:r>
              <a:rPr b="1" lang="en" sz="1500" u="sng"/>
              <a:t>greater by 43.62% and 54.47%</a:t>
            </a:r>
            <a:r>
              <a:rPr lang="en" sz="1500"/>
              <a:t>, respectively</a:t>
            </a:r>
            <a:endParaRPr sz="1500"/>
          </a:p>
          <a:p>
            <a:pPr indent="0" lvl="0" marL="0" rtl="0" algn="l">
              <a:spcBef>
                <a:spcPts val="0"/>
              </a:spcBef>
              <a:spcAft>
                <a:spcPts val="1600"/>
              </a:spcAft>
              <a:buNone/>
            </a:pPr>
            <a:r>
              <a:t/>
            </a:r>
            <a:endParaRPr/>
          </a:p>
        </p:txBody>
      </p:sp>
      <p:sp>
        <p:nvSpPr>
          <p:cNvPr id="162" name="Google Shape;162;p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26"/>
          <p:cNvPicPr preferRelativeResize="0"/>
          <p:nvPr/>
        </p:nvPicPr>
        <p:blipFill rotWithShape="1">
          <a:blip r:embed="rId3">
            <a:alphaModFix/>
          </a:blip>
          <a:srcRect b="0" l="0" r="10554" t="0"/>
          <a:stretch/>
        </p:blipFill>
        <p:spPr>
          <a:xfrm>
            <a:off x="847487" y="1017725"/>
            <a:ext cx="7449023" cy="23425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167600"/>
            <a:ext cx="843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Average Percent Salary Hike vs Performance Rating</a:t>
            </a:r>
            <a:endParaRPr sz="3000"/>
          </a:p>
        </p:txBody>
      </p:sp>
      <p:sp>
        <p:nvSpPr>
          <p:cNvPr id="169" name="Google Shape;169;p27"/>
          <p:cNvSpPr txBox="1"/>
          <p:nvPr>
            <p:ph idx="1" type="body"/>
          </p:nvPr>
        </p:nvSpPr>
        <p:spPr>
          <a:xfrm>
            <a:off x="311700" y="978650"/>
            <a:ext cx="3521700" cy="3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INSIGHTS:</a:t>
            </a:r>
            <a:endParaRPr sz="1600"/>
          </a:p>
          <a:p>
            <a:pPr indent="-323850" lvl="0" marL="457200" rtl="0" algn="l">
              <a:spcBef>
                <a:spcPts val="1600"/>
              </a:spcBef>
              <a:spcAft>
                <a:spcPts val="0"/>
              </a:spcAft>
              <a:buSzPts val="1500"/>
              <a:buChar char="●"/>
            </a:pPr>
            <a:r>
              <a:rPr b="1" lang="en" sz="1500" u="sng"/>
              <a:t>For both</a:t>
            </a:r>
            <a:r>
              <a:rPr lang="en" sz="1500"/>
              <a:t> the Performance Ratings, the </a:t>
            </a:r>
            <a:r>
              <a:rPr b="1" lang="en" sz="1500" u="sng"/>
              <a:t>difference</a:t>
            </a:r>
            <a:r>
              <a:rPr lang="en" sz="1500"/>
              <a:t> between the Average Percent Salary Hike for those employees who chose to leave and those who have chosen to stay is </a:t>
            </a:r>
            <a:r>
              <a:rPr b="1" lang="en" sz="1500" u="sng"/>
              <a:t>very minute</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A </a:t>
            </a:r>
            <a:r>
              <a:rPr b="1" lang="en" sz="1500" u="sng"/>
              <a:t>higher</a:t>
            </a:r>
            <a:r>
              <a:rPr lang="en" sz="1500"/>
              <a:t> Performance Rating = A </a:t>
            </a:r>
            <a:r>
              <a:rPr b="1" lang="en" sz="1500" u="sng"/>
              <a:t>higher</a:t>
            </a:r>
            <a:r>
              <a:rPr lang="en" sz="1500"/>
              <a:t> Average Percent Salary Hike</a:t>
            </a:r>
            <a:endParaRPr sz="1500"/>
          </a:p>
          <a:p>
            <a:pPr indent="0" lvl="0" marL="0" rtl="0" algn="l">
              <a:spcBef>
                <a:spcPts val="0"/>
              </a:spcBef>
              <a:spcAft>
                <a:spcPts val="1600"/>
              </a:spcAft>
              <a:buNone/>
            </a:pPr>
            <a:r>
              <a:t/>
            </a:r>
            <a:endParaRPr/>
          </a:p>
        </p:txBody>
      </p:sp>
      <p:sp>
        <p:nvSpPr>
          <p:cNvPr id="170" name="Google Shape;170;p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7"/>
          <p:cNvPicPr preferRelativeResize="0"/>
          <p:nvPr/>
        </p:nvPicPr>
        <p:blipFill rotWithShape="1">
          <a:blip r:embed="rId3">
            <a:alphaModFix/>
          </a:blip>
          <a:srcRect b="0" l="0" r="13867" t="0"/>
          <a:stretch/>
        </p:blipFill>
        <p:spPr>
          <a:xfrm>
            <a:off x="4131375" y="969513"/>
            <a:ext cx="4659452" cy="36652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347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Life Balance vs Attrition</a:t>
            </a:r>
            <a:endParaRPr/>
          </a:p>
        </p:txBody>
      </p:sp>
      <p:sp>
        <p:nvSpPr>
          <p:cNvPr id="177" name="Google Shape;177;p28"/>
          <p:cNvSpPr txBox="1"/>
          <p:nvPr>
            <p:ph idx="2" type="body"/>
          </p:nvPr>
        </p:nvSpPr>
        <p:spPr>
          <a:xfrm>
            <a:off x="5094975" y="1170125"/>
            <a:ext cx="3944100" cy="37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INSIGHTS:</a:t>
            </a:r>
            <a:endParaRPr sz="1600"/>
          </a:p>
          <a:p>
            <a:pPr indent="-349250" lvl="0" marL="457200" rtl="0" algn="l">
              <a:spcBef>
                <a:spcPts val="1600"/>
              </a:spcBef>
              <a:spcAft>
                <a:spcPts val="0"/>
              </a:spcAft>
              <a:buSzPts val="1900"/>
              <a:buChar char="●"/>
            </a:pPr>
            <a:r>
              <a:rPr lang="en" sz="1500"/>
              <a:t>Represented on a scale from 1-4 with 1 being least balanced and 4 being most balanced</a:t>
            </a:r>
            <a:endParaRPr sz="1500"/>
          </a:p>
          <a:p>
            <a:pPr indent="0" lvl="0" marL="457200" rtl="0" algn="l">
              <a:spcBef>
                <a:spcPts val="0"/>
              </a:spcBef>
              <a:spcAft>
                <a:spcPts val="0"/>
              </a:spcAft>
              <a:buNone/>
            </a:pPr>
            <a:r>
              <a:t/>
            </a:r>
            <a:endParaRPr sz="1500"/>
          </a:p>
          <a:p>
            <a:pPr indent="-349250" lvl="0" marL="457200" rtl="0" algn="l">
              <a:spcBef>
                <a:spcPts val="0"/>
              </a:spcBef>
              <a:spcAft>
                <a:spcPts val="0"/>
              </a:spcAft>
              <a:buSzPts val="1900"/>
              <a:buChar char="●"/>
            </a:pPr>
            <a:r>
              <a:rPr b="1" lang="en" sz="1500" u="sng"/>
              <a:t>53.59%</a:t>
            </a:r>
            <a:r>
              <a:rPr lang="en" sz="1500"/>
              <a:t> of the employees who </a:t>
            </a:r>
            <a:r>
              <a:rPr b="1" lang="en" sz="1500" u="sng"/>
              <a:t>left</a:t>
            </a:r>
            <a:r>
              <a:rPr lang="en" sz="1500"/>
              <a:t> fall in the 3 range → they felt they have been able to have a </a:t>
            </a:r>
            <a:r>
              <a:rPr b="1" lang="en" sz="1500" u="sng"/>
              <a:t>decent work life balance</a:t>
            </a:r>
            <a:endParaRPr b="1" sz="1900" u="sng"/>
          </a:p>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8" name="Google Shape;178;p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28"/>
          <p:cNvPicPr preferRelativeResize="0"/>
          <p:nvPr/>
        </p:nvPicPr>
        <p:blipFill rotWithShape="1">
          <a:blip r:embed="rId3">
            <a:alphaModFix/>
          </a:blip>
          <a:srcRect b="0" l="0" r="16072" t="0"/>
          <a:stretch/>
        </p:blipFill>
        <p:spPr>
          <a:xfrm>
            <a:off x="712000" y="1130600"/>
            <a:ext cx="4116076" cy="3820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Time</a:t>
            </a:r>
            <a:r>
              <a:rPr lang="en"/>
              <a:t> vs Attrition</a:t>
            </a:r>
            <a:endParaRPr/>
          </a:p>
        </p:txBody>
      </p:sp>
      <p:sp>
        <p:nvSpPr>
          <p:cNvPr id="185" name="Google Shape;185;p29"/>
          <p:cNvSpPr txBox="1"/>
          <p:nvPr>
            <p:ph idx="2" type="body"/>
          </p:nvPr>
        </p:nvSpPr>
        <p:spPr>
          <a:xfrm>
            <a:off x="5859225" y="1382925"/>
            <a:ext cx="3179700" cy="35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INSIGHTS:</a:t>
            </a:r>
            <a:endParaRPr sz="1600"/>
          </a:p>
          <a:p>
            <a:pPr indent="-323850" lvl="0" marL="457200" rtl="0" algn="l">
              <a:spcBef>
                <a:spcPts val="1600"/>
              </a:spcBef>
              <a:spcAft>
                <a:spcPts val="0"/>
              </a:spcAft>
              <a:buSzPts val="1500"/>
              <a:buChar char="●"/>
            </a:pPr>
            <a:r>
              <a:rPr b="1" lang="en" sz="1500" u="sng"/>
              <a:t>53.586%</a:t>
            </a:r>
            <a:r>
              <a:rPr lang="en" sz="1500"/>
              <a:t> of employees who have </a:t>
            </a:r>
            <a:r>
              <a:rPr b="1" lang="en" sz="1500" u="sng"/>
              <a:t>left</a:t>
            </a:r>
            <a:r>
              <a:rPr lang="en" sz="1500"/>
              <a:t> the company did have to work over time</a:t>
            </a:r>
            <a:endParaRPr sz="1500"/>
          </a:p>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86" name="Google Shape;186;p2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9"/>
          <p:cNvPicPr preferRelativeResize="0"/>
          <p:nvPr/>
        </p:nvPicPr>
        <p:blipFill rotWithShape="1">
          <a:blip r:embed="rId3">
            <a:alphaModFix/>
          </a:blip>
          <a:srcRect b="0" l="17663" r="9226" t="0"/>
          <a:stretch/>
        </p:blipFill>
        <p:spPr>
          <a:xfrm>
            <a:off x="311700" y="1437050"/>
            <a:ext cx="5456224" cy="2857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Consolidated thoughts: Strategic Retention Plan</a:t>
            </a:r>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u="sng"/>
              <a:t>Monthly Income:</a:t>
            </a:r>
            <a:r>
              <a:rPr lang="en" sz="1700"/>
              <a:t> people on higher wages are less likely to leave the company. Hence, efforts should be made to gather information on industry benchmarks in the current local market to determine if the company is providing competitive wages.</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u="sng"/>
              <a:t>Over Time:</a:t>
            </a:r>
            <a:r>
              <a:rPr lang="en" sz="1700"/>
              <a:t> people who work overtime are more likely to leave the company. Hence efforts must be taken to appropriately scope projects upfront with adequate support and manpower so as to reduce the use of overtime.</a:t>
            </a:r>
            <a:endParaRPr sz="1700"/>
          </a:p>
        </p:txBody>
      </p:sp>
      <p:sp>
        <p:nvSpPr>
          <p:cNvPr id="194" name="Google Shape;194;p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Consolidated thoughts: Strategic Retention Plan</a:t>
            </a:r>
            <a:endParaRPr/>
          </a:p>
        </p:txBody>
      </p:sp>
      <p:sp>
        <p:nvSpPr>
          <p:cNvPr id="200" name="Google Shape;20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u="sng"/>
              <a:t>Age:</a:t>
            </a:r>
            <a:r>
              <a:rPr lang="en" sz="1600"/>
              <a:t> Employees in relatively young age bracket 25-35 are more likely to leave. Hence, efforts should be made to clearly articulate the long-term vision of the company and young employees fit in that vision, as well as provide incentives in the form of clear paths to promotion for instance.</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u="sng"/>
              <a:t>Total Working Years:</a:t>
            </a:r>
            <a:r>
              <a:rPr lang="en" sz="1600"/>
              <a:t> The more experienced employees are less likely to leave. Employees who have between 5-8 years of experience should be identified as potentially having a higher-risk of leaving.</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dataset features three </a:t>
            </a:r>
            <a:r>
              <a:rPr lang="en" sz="1600" u="sng"/>
              <a:t>marital statuses</a:t>
            </a:r>
            <a:r>
              <a:rPr lang="en" sz="1600"/>
              <a:t>: Married (673 employees), Single (470 employees), Divorced (327 employees). Single employees show the largest proportion of leavers at 25%.</a:t>
            </a:r>
            <a:endParaRPr sz="1600"/>
          </a:p>
          <a:p>
            <a:pPr indent="0" lvl="0" marL="0" rtl="0" algn="l">
              <a:spcBef>
                <a:spcPts val="1600"/>
              </a:spcBef>
              <a:spcAft>
                <a:spcPts val="1600"/>
              </a:spcAft>
              <a:buNone/>
            </a:pPr>
            <a:r>
              <a:t/>
            </a:r>
            <a:endParaRPr sz="1600"/>
          </a:p>
        </p:txBody>
      </p:sp>
      <p:sp>
        <p:nvSpPr>
          <p:cNvPr id="201" name="Google Shape;201;p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7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Analysis</a:t>
            </a:r>
            <a:endParaRPr/>
          </a:p>
        </p:txBody>
      </p:sp>
      <p:sp>
        <p:nvSpPr>
          <p:cNvPr id="66" name="Google Shape;66;p14"/>
          <p:cNvSpPr txBox="1"/>
          <p:nvPr>
            <p:ph idx="1" type="body"/>
          </p:nvPr>
        </p:nvSpPr>
        <p:spPr>
          <a:xfrm>
            <a:off x="311700" y="1176700"/>
            <a:ext cx="8520600" cy="3556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 dataset related to Attrition has been analyzed to derive insights about which factors affect the decision to stay or leave a company</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Attrition analysis assists the company to ascertain reasons for employee exits</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This study</a:t>
            </a:r>
            <a:r>
              <a:rPr lang="en"/>
              <a:t> can lead a company’s actions to improve employee retention</a:t>
            </a:r>
            <a:endParaRPr/>
          </a:p>
          <a:p>
            <a:pPr indent="0" lvl="0" marL="457200" rtl="0" algn="l">
              <a:spcBef>
                <a:spcPts val="0"/>
              </a:spcBef>
              <a:spcAft>
                <a:spcPts val="0"/>
              </a:spcAft>
              <a:buNone/>
            </a:pPr>
            <a:r>
              <a:t/>
            </a:r>
            <a:endParaRPr/>
          </a:p>
          <a:p>
            <a:pPr indent="-336550" lvl="0" marL="457200" rtl="0" algn="l">
              <a:spcBef>
                <a:spcPts val="0"/>
              </a:spcBef>
              <a:spcAft>
                <a:spcPts val="0"/>
              </a:spcAft>
              <a:buSzPts val="1700"/>
              <a:buChar char="●"/>
            </a:pPr>
            <a:r>
              <a:rPr lang="en" sz="1700"/>
              <a:t>It enables the company to develop long term strategies to reduce attrition as well as to make new </a:t>
            </a:r>
            <a:r>
              <a:rPr lang="en" sz="1700"/>
              <a:t>recruitments</a:t>
            </a:r>
            <a:endParaRPr sz="1700"/>
          </a:p>
          <a:p>
            <a:pPr indent="0" lvl="0" marL="457200" rtl="0" algn="l">
              <a:spcBef>
                <a:spcPts val="1600"/>
              </a:spcBef>
              <a:spcAft>
                <a:spcPts val="1600"/>
              </a:spcAft>
              <a:buNone/>
            </a:pPr>
            <a:r>
              <a:t/>
            </a:r>
            <a:endParaRPr sz="1700"/>
          </a:p>
        </p:txBody>
      </p:sp>
      <p:sp>
        <p:nvSpPr>
          <p:cNvPr id="67" name="Google Shape;67;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Used</a:t>
            </a:r>
            <a:endParaRPr/>
          </a:p>
        </p:txBody>
      </p:sp>
      <p:sp>
        <p:nvSpPr>
          <p:cNvPr id="207" name="Google Shape;207;p32"/>
          <p:cNvSpPr txBox="1"/>
          <p:nvPr>
            <p:ph idx="1" type="body"/>
          </p:nvPr>
        </p:nvSpPr>
        <p:spPr>
          <a:xfrm>
            <a:off x="311700" y="1511900"/>
            <a:ext cx="8178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Random Forest Model</a:t>
            </a:r>
            <a:endParaRPr sz="1900"/>
          </a:p>
          <a:p>
            <a:pPr indent="-349250" lvl="0" marL="457200" rtl="0" algn="l">
              <a:spcBef>
                <a:spcPts val="0"/>
              </a:spcBef>
              <a:spcAft>
                <a:spcPts val="0"/>
              </a:spcAft>
              <a:buSzPts val="1900"/>
              <a:buChar char="●"/>
            </a:pPr>
            <a:r>
              <a:rPr lang="en" sz="1900"/>
              <a:t>Support Vector Machines </a:t>
            </a:r>
            <a:endParaRPr sz="1900"/>
          </a:p>
          <a:p>
            <a:pPr indent="-349250" lvl="0" marL="457200" rtl="0" algn="l">
              <a:spcBef>
                <a:spcPts val="0"/>
              </a:spcBef>
              <a:spcAft>
                <a:spcPts val="0"/>
              </a:spcAft>
              <a:buSzPts val="1900"/>
              <a:buChar char="●"/>
            </a:pPr>
            <a:r>
              <a:rPr lang="en" sz="1900"/>
              <a:t>Logistic Regression</a:t>
            </a:r>
            <a:endParaRPr sz="1900"/>
          </a:p>
          <a:p>
            <a:pPr indent="-349250" lvl="0" marL="457200" rtl="0" algn="l">
              <a:spcBef>
                <a:spcPts val="0"/>
              </a:spcBef>
              <a:spcAft>
                <a:spcPts val="0"/>
              </a:spcAft>
              <a:buSzPts val="1900"/>
              <a:buChar char="●"/>
            </a:pPr>
            <a:r>
              <a:rPr lang="en" sz="1900"/>
              <a:t>K Neighbours Classifier</a:t>
            </a:r>
            <a:endParaRPr sz="1900"/>
          </a:p>
          <a:p>
            <a:pPr indent="-349250" lvl="0" marL="457200" rtl="0" algn="l">
              <a:spcBef>
                <a:spcPts val="0"/>
              </a:spcBef>
              <a:spcAft>
                <a:spcPts val="0"/>
              </a:spcAft>
              <a:buSzPts val="1900"/>
              <a:buChar char="●"/>
            </a:pPr>
            <a:r>
              <a:rPr lang="en" sz="1900"/>
              <a:t>XGBoost</a:t>
            </a:r>
            <a:endParaRPr sz="1900"/>
          </a:p>
        </p:txBody>
      </p:sp>
      <p:sp>
        <p:nvSpPr>
          <p:cNvPr id="208" name="Google Shape;208;p3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33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a:t>
            </a:r>
            <a:endParaRPr/>
          </a:p>
        </p:txBody>
      </p:sp>
      <p:sp>
        <p:nvSpPr>
          <p:cNvPr id="214" name="Google Shape;214;p3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5" name="Google Shape;215;p33"/>
          <p:cNvPicPr preferRelativeResize="0"/>
          <p:nvPr/>
        </p:nvPicPr>
        <p:blipFill>
          <a:blip r:embed="rId3">
            <a:alphaModFix/>
          </a:blip>
          <a:stretch>
            <a:fillRect/>
          </a:stretch>
        </p:blipFill>
        <p:spPr>
          <a:xfrm>
            <a:off x="282688" y="1164575"/>
            <a:ext cx="8578626" cy="2429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321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Conclusion</a:t>
            </a:r>
            <a:endParaRPr/>
          </a:p>
        </p:txBody>
      </p:sp>
      <p:sp>
        <p:nvSpPr>
          <p:cNvPr id="221" name="Google Shape;221;p34"/>
          <p:cNvSpPr txBox="1"/>
          <p:nvPr>
            <p:ph idx="1" type="body"/>
          </p:nvPr>
        </p:nvSpPr>
        <p:spPr>
          <a:xfrm>
            <a:off x="311700" y="1298000"/>
            <a:ext cx="8520600" cy="331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From the above all metrics and considering the size of dataset and features, we can opt for the Support Vector classifier as our model for the project, as it gives us the maximum accuracy (100%) amongst all models considered. It has low bias and variance as well</a:t>
            </a:r>
            <a:endParaRPr/>
          </a:p>
        </p:txBody>
      </p:sp>
      <p:sp>
        <p:nvSpPr>
          <p:cNvPr id="222" name="Google Shape;222;p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228" name="Google Shape;22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made to the dataset are as follows:</a:t>
            </a:r>
            <a:endParaRPr/>
          </a:p>
          <a:p>
            <a:pPr indent="-342900" lvl="0" marL="457200" rtl="0" algn="l">
              <a:spcBef>
                <a:spcPts val="1600"/>
              </a:spcBef>
              <a:spcAft>
                <a:spcPts val="0"/>
              </a:spcAft>
              <a:buSzPts val="1800"/>
              <a:buChar char="●"/>
            </a:pPr>
            <a:r>
              <a:rPr lang="en"/>
              <a:t>Classified the column “Attrition” by changing 0s to “No” and 1s to “Yes.</a:t>
            </a:r>
            <a:endParaRPr/>
          </a:p>
          <a:p>
            <a:pPr indent="-342900" lvl="0" marL="457200" rtl="0" algn="l">
              <a:spcBef>
                <a:spcPts val="0"/>
              </a:spcBef>
              <a:spcAft>
                <a:spcPts val="0"/>
              </a:spcAft>
              <a:buSzPts val="1800"/>
              <a:buChar char="●"/>
            </a:pPr>
            <a:r>
              <a:rPr lang="en"/>
              <a:t>The dataset was imbalanced (was biased towards No) so it was balanced using the oversampling method</a:t>
            </a:r>
            <a:endParaRPr/>
          </a:p>
        </p:txBody>
      </p:sp>
      <p:sp>
        <p:nvSpPr>
          <p:cNvPr id="229" name="Google Shape;229;p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235" name="Google Shape;235;p3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Attrition vs Age</a:t>
            </a:r>
            <a:endParaRPr/>
          </a:p>
        </p:txBody>
      </p:sp>
      <p:sp>
        <p:nvSpPr>
          <p:cNvPr id="73" name="Google Shape;73;p15"/>
          <p:cNvSpPr txBox="1"/>
          <p:nvPr>
            <p:ph idx="2" type="body"/>
          </p:nvPr>
        </p:nvSpPr>
        <p:spPr>
          <a:xfrm>
            <a:off x="5313850" y="1170125"/>
            <a:ext cx="3725100" cy="37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INSIGHTS:</a:t>
            </a:r>
            <a:endParaRPr sz="1600"/>
          </a:p>
          <a:p>
            <a:pPr indent="-349250" lvl="0" marL="457200" rtl="0" algn="l">
              <a:spcBef>
                <a:spcPts val="1600"/>
              </a:spcBef>
              <a:spcAft>
                <a:spcPts val="0"/>
              </a:spcAft>
              <a:buSzPts val="1900"/>
              <a:buChar char="●"/>
            </a:pPr>
            <a:r>
              <a:rPr lang="en" sz="1500"/>
              <a:t>Age has been grouped into bins</a:t>
            </a:r>
            <a:endParaRPr sz="1500"/>
          </a:p>
          <a:p>
            <a:pPr indent="0" lvl="0" marL="457200" rtl="0" algn="l">
              <a:spcBef>
                <a:spcPts val="0"/>
              </a:spcBef>
              <a:spcAft>
                <a:spcPts val="0"/>
              </a:spcAft>
              <a:buNone/>
            </a:pPr>
            <a:r>
              <a:t/>
            </a:r>
            <a:endParaRPr sz="1500"/>
          </a:p>
          <a:p>
            <a:pPr indent="-349250" lvl="0" marL="457200" rtl="0" algn="l">
              <a:spcBef>
                <a:spcPts val="0"/>
              </a:spcBef>
              <a:spcAft>
                <a:spcPts val="0"/>
              </a:spcAft>
              <a:buSzPts val="1900"/>
              <a:buChar char="●"/>
            </a:pPr>
            <a:r>
              <a:rPr lang="en" sz="1500"/>
              <a:t>The employees between the ages of </a:t>
            </a:r>
            <a:r>
              <a:rPr b="1" lang="en" sz="1500" u="sng"/>
              <a:t>20 and 35</a:t>
            </a:r>
            <a:r>
              <a:rPr lang="en" sz="1500"/>
              <a:t> are </a:t>
            </a:r>
            <a:r>
              <a:rPr b="1" lang="en" sz="1500" u="sng"/>
              <a:t>more likely</a:t>
            </a:r>
            <a:r>
              <a:rPr lang="en" sz="1500"/>
              <a:t> to leave the company </a:t>
            </a:r>
            <a:endParaRPr sz="1500"/>
          </a:p>
          <a:p>
            <a:pPr indent="0" lvl="0" marL="457200" rtl="0" algn="l">
              <a:spcBef>
                <a:spcPts val="0"/>
              </a:spcBef>
              <a:spcAft>
                <a:spcPts val="0"/>
              </a:spcAft>
              <a:buNone/>
            </a:pPr>
            <a:r>
              <a:t/>
            </a:r>
            <a:endParaRPr sz="1500"/>
          </a:p>
          <a:p>
            <a:pPr indent="-349250" lvl="0" marL="457200" rtl="0" algn="l">
              <a:spcBef>
                <a:spcPts val="0"/>
              </a:spcBef>
              <a:spcAft>
                <a:spcPts val="0"/>
              </a:spcAft>
              <a:buSzPts val="1900"/>
              <a:buChar char="●"/>
            </a:pPr>
            <a:r>
              <a:rPr lang="en" sz="1500"/>
              <a:t>Those who are </a:t>
            </a:r>
            <a:r>
              <a:rPr b="1" lang="en" sz="1500" u="sng"/>
              <a:t>close to retirement</a:t>
            </a:r>
            <a:r>
              <a:rPr lang="en" sz="1500"/>
              <a:t> are </a:t>
            </a:r>
            <a:r>
              <a:rPr b="1" lang="en" sz="1500" u="sng"/>
              <a:t>less likely</a:t>
            </a:r>
            <a:r>
              <a:rPr lang="en" sz="1500"/>
              <a:t> to leave</a:t>
            </a:r>
            <a:endParaRPr sz="1500"/>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4" name="Google Shape;74;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5" name="Google Shape;75;p15"/>
          <p:cNvPicPr preferRelativeResize="0"/>
          <p:nvPr/>
        </p:nvPicPr>
        <p:blipFill rotWithShape="1">
          <a:blip r:embed="rId3">
            <a:alphaModFix/>
          </a:blip>
          <a:srcRect b="0" l="0" r="11769" t="0"/>
          <a:stretch/>
        </p:blipFill>
        <p:spPr>
          <a:xfrm>
            <a:off x="164525" y="1170125"/>
            <a:ext cx="5082476" cy="332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38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Travel vs Attrition</a:t>
            </a:r>
            <a:endParaRPr/>
          </a:p>
        </p:txBody>
      </p:sp>
      <p:sp>
        <p:nvSpPr>
          <p:cNvPr id="81" name="Google Shape;81;p16"/>
          <p:cNvSpPr txBox="1"/>
          <p:nvPr>
            <p:ph idx="2" type="body"/>
          </p:nvPr>
        </p:nvSpPr>
        <p:spPr>
          <a:xfrm>
            <a:off x="5555950" y="1062500"/>
            <a:ext cx="3361200" cy="38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INSIGHTS:</a:t>
            </a:r>
            <a:endParaRPr sz="1600"/>
          </a:p>
          <a:p>
            <a:pPr indent="-349250" lvl="0" marL="457200" rtl="0" algn="l">
              <a:spcBef>
                <a:spcPts val="1600"/>
              </a:spcBef>
              <a:spcAft>
                <a:spcPts val="0"/>
              </a:spcAft>
              <a:buSzPts val="1900"/>
              <a:buChar char="●"/>
            </a:pPr>
            <a:r>
              <a:rPr lang="en" sz="1500"/>
              <a:t>65.82% of people who leave the company travel rarely</a:t>
            </a:r>
            <a:endParaRPr sz="1500"/>
          </a:p>
          <a:p>
            <a:pPr indent="0" lvl="0" marL="457200" rtl="0" algn="l">
              <a:spcBef>
                <a:spcPts val="0"/>
              </a:spcBef>
              <a:spcAft>
                <a:spcPts val="0"/>
              </a:spcAft>
              <a:buNone/>
            </a:pPr>
            <a:r>
              <a:t/>
            </a:r>
            <a:endParaRPr sz="1500"/>
          </a:p>
          <a:p>
            <a:pPr indent="-349250" lvl="0" marL="457200" rtl="0" algn="l">
              <a:spcBef>
                <a:spcPts val="0"/>
              </a:spcBef>
              <a:spcAft>
                <a:spcPts val="0"/>
              </a:spcAft>
              <a:buSzPts val="1900"/>
              <a:buChar char="●"/>
            </a:pPr>
            <a:r>
              <a:rPr lang="en" sz="1500"/>
              <a:t>29.11% of people who leave the company travel frequently</a:t>
            </a:r>
            <a:endParaRPr sz="1500"/>
          </a:p>
          <a:p>
            <a:pPr indent="0" lvl="0" marL="457200" rtl="0" algn="l">
              <a:spcBef>
                <a:spcPts val="0"/>
              </a:spcBef>
              <a:spcAft>
                <a:spcPts val="0"/>
              </a:spcAft>
              <a:buNone/>
            </a:pPr>
            <a:r>
              <a:t/>
            </a:r>
            <a:endParaRPr sz="1500"/>
          </a:p>
          <a:p>
            <a:pPr indent="-349250" lvl="0" marL="457200" rtl="0" algn="l">
              <a:spcBef>
                <a:spcPts val="0"/>
              </a:spcBef>
              <a:spcAft>
                <a:spcPts val="0"/>
              </a:spcAft>
              <a:buSzPts val="1900"/>
              <a:buChar char="●"/>
            </a:pPr>
            <a:r>
              <a:rPr lang="en" sz="1500"/>
              <a:t>5.06% of people who leave the company do not travel at all</a:t>
            </a:r>
            <a:endParaRPr sz="1500"/>
          </a:p>
          <a:p>
            <a:pPr indent="0" lvl="0" marL="457200" rtl="0" algn="l">
              <a:spcBef>
                <a:spcPts val="0"/>
              </a:spcBef>
              <a:spcAft>
                <a:spcPts val="0"/>
              </a:spcAft>
              <a:buNone/>
            </a:pPr>
            <a:r>
              <a:t/>
            </a:r>
            <a:endParaRPr sz="1500"/>
          </a:p>
          <a:p>
            <a:pPr indent="0" lvl="0" marL="0" rtl="0" algn="l">
              <a:spcBef>
                <a:spcPts val="0"/>
              </a:spcBef>
              <a:spcAft>
                <a:spcPts val="1600"/>
              </a:spcAft>
              <a:buNone/>
            </a:pPr>
            <a:r>
              <a:t/>
            </a:r>
            <a:endParaRPr/>
          </a:p>
        </p:txBody>
      </p:sp>
      <p:sp>
        <p:nvSpPr>
          <p:cNvPr id="82" name="Google Shape;82;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3">
            <a:alphaModFix/>
          </a:blip>
          <a:srcRect b="8600" l="10771" r="2640" t="0"/>
          <a:stretch/>
        </p:blipFill>
        <p:spPr>
          <a:xfrm>
            <a:off x="311700" y="1204500"/>
            <a:ext cx="5028474" cy="29868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298975"/>
            <a:ext cx="4467900" cy="58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Department vs Attrition</a:t>
            </a:r>
            <a:endParaRPr sz="3000"/>
          </a:p>
        </p:txBody>
      </p:sp>
      <p:sp>
        <p:nvSpPr>
          <p:cNvPr id="89" name="Google Shape;89;p17"/>
          <p:cNvSpPr txBox="1"/>
          <p:nvPr>
            <p:ph idx="1" type="body"/>
          </p:nvPr>
        </p:nvSpPr>
        <p:spPr>
          <a:xfrm>
            <a:off x="205250" y="1024050"/>
            <a:ext cx="3373500" cy="38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INSIGHTS:</a:t>
            </a:r>
            <a:endParaRPr sz="1600"/>
          </a:p>
          <a:p>
            <a:pPr indent="-330200" lvl="0" marL="457200" rtl="0" algn="l">
              <a:spcBef>
                <a:spcPts val="1600"/>
              </a:spcBef>
              <a:spcAft>
                <a:spcPts val="0"/>
              </a:spcAft>
              <a:buSzPts val="1600"/>
              <a:buChar char="●"/>
            </a:pPr>
            <a:r>
              <a:rPr lang="en" sz="1500"/>
              <a:t>56.12% of people who leave the company are from R&amp;D</a:t>
            </a:r>
            <a:endParaRPr sz="1500"/>
          </a:p>
          <a:p>
            <a:pPr indent="0" lvl="0" marL="457200" rtl="0" algn="l">
              <a:spcBef>
                <a:spcPts val="0"/>
              </a:spcBef>
              <a:spcAft>
                <a:spcPts val="0"/>
              </a:spcAft>
              <a:buNone/>
            </a:pPr>
            <a:r>
              <a:t/>
            </a:r>
            <a:endParaRPr sz="1500"/>
          </a:p>
          <a:p>
            <a:pPr indent="-330200" lvl="0" marL="457200" rtl="0" algn="l">
              <a:spcBef>
                <a:spcPts val="0"/>
              </a:spcBef>
              <a:spcAft>
                <a:spcPts val="0"/>
              </a:spcAft>
              <a:buSzPts val="1600"/>
              <a:buChar char="●"/>
            </a:pPr>
            <a:r>
              <a:rPr lang="en" sz="1500"/>
              <a:t>38.82% of people who leave the company are from Sales</a:t>
            </a:r>
            <a:endParaRPr sz="1500"/>
          </a:p>
          <a:p>
            <a:pPr indent="0" lvl="0" marL="457200" rtl="0" algn="l">
              <a:spcBef>
                <a:spcPts val="0"/>
              </a:spcBef>
              <a:spcAft>
                <a:spcPts val="0"/>
              </a:spcAft>
              <a:buNone/>
            </a:pPr>
            <a:r>
              <a:t/>
            </a:r>
            <a:endParaRPr sz="1500"/>
          </a:p>
          <a:p>
            <a:pPr indent="-330200" lvl="0" marL="457200" rtl="0" algn="l">
              <a:spcBef>
                <a:spcPts val="0"/>
              </a:spcBef>
              <a:spcAft>
                <a:spcPts val="0"/>
              </a:spcAft>
              <a:buSzPts val="1600"/>
              <a:buChar char="●"/>
            </a:pPr>
            <a:r>
              <a:rPr lang="en" sz="1500"/>
              <a:t>5.06% of people who leave the company are from HR</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More than half of the people who leave the company are from R&amp;D department </a:t>
            </a:r>
            <a:endParaRPr sz="1500"/>
          </a:p>
          <a:p>
            <a:pPr indent="0" lvl="0" marL="0" rtl="0" algn="l">
              <a:spcBef>
                <a:spcPts val="0"/>
              </a:spcBef>
              <a:spcAft>
                <a:spcPts val="1600"/>
              </a:spcAft>
              <a:buNone/>
            </a:pPr>
            <a:r>
              <a:t/>
            </a:r>
            <a:endParaRPr/>
          </a:p>
        </p:txBody>
      </p:sp>
      <p:sp>
        <p:nvSpPr>
          <p:cNvPr id="90" name="Google Shape;90;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3">
            <a:alphaModFix/>
          </a:blip>
          <a:srcRect b="9982" l="14621" r="1780" t="0"/>
          <a:stretch/>
        </p:blipFill>
        <p:spPr>
          <a:xfrm>
            <a:off x="3681625" y="1024050"/>
            <a:ext cx="5210324" cy="3064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298975"/>
            <a:ext cx="4467900" cy="58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Education</a:t>
            </a:r>
            <a:r>
              <a:rPr lang="en" sz="3000"/>
              <a:t> vs Attrition</a:t>
            </a:r>
            <a:endParaRPr sz="3000"/>
          </a:p>
        </p:txBody>
      </p:sp>
      <p:sp>
        <p:nvSpPr>
          <p:cNvPr id="97" name="Google Shape;97;p18"/>
          <p:cNvSpPr txBox="1"/>
          <p:nvPr>
            <p:ph idx="1" type="body"/>
          </p:nvPr>
        </p:nvSpPr>
        <p:spPr>
          <a:xfrm>
            <a:off x="205250" y="941450"/>
            <a:ext cx="3603900" cy="38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INSIGHTS:</a:t>
            </a:r>
            <a:endParaRPr sz="1600"/>
          </a:p>
          <a:p>
            <a:pPr indent="-330200" lvl="0" marL="457200" rtl="0" algn="l">
              <a:spcBef>
                <a:spcPts val="1600"/>
              </a:spcBef>
              <a:spcAft>
                <a:spcPts val="0"/>
              </a:spcAft>
              <a:buSzPts val="1600"/>
              <a:buChar char="●"/>
            </a:pPr>
            <a:r>
              <a:rPr lang="en" sz="1500"/>
              <a:t>1 represents the lowest education level while 5 represents the highest</a:t>
            </a:r>
            <a:endParaRPr sz="1500"/>
          </a:p>
          <a:p>
            <a:pPr indent="0" lvl="0" marL="457200" rtl="0" algn="l">
              <a:spcBef>
                <a:spcPts val="0"/>
              </a:spcBef>
              <a:spcAft>
                <a:spcPts val="0"/>
              </a:spcAft>
              <a:buNone/>
            </a:pPr>
            <a:r>
              <a:t/>
            </a:r>
            <a:endParaRPr sz="1500"/>
          </a:p>
          <a:p>
            <a:pPr indent="-330200" lvl="0" marL="457200" rtl="0" algn="l">
              <a:spcBef>
                <a:spcPts val="0"/>
              </a:spcBef>
              <a:spcAft>
                <a:spcPts val="0"/>
              </a:spcAft>
              <a:buSzPts val="1600"/>
              <a:buChar char="●"/>
            </a:pPr>
            <a:r>
              <a:rPr lang="en" sz="1500"/>
              <a:t>The employees who are </a:t>
            </a:r>
            <a:r>
              <a:rPr b="1" lang="en" sz="1500" u="sng"/>
              <a:t>most likely</a:t>
            </a:r>
            <a:r>
              <a:rPr lang="en" sz="1500"/>
              <a:t> to leave the company belong to the middle education level, represented on the graph by </a:t>
            </a:r>
            <a:r>
              <a:rPr b="1" lang="en" sz="1500" u="sng"/>
              <a:t>3 at 41.77%</a:t>
            </a:r>
            <a:endParaRPr b="1" sz="1500" u="sng"/>
          </a:p>
          <a:p>
            <a:pPr indent="0" lvl="0" marL="457200" rtl="0" algn="l">
              <a:spcBef>
                <a:spcPts val="0"/>
              </a:spcBef>
              <a:spcAft>
                <a:spcPts val="0"/>
              </a:spcAft>
              <a:buNone/>
            </a:pPr>
            <a:r>
              <a:t/>
            </a:r>
            <a:endParaRPr b="1" sz="1500" u="sng"/>
          </a:p>
          <a:p>
            <a:pPr indent="-330200" lvl="0" marL="457200" rtl="0" algn="l">
              <a:spcBef>
                <a:spcPts val="0"/>
              </a:spcBef>
              <a:spcAft>
                <a:spcPts val="0"/>
              </a:spcAft>
              <a:buSzPts val="1600"/>
              <a:buChar char="●"/>
            </a:pPr>
            <a:r>
              <a:rPr lang="en" sz="1500"/>
              <a:t>The employees who are </a:t>
            </a:r>
            <a:r>
              <a:rPr b="1" lang="en" sz="1500" u="sng"/>
              <a:t>least likely</a:t>
            </a:r>
            <a:r>
              <a:rPr lang="en" sz="1500"/>
              <a:t> to leave the company are those who are </a:t>
            </a:r>
            <a:r>
              <a:rPr b="1" lang="en" sz="1500" u="sng"/>
              <a:t>most educated</a:t>
            </a:r>
            <a:r>
              <a:rPr lang="en" sz="1500"/>
              <a:t>, making up 2.11% of all attrition</a:t>
            </a:r>
            <a:endParaRPr sz="1600"/>
          </a:p>
          <a:p>
            <a:pPr indent="0" lvl="0" marL="0" rtl="0" algn="l">
              <a:spcBef>
                <a:spcPts val="0"/>
              </a:spcBef>
              <a:spcAft>
                <a:spcPts val="1600"/>
              </a:spcAft>
              <a:buNone/>
            </a:pPr>
            <a:r>
              <a:t/>
            </a:r>
            <a:endParaRPr/>
          </a:p>
        </p:txBody>
      </p:sp>
      <p:sp>
        <p:nvSpPr>
          <p:cNvPr id="98" name="Google Shape;98;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9" name="Google Shape;99;p18"/>
          <p:cNvPicPr preferRelativeResize="0"/>
          <p:nvPr/>
        </p:nvPicPr>
        <p:blipFill>
          <a:blip r:embed="rId3">
            <a:alphaModFix/>
          </a:blip>
          <a:stretch>
            <a:fillRect/>
          </a:stretch>
        </p:blipFill>
        <p:spPr>
          <a:xfrm>
            <a:off x="3961385" y="913463"/>
            <a:ext cx="4926313" cy="3739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298975"/>
            <a:ext cx="4467900" cy="58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Education Field vs Attrition</a:t>
            </a:r>
            <a:endParaRPr sz="3000"/>
          </a:p>
        </p:txBody>
      </p:sp>
      <p:sp>
        <p:nvSpPr>
          <p:cNvPr id="105" name="Google Shape;105;p19"/>
          <p:cNvSpPr txBox="1"/>
          <p:nvPr>
            <p:ph idx="1" type="body"/>
          </p:nvPr>
        </p:nvSpPr>
        <p:spPr>
          <a:xfrm>
            <a:off x="205250" y="941450"/>
            <a:ext cx="3761400" cy="38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INSIGHTS:</a:t>
            </a:r>
            <a:endParaRPr sz="1500"/>
          </a:p>
          <a:p>
            <a:pPr indent="-330200" lvl="0" marL="457200" rtl="0" algn="l">
              <a:spcBef>
                <a:spcPts val="1600"/>
              </a:spcBef>
              <a:spcAft>
                <a:spcPts val="0"/>
              </a:spcAft>
              <a:buSzPts val="1600"/>
              <a:buChar char="●"/>
            </a:pPr>
            <a:r>
              <a:rPr b="1" lang="en" sz="1500" u="sng"/>
              <a:t>37.55%</a:t>
            </a:r>
            <a:r>
              <a:rPr lang="en" sz="1500"/>
              <a:t> of people who leave the company have studied </a:t>
            </a:r>
            <a:r>
              <a:rPr b="1" lang="en" sz="1500" u="sng"/>
              <a:t>Life Sciences</a:t>
            </a:r>
            <a:endParaRPr sz="1500"/>
          </a:p>
          <a:p>
            <a:pPr indent="0" lvl="0" marL="457200" rtl="0" algn="l">
              <a:spcBef>
                <a:spcPts val="0"/>
              </a:spcBef>
              <a:spcAft>
                <a:spcPts val="0"/>
              </a:spcAft>
              <a:buNone/>
            </a:pPr>
            <a:r>
              <a:t/>
            </a:r>
            <a:endParaRPr sz="1500"/>
          </a:p>
          <a:p>
            <a:pPr indent="-330200" lvl="0" marL="457200" rtl="0" algn="l">
              <a:spcBef>
                <a:spcPts val="0"/>
              </a:spcBef>
              <a:spcAft>
                <a:spcPts val="0"/>
              </a:spcAft>
              <a:buSzPts val="1600"/>
              <a:buChar char="●"/>
            </a:pPr>
            <a:r>
              <a:rPr lang="en" sz="1500"/>
              <a:t>People who have studied in </a:t>
            </a:r>
            <a:r>
              <a:rPr b="1" lang="en" sz="1500" u="sng"/>
              <a:t>science related fields</a:t>
            </a:r>
            <a:r>
              <a:rPr lang="en" sz="1500"/>
              <a:t> are </a:t>
            </a:r>
            <a:r>
              <a:rPr b="1" lang="en" sz="1500" u="sng"/>
              <a:t>more likely</a:t>
            </a:r>
            <a:r>
              <a:rPr lang="en" sz="1500"/>
              <a:t> to leave the company</a:t>
            </a:r>
            <a:endParaRPr sz="1600"/>
          </a:p>
          <a:p>
            <a:pPr indent="0" lvl="0" marL="0" rtl="0" algn="l">
              <a:spcBef>
                <a:spcPts val="0"/>
              </a:spcBef>
              <a:spcAft>
                <a:spcPts val="1600"/>
              </a:spcAft>
              <a:buNone/>
            </a:pPr>
            <a:r>
              <a:t/>
            </a:r>
            <a:endParaRPr/>
          </a:p>
        </p:txBody>
      </p:sp>
      <p:sp>
        <p:nvSpPr>
          <p:cNvPr id="106" name="Google Shape;106;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3">
            <a:alphaModFix/>
          </a:blip>
          <a:srcRect b="0" l="18039" r="0" t="0"/>
          <a:stretch/>
        </p:blipFill>
        <p:spPr>
          <a:xfrm>
            <a:off x="4135575" y="1037875"/>
            <a:ext cx="4856027" cy="309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11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Marital Status vs Attrition</a:t>
            </a:r>
            <a:endParaRPr/>
          </a:p>
          <a:p>
            <a:pPr indent="0" lvl="0" marL="0" rtl="0" algn="l">
              <a:spcBef>
                <a:spcPts val="0"/>
              </a:spcBef>
              <a:spcAft>
                <a:spcPts val="0"/>
              </a:spcAft>
              <a:buNone/>
            </a:pPr>
            <a:r>
              <a:t/>
            </a:r>
            <a:endParaRPr/>
          </a:p>
        </p:txBody>
      </p:sp>
      <p:sp>
        <p:nvSpPr>
          <p:cNvPr id="113" name="Google Shape;113;p20"/>
          <p:cNvSpPr txBox="1"/>
          <p:nvPr>
            <p:ph idx="2" type="body"/>
          </p:nvPr>
        </p:nvSpPr>
        <p:spPr>
          <a:xfrm>
            <a:off x="5264700" y="884275"/>
            <a:ext cx="3567600" cy="38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INSIGHTS:</a:t>
            </a:r>
            <a:endParaRPr sz="1600"/>
          </a:p>
          <a:p>
            <a:pPr indent="-342900" lvl="0" marL="457200" rtl="0" algn="l">
              <a:spcBef>
                <a:spcPts val="0"/>
              </a:spcBef>
              <a:spcAft>
                <a:spcPts val="0"/>
              </a:spcAft>
              <a:buSzPts val="1800"/>
              <a:buChar char="●"/>
            </a:pPr>
            <a:r>
              <a:rPr b="1" lang="en" sz="1500" u="sng"/>
              <a:t>72.73%</a:t>
            </a:r>
            <a:r>
              <a:rPr lang="en" sz="1500"/>
              <a:t> of </a:t>
            </a:r>
            <a:r>
              <a:rPr b="1" lang="en" sz="1500" u="sng"/>
              <a:t>Divorced</a:t>
            </a:r>
            <a:r>
              <a:rPr lang="en" sz="1500"/>
              <a:t> employees who leave the company are </a:t>
            </a:r>
            <a:r>
              <a:rPr b="1" lang="en" sz="1500" u="sng"/>
              <a:t>Male</a:t>
            </a:r>
            <a:endParaRPr sz="1500"/>
          </a:p>
          <a:p>
            <a:pPr indent="0" lvl="0" marL="457200" rtl="0" algn="l">
              <a:spcBef>
                <a:spcPts val="0"/>
              </a:spcBef>
              <a:spcAft>
                <a:spcPts val="0"/>
              </a:spcAft>
              <a:buNone/>
            </a:pPr>
            <a:r>
              <a:t/>
            </a:r>
            <a:endParaRPr sz="1500"/>
          </a:p>
          <a:p>
            <a:pPr indent="-342900" lvl="0" marL="457200" rtl="0" algn="l">
              <a:spcBef>
                <a:spcPts val="0"/>
              </a:spcBef>
              <a:spcAft>
                <a:spcPts val="0"/>
              </a:spcAft>
              <a:buSzPts val="1800"/>
              <a:buChar char="●"/>
            </a:pPr>
            <a:r>
              <a:rPr b="1" lang="en" sz="1500" u="sng"/>
              <a:t>60.83%</a:t>
            </a:r>
            <a:r>
              <a:rPr lang="en" sz="1500"/>
              <a:t> of </a:t>
            </a:r>
            <a:r>
              <a:rPr b="1" lang="en" sz="1500" u="sng"/>
              <a:t>Single</a:t>
            </a:r>
            <a:r>
              <a:rPr lang="en" sz="1500"/>
              <a:t> employees who leave the company are </a:t>
            </a:r>
            <a:r>
              <a:rPr b="1" lang="en" sz="1500" u="sng"/>
              <a:t>Male</a:t>
            </a:r>
            <a:endParaRPr sz="1500"/>
          </a:p>
          <a:p>
            <a:pPr indent="0" lvl="0" marL="457200" rtl="0" algn="l">
              <a:spcBef>
                <a:spcPts val="0"/>
              </a:spcBef>
              <a:spcAft>
                <a:spcPts val="0"/>
              </a:spcAft>
              <a:buNone/>
            </a:pPr>
            <a:r>
              <a:t/>
            </a:r>
            <a:endParaRPr sz="1500"/>
          </a:p>
          <a:p>
            <a:pPr indent="-342900" lvl="0" marL="457200" rtl="0" algn="l">
              <a:spcBef>
                <a:spcPts val="0"/>
              </a:spcBef>
              <a:spcAft>
                <a:spcPts val="0"/>
              </a:spcAft>
              <a:buSzPts val="1800"/>
              <a:buChar char="●"/>
            </a:pPr>
            <a:r>
              <a:rPr b="1" lang="en" sz="1500" u="sng"/>
              <a:t>Single</a:t>
            </a:r>
            <a:r>
              <a:rPr lang="en" sz="1500"/>
              <a:t> employees who </a:t>
            </a:r>
            <a:r>
              <a:rPr b="1" lang="en" sz="1500" u="sng"/>
              <a:t>leave</a:t>
            </a:r>
            <a:r>
              <a:rPr lang="en" sz="1500"/>
              <a:t> the company </a:t>
            </a:r>
            <a:r>
              <a:rPr b="1" lang="en" sz="1500" u="sng"/>
              <a:t>exceed</a:t>
            </a:r>
            <a:r>
              <a:rPr lang="en" sz="1500"/>
              <a:t> the other categories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b="1" lang="en" sz="1500" u="sng"/>
              <a:t>Male</a:t>
            </a:r>
            <a:r>
              <a:rPr lang="en" sz="1500"/>
              <a:t> employees are </a:t>
            </a:r>
            <a:r>
              <a:rPr b="1" lang="en" sz="1500" u="sng"/>
              <a:t>more likely</a:t>
            </a:r>
            <a:r>
              <a:rPr lang="en" sz="1500"/>
              <a:t> to leave the company compared to females</a:t>
            </a:r>
            <a:endParaRPr sz="1500"/>
          </a:p>
          <a:p>
            <a:pPr indent="0" lvl="0" marL="0" rtl="0" algn="l">
              <a:spcBef>
                <a:spcPts val="0"/>
              </a:spcBef>
              <a:spcAft>
                <a:spcPts val="1600"/>
              </a:spcAft>
              <a:buNone/>
            </a:pPr>
            <a:r>
              <a:t/>
            </a:r>
            <a:endParaRPr/>
          </a:p>
        </p:txBody>
      </p:sp>
      <p:sp>
        <p:nvSpPr>
          <p:cNvPr id="114" name="Google Shape;114;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0"/>
          <p:cNvPicPr preferRelativeResize="0"/>
          <p:nvPr/>
        </p:nvPicPr>
        <p:blipFill rotWithShape="1">
          <a:blip r:embed="rId3">
            <a:alphaModFix/>
          </a:blip>
          <a:srcRect b="0" l="0" r="9231" t="0"/>
          <a:stretch/>
        </p:blipFill>
        <p:spPr>
          <a:xfrm>
            <a:off x="176650" y="1327100"/>
            <a:ext cx="4993327" cy="285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264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Monthly Income vs Attrition</a:t>
            </a:r>
            <a:endParaRPr/>
          </a:p>
        </p:txBody>
      </p:sp>
      <p:sp>
        <p:nvSpPr>
          <p:cNvPr id="121" name="Google Shape;121;p21"/>
          <p:cNvSpPr txBox="1"/>
          <p:nvPr>
            <p:ph idx="2" type="body"/>
          </p:nvPr>
        </p:nvSpPr>
        <p:spPr>
          <a:xfrm>
            <a:off x="5616600" y="1152475"/>
            <a:ext cx="3215700" cy="36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INSIGHTS:</a:t>
            </a:r>
            <a:endParaRPr sz="1600"/>
          </a:p>
          <a:p>
            <a:pPr indent="-342900" lvl="0" marL="457200" rtl="0" algn="l">
              <a:spcBef>
                <a:spcPts val="1600"/>
              </a:spcBef>
              <a:spcAft>
                <a:spcPts val="0"/>
              </a:spcAft>
              <a:buSzPts val="1800"/>
              <a:buChar char="●"/>
            </a:pPr>
            <a:r>
              <a:rPr lang="en" sz="1500"/>
              <a:t>The average income of employees who will </a:t>
            </a:r>
            <a:r>
              <a:rPr b="1" lang="en" sz="1500" u="sng"/>
              <a:t>stay</a:t>
            </a:r>
            <a:r>
              <a:rPr lang="en" sz="1500"/>
              <a:t> in the company is </a:t>
            </a:r>
            <a:r>
              <a:rPr b="1" lang="en" sz="1500" u="sng"/>
              <a:t>42.73% greater</a:t>
            </a:r>
            <a:r>
              <a:rPr lang="en" sz="1500"/>
              <a:t> than that of those who will leave</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Employees with </a:t>
            </a:r>
            <a:r>
              <a:rPr b="1" lang="en" sz="1500" u="sng"/>
              <a:t>more income</a:t>
            </a:r>
            <a:r>
              <a:rPr lang="en" sz="1500"/>
              <a:t> are </a:t>
            </a:r>
            <a:r>
              <a:rPr b="1" lang="en" sz="1500" u="sng"/>
              <a:t>most likely to stay</a:t>
            </a:r>
            <a:r>
              <a:rPr lang="en" sz="1500"/>
              <a:t> in the company</a:t>
            </a:r>
            <a:endParaRPr sz="1500"/>
          </a:p>
          <a:p>
            <a:pPr indent="0" lvl="0" marL="0" rtl="0" algn="l">
              <a:spcBef>
                <a:spcPts val="0"/>
              </a:spcBef>
              <a:spcAft>
                <a:spcPts val="1600"/>
              </a:spcAft>
              <a:buNone/>
            </a:pPr>
            <a:r>
              <a:t/>
            </a:r>
            <a:endParaRPr/>
          </a:p>
        </p:txBody>
      </p:sp>
      <p:sp>
        <p:nvSpPr>
          <p:cNvPr id="122" name="Google Shape;122;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1"/>
          <p:cNvPicPr preferRelativeResize="0"/>
          <p:nvPr/>
        </p:nvPicPr>
        <p:blipFill rotWithShape="1">
          <a:blip r:embed="rId3">
            <a:alphaModFix/>
          </a:blip>
          <a:srcRect b="0" l="0" r="11292" t="0"/>
          <a:stretch/>
        </p:blipFill>
        <p:spPr>
          <a:xfrm>
            <a:off x="261575" y="1152475"/>
            <a:ext cx="5198575" cy="3256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57952FADC2D44BBB42900EC1B7F69D" ma:contentTypeVersion="6" ma:contentTypeDescription="Create a new document." ma:contentTypeScope="" ma:versionID="163b8f6b301728eb3955249af7519491">
  <xsd:schema xmlns:xsd="http://www.w3.org/2001/XMLSchema" xmlns:xs="http://www.w3.org/2001/XMLSchema" xmlns:p="http://schemas.microsoft.com/office/2006/metadata/properties" xmlns:ns2="2dcb3698-6bd5-4aa6-983b-ba5729104ae2" targetNamespace="http://schemas.microsoft.com/office/2006/metadata/properties" ma:root="true" ma:fieldsID="4ddda8a3fac298be4a36beb8b50e4daf" ns2:_="">
    <xsd:import namespace="2dcb3698-6bd5-4aa6-983b-ba5729104ae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cb3698-6bd5-4aa6-983b-ba5729104a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1E457E-CE24-4E7C-811C-707454F2ABC4}"/>
</file>

<file path=customXml/itemProps2.xml><?xml version="1.0" encoding="utf-8"?>
<ds:datastoreItem xmlns:ds="http://schemas.openxmlformats.org/officeDocument/2006/customXml" ds:itemID="{F5382153-9778-4BD3-B558-8CA089912855}"/>
</file>

<file path=customXml/itemProps3.xml><?xml version="1.0" encoding="utf-8"?>
<ds:datastoreItem xmlns:ds="http://schemas.openxmlformats.org/officeDocument/2006/customXml" ds:itemID="{DB0E2BB9-91B9-45D9-BFC9-2394291C312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0x0101003757952FADC2D44BBB42900EC1B7F69D</vt:lpwstr>
  </property>
</Properties>
</file>