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84"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85" r:id="rId22"/>
    <p:sldId id="274" r:id="rId23"/>
    <p:sldId id="275" r:id="rId24"/>
    <p:sldId id="276" r:id="rId25"/>
    <p:sldId id="277" r:id="rId26"/>
    <p:sldId id="278" r:id="rId27"/>
    <p:sldId id="280" r:id="rId28"/>
    <p:sldId id="279" r:id="rId29"/>
    <p:sldId id="28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1F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8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34F427D-E055-4A7A-8409-AF19992DB32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ED68A7-4024-475E-9EE6-D624127EE8D2}"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134F427D-E055-4A7A-8409-AF19992DB32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ED68A7-4024-475E-9EE6-D624127EE8D2}"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134F427D-E055-4A7A-8409-AF19992DB32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ED68A7-4024-475E-9EE6-D624127EE8D2}"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134F427D-E055-4A7A-8409-AF19992DB32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ED68A7-4024-475E-9EE6-D624127EE8D2}"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134F427D-E055-4A7A-8409-AF19992DB32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ED68A7-4024-475E-9EE6-D624127EE8D2}"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Date Placeholder 4"/>
          <p:cNvSpPr>
            <a:spLocks noGrp="1"/>
          </p:cNvSpPr>
          <p:nvPr>
            <p:ph type="dt" sz="half" idx="10"/>
          </p:nvPr>
        </p:nvSpPr>
        <p:spPr/>
        <p:txBody>
          <a:bodyPr/>
          <a:lstStyle/>
          <a:p>
            <a:fld id="{134F427D-E055-4A7A-8409-AF19992DB32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ED68A7-4024-475E-9EE6-D624127EE8D2}"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7" name="Date Placeholder 6"/>
          <p:cNvSpPr>
            <a:spLocks noGrp="1"/>
          </p:cNvSpPr>
          <p:nvPr>
            <p:ph type="dt" sz="half" idx="10"/>
          </p:nvPr>
        </p:nvSpPr>
        <p:spPr/>
        <p:txBody>
          <a:bodyPr/>
          <a:lstStyle/>
          <a:p>
            <a:fld id="{134F427D-E055-4A7A-8409-AF19992DB329}"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2ED68A7-4024-475E-9EE6-D624127EE8D2}"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34F427D-E055-4A7A-8409-AF19992DB329}"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2ED68A7-4024-475E-9EE6-D624127EE8D2}"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4F427D-E055-4A7A-8409-AF19992DB329}"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2ED68A7-4024-475E-9EE6-D624127EE8D2}"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134F427D-E055-4A7A-8409-AF19992DB32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ED68A7-4024-475E-9EE6-D624127EE8D2}"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134F427D-E055-4A7A-8409-AF19992DB32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ED68A7-4024-475E-9EE6-D624127EE8D2}"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4F427D-E055-4A7A-8409-AF19992DB329}"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ED68A7-4024-475E-9EE6-D624127EE8D2}"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4.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27.png"/><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32.png"/><Relationship Id="rId4" Type="http://schemas.openxmlformats.org/officeDocument/2006/relationships/image" Target="../media/image31.png"/><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36.png"/><Relationship Id="rId4" Type="http://schemas.openxmlformats.org/officeDocument/2006/relationships/image" Target="../media/image35.png"/><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39.png"/><Relationship Id="rId4" Type="http://schemas.openxmlformats.org/officeDocument/2006/relationships/image" Target="../media/image38.png"/><Relationship Id="rId3" Type="http://schemas.openxmlformats.org/officeDocument/2006/relationships/image" Target="../media/image35.png"/><Relationship Id="rId2" Type="http://schemas.openxmlformats.org/officeDocument/2006/relationships/image" Target="../media/image37.png"/><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0.png"/><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1418" y="554066"/>
            <a:ext cx="9144000" cy="1122219"/>
          </a:xfrm>
        </p:spPr>
        <p:txBody>
          <a:bodyPr>
            <a:normAutofit/>
          </a:bodyPr>
          <a:lstStyle/>
          <a:p>
            <a:r>
              <a:rPr lang="en-US" sz="4800" b="1" dirty="0">
                <a:solidFill>
                  <a:srgbClr val="C00000"/>
                </a:solidFill>
                <a:latin typeface="Constantia" panose="02030602050306030303" charset="0"/>
                <a:cs typeface="Constantia" panose="02030602050306030303" charset="0"/>
              </a:rPr>
              <a:t>Capstone Project</a:t>
            </a:r>
            <a:r>
              <a:rPr lang="en-GB" altLang="en-US" sz="4800" b="1" dirty="0">
                <a:solidFill>
                  <a:srgbClr val="C00000"/>
                </a:solidFill>
                <a:latin typeface="Constantia" panose="02030602050306030303" charset="0"/>
                <a:cs typeface="Constantia" panose="02030602050306030303" charset="0"/>
              </a:rPr>
              <a:t> On</a:t>
            </a:r>
            <a:endParaRPr lang="en-GB" altLang="en-US" sz="4800" b="1" dirty="0">
              <a:solidFill>
                <a:srgbClr val="C00000"/>
              </a:solidFill>
              <a:latin typeface="Constantia" panose="02030602050306030303" charset="0"/>
              <a:cs typeface="Constantia" panose="02030602050306030303" charset="0"/>
            </a:endParaRPr>
          </a:p>
        </p:txBody>
      </p:sp>
      <p:sp>
        <p:nvSpPr>
          <p:cNvPr id="3" name="Subtitle 2"/>
          <p:cNvSpPr>
            <a:spLocks noGrp="1"/>
          </p:cNvSpPr>
          <p:nvPr>
            <p:ph type="subTitle" idx="1"/>
          </p:nvPr>
        </p:nvSpPr>
        <p:spPr>
          <a:xfrm>
            <a:off x="405130" y="1676400"/>
            <a:ext cx="11499850" cy="4324350"/>
          </a:xfrm>
        </p:spPr>
        <p:txBody>
          <a:bodyPr>
            <a:normAutofit fontScale="60000"/>
          </a:bodyPr>
          <a:lstStyle/>
          <a:p>
            <a:r>
              <a:rPr lang="en-US" sz="8250" b="1" dirty="0" smtClean="0">
                <a:solidFill>
                  <a:srgbClr val="002060"/>
                </a:solidFill>
                <a:latin typeface="Constantia" panose="02030602050306030303" charset="0"/>
                <a:cs typeface="Constantia" panose="02030602050306030303" charset="0"/>
              </a:rPr>
              <a:t>Bike Sharing Demand Prediction</a:t>
            </a:r>
            <a:endParaRPr lang="en-US" sz="8250" b="1" dirty="0" smtClean="0">
              <a:solidFill>
                <a:srgbClr val="002060"/>
              </a:solidFill>
              <a:latin typeface="Constantia" panose="02030602050306030303" charset="0"/>
              <a:cs typeface="Constantia" panose="02030602050306030303" charset="0"/>
            </a:endParaRPr>
          </a:p>
          <a:p>
            <a:endParaRPr lang="en-US" sz="3600" b="1" dirty="0" smtClean="0">
              <a:solidFill>
                <a:srgbClr val="002060"/>
              </a:solidFill>
              <a:latin typeface="Constantia" panose="02030602050306030303" charset="0"/>
              <a:cs typeface="Constantia" panose="02030602050306030303" charset="0"/>
            </a:endParaRPr>
          </a:p>
          <a:p>
            <a:r>
              <a:rPr lang="en-IN" sz="5145" u="sng" dirty="0" smtClean="0">
                <a:solidFill>
                  <a:schemeClr val="tx1">
                    <a:lumMod val="95000"/>
                    <a:lumOff val="5000"/>
                  </a:schemeClr>
                </a:solidFill>
                <a:latin typeface="Constantia" panose="02030602050306030303" charset="0"/>
                <a:cs typeface="Constantia" panose="02030602050306030303" charset="0"/>
              </a:rPr>
              <a:t>TEAM MEMBERS</a:t>
            </a:r>
            <a:endParaRPr lang="en-IN" sz="5145" u="sng" dirty="0" smtClean="0">
              <a:solidFill>
                <a:schemeClr val="tx1">
                  <a:lumMod val="95000"/>
                  <a:lumOff val="5000"/>
                </a:schemeClr>
              </a:solidFill>
              <a:latin typeface="Constantia" panose="02030602050306030303" charset="0"/>
              <a:cs typeface="Constantia" panose="02030602050306030303" charset="0"/>
            </a:endParaRPr>
          </a:p>
          <a:p>
            <a:r>
              <a:rPr lang="en-US" sz="5145" dirty="0" err="1" smtClean="0">
                <a:solidFill>
                  <a:schemeClr val="tx1">
                    <a:lumMod val="95000"/>
                    <a:lumOff val="5000"/>
                  </a:schemeClr>
                </a:solidFill>
                <a:latin typeface="Constantia" panose="02030602050306030303" charset="0"/>
                <a:cs typeface="Constantia" panose="02030602050306030303" charset="0"/>
              </a:rPr>
              <a:t>Bikesh</a:t>
            </a:r>
            <a:r>
              <a:rPr lang="en-US" sz="5145" dirty="0" smtClean="0">
                <a:solidFill>
                  <a:schemeClr val="tx1">
                    <a:lumMod val="95000"/>
                    <a:lumOff val="5000"/>
                  </a:schemeClr>
                </a:solidFill>
                <a:latin typeface="Constantia" panose="02030602050306030303" charset="0"/>
                <a:cs typeface="Constantia" panose="02030602050306030303" charset="0"/>
              </a:rPr>
              <a:t> </a:t>
            </a:r>
            <a:r>
              <a:rPr lang="en-GB" altLang="en-US" sz="5145" dirty="0" smtClean="0">
                <a:solidFill>
                  <a:schemeClr val="tx1">
                    <a:lumMod val="95000"/>
                    <a:lumOff val="5000"/>
                  </a:schemeClr>
                </a:solidFill>
                <a:latin typeface="Constantia" panose="02030602050306030303" charset="0"/>
                <a:cs typeface="Constantia" panose="02030602050306030303" charset="0"/>
              </a:rPr>
              <a:t>K</a:t>
            </a:r>
            <a:r>
              <a:rPr lang="en-US" sz="5145" dirty="0" err="1" smtClean="0">
                <a:solidFill>
                  <a:schemeClr val="tx1">
                    <a:lumMod val="95000"/>
                    <a:lumOff val="5000"/>
                  </a:schemeClr>
                </a:solidFill>
                <a:latin typeface="Constantia" panose="02030602050306030303" charset="0"/>
                <a:cs typeface="Constantia" panose="02030602050306030303" charset="0"/>
              </a:rPr>
              <a:t>umar</a:t>
            </a:r>
            <a:r>
              <a:rPr lang="en-US" sz="5145" dirty="0" smtClean="0">
                <a:solidFill>
                  <a:schemeClr val="tx1">
                    <a:lumMod val="95000"/>
                    <a:lumOff val="5000"/>
                  </a:schemeClr>
                </a:solidFill>
                <a:latin typeface="Constantia" panose="02030602050306030303" charset="0"/>
                <a:cs typeface="Constantia" panose="02030602050306030303" charset="0"/>
              </a:rPr>
              <a:t> </a:t>
            </a:r>
            <a:r>
              <a:rPr lang="en-GB" altLang="en-US" sz="5145" dirty="0" smtClean="0">
                <a:solidFill>
                  <a:schemeClr val="tx1">
                    <a:lumMod val="95000"/>
                    <a:lumOff val="5000"/>
                  </a:schemeClr>
                </a:solidFill>
                <a:latin typeface="Constantia" panose="02030602050306030303" charset="0"/>
                <a:cs typeface="Constantia" panose="02030602050306030303" charset="0"/>
              </a:rPr>
              <a:t>M</a:t>
            </a:r>
            <a:r>
              <a:rPr lang="en-US" sz="5145" dirty="0" err="1" smtClean="0">
                <a:solidFill>
                  <a:schemeClr val="tx1">
                    <a:lumMod val="95000"/>
                    <a:lumOff val="5000"/>
                  </a:schemeClr>
                </a:solidFill>
                <a:latin typeface="Constantia" panose="02030602050306030303" charset="0"/>
                <a:cs typeface="Constantia" panose="02030602050306030303" charset="0"/>
              </a:rPr>
              <a:t>aharana</a:t>
            </a:r>
            <a:endParaRPr lang="en-US" sz="5145" dirty="0" smtClean="0">
              <a:solidFill>
                <a:schemeClr val="tx1">
                  <a:lumMod val="95000"/>
                  <a:lumOff val="5000"/>
                </a:schemeClr>
              </a:solidFill>
              <a:latin typeface="Constantia" panose="02030602050306030303" charset="0"/>
              <a:cs typeface="Constantia" panose="02030602050306030303" charset="0"/>
            </a:endParaRPr>
          </a:p>
          <a:p>
            <a:r>
              <a:rPr lang="en-US" sz="5145" dirty="0" err="1" smtClean="0">
                <a:solidFill>
                  <a:schemeClr val="tx1">
                    <a:lumMod val="95000"/>
                    <a:lumOff val="5000"/>
                  </a:schemeClr>
                </a:solidFill>
                <a:latin typeface="Constantia" panose="02030602050306030303" charset="0"/>
                <a:cs typeface="Constantia" panose="02030602050306030303" charset="0"/>
              </a:rPr>
              <a:t>Pratyush</a:t>
            </a:r>
            <a:r>
              <a:rPr lang="en-US" sz="5145" dirty="0" smtClean="0">
                <a:solidFill>
                  <a:schemeClr val="tx1">
                    <a:lumMod val="95000"/>
                    <a:lumOff val="5000"/>
                  </a:schemeClr>
                </a:solidFill>
                <a:latin typeface="Constantia" panose="02030602050306030303" charset="0"/>
                <a:cs typeface="Constantia" panose="02030602050306030303" charset="0"/>
              </a:rPr>
              <a:t> </a:t>
            </a:r>
            <a:r>
              <a:rPr lang="en-GB" altLang="en-US" sz="5145" dirty="0" smtClean="0">
                <a:solidFill>
                  <a:schemeClr val="tx1">
                    <a:lumMod val="95000"/>
                    <a:lumOff val="5000"/>
                  </a:schemeClr>
                </a:solidFill>
                <a:latin typeface="Constantia" panose="02030602050306030303" charset="0"/>
                <a:cs typeface="Constantia" panose="02030602050306030303" charset="0"/>
              </a:rPr>
              <a:t>K</a:t>
            </a:r>
            <a:r>
              <a:rPr lang="en-US" sz="5145" dirty="0" err="1" smtClean="0">
                <a:solidFill>
                  <a:schemeClr val="tx1">
                    <a:lumMod val="95000"/>
                    <a:lumOff val="5000"/>
                  </a:schemeClr>
                </a:solidFill>
                <a:latin typeface="Constantia" panose="02030602050306030303" charset="0"/>
                <a:cs typeface="Constantia" panose="02030602050306030303" charset="0"/>
              </a:rPr>
              <a:t>umar</a:t>
            </a:r>
            <a:r>
              <a:rPr lang="en-US" sz="5145" dirty="0" smtClean="0">
                <a:solidFill>
                  <a:schemeClr val="tx1">
                    <a:lumMod val="95000"/>
                    <a:lumOff val="5000"/>
                  </a:schemeClr>
                </a:solidFill>
                <a:latin typeface="Constantia" panose="02030602050306030303" charset="0"/>
                <a:cs typeface="Constantia" panose="02030602050306030303" charset="0"/>
              </a:rPr>
              <a:t> </a:t>
            </a:r>
            <a:r>
              <a:rPr lang="en-GB" altLang="en-US" sz="5145" dirty="0" smtClean="0">
                <a:solidFill>
                  <a:schemeClr val="tx1">
                    <a:lumMod val="95000"/>
                    <a:lumOff val="5000"/>
                  </a:schemeClr>
                </a:solidFill>
                <a:latin typeface="Constantia" panose="02030602050306030303" charset="0"/>
                <a:cs typeface="Constantia" panose="02030602050306030303" charset="0"/>
              </a:rPr>
              <a:t>R</a:t>
            </a:r>
            <a:r>
              <a:rPr lang="en-US" sz="5145" dirty="0" err="1" smtClean="0">
                <a:solidFill>
                  <a:schemeClr val="tx1">
                    <a:lumMod val="95000"/>
                    <a:lumOff val="5000"/>
                  </a:schemeClr>
                </a:solidFill>
                <a:latin typeface="Constantia" panose="02030602050306030303" charset="0"/>
                <a:cs typeface="Constantia" panose="02030602050306030303" charset="0"/>
              </a:rPr>
              <a:t>ath</a:t>
            </a:r>
            <a:endParaRPr lang="en-US" sz="5145" dirty="0" smtClean="0">
              <a:solidFill>
                <a:schemeClr val="tx1">
                  <a:lumMod val="95000"/>
                  <a:lumOff val="5000"/>
                </a:schemeClr>
              </a:solidFill>
              <a:latin typeface="Constantia" panose="02030602050306030303" charset="0"/>
              <a:cs typeface="Constantia" panose="02030602050306030303" charset="0"/>
            </a:endParaRPr>
          </a:p>
          <a:p>
            <a:r>
              <a:rPr lang="en-US" sz="5145" dirty="0" err="1" smtClean="0">
                <a:solidFill>
                  <a:schemeClr val="tx1">
                    <a:lumMod val="95000"/>
                    <a:lumOff val="5000"/>
                  </a:schemeClr>
                </a:solidFill>
                <a:latin typeface="Constantia" panose="02030602050306030303" charset="0"/>
                <a:cs typeface="Constantia" panose="02030602050306030303" charset="0"/>
              </a:rPr>
              <a:t>Gourav</a:t>
            </a:r>
            <a:r>
              <a:rPr lang="en-US" sz="5145" dirty="0" smtClean="0">
                <a:solidFill>
                  <a:schemeClr val="tx1">
                    <a:lumMod val="95000"/>
                    <a:lumOff val="5000"/>
                  </a:schemeClr>
                </a:solidFill>
                <a:latin typeface="Constantia" panose="02030602050306030303" charset="0"/>
                <a:cs typeface="Constantia" panose="02030602050306030303" charset="0"/>
              </a:rPr>
              <a:t> </a:t>
            </a:r>
            <a:r>
              <a:rPr lang="en-GB" altLang="en-US" sz="5145" dirty="0" smtClean="0">
                <a:solidFill>
                  <a:schemeClr val="tx1">
                    <a:lumMod val="95000"/>
                    <a:lumOff val="5000"/>
                  </a:schemeClr>
                </a:solidFill>
                <a:latin typeface="Constantia" panose="02030602050306030303" charset="0"/>
                <a:cs typeface="Constantia" panose="02030602050306030303" charset="0"/>
              </a:rPr>
              <a:t>S</a:t>
            </a:r>
            <a:r>
              <a:rPr lang="en-US" sz="5145" dirty="0" err="1" smtClean="0">
                <a:solidFill>
                  <a:schemeClr val="tx1">
                    <a:lumMod val="95000"/>
                    <a:lumOff val="5000"/>
                  </a:schemeClr>
                </a:solidFill>
                <a:latin typeface="Constantia" panose="02030602050306030303" charset="0"/>
                <a:cs typeface="Constantia" panose="02030602050306030303" charset="0"/>
              </a:rPr>
              <a:t>ingh</a:t>
            </a:r>
            <a:endParaRPr lang="en-IN" sz="5145" dirty="0" smtClean="0">
              <a:solidFill>
                <a:schemeClr val="tx1">
                  <a:lumMod val="95000"/>
                  <a:lumOff val="5000"/>
                </a:schemeClr>
              </a:solidFill>
              <a:latin typeface="Constantia" panose="02030602050306030303" charset="0"/>
              <a:cs typeface="Constantia" panose="02030602050306030303" charset="0"/>
            </a:endParaRPr>
          </a:p>
          <a:p>
            <a:endParaRPr lang="en-IN" sz="5145" u="sng" dirty="0" smtClean="0">
              <a:solidFill>
                <a:schemeClr val="tx1">
                  <a:lumMod val="95000"/>
                  <a:lumOff val="5000"/>
                </a:schemeClr>
              </a:solidFill>
              <a:latin typeface="Constantia" panose="02030602050306030303" charset="0"/>
              <a:cs typeface="Constantia" panose="02030602050306030303" charset="0"/>
            </a:endParaRPr>
          </a:p>
        </p:txBody>
      </p:sp>
      <p:pic>
        <p:nvPicPr>
          <p:cNvPr id="4" name="Picture 3"/>
          <p:cNvPicPr>
            <a:picLocks noChangeAspect="1"/>
          </p:cNvPicPr>
          <p:nvPr/>
        </p:nvPicPr>
        <p:blipFill>
          <a:blip r:embed="rId1"/>
          <a:stretch>
            <a:fillRect/>
          </a:stretch>
        </p:blipFill>
        <p:spPr>
          <a:xfrm>
            <a:off x="11443856" y="102177"/>
            <a:ext cx="461399" cy="45200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11614006" y="102177"/>
            <a:ext cx="352425" cy="419100"/>
          </a:xfrm>
          <a:prstGeom prst="rect">
            <a:avLst/>
          </a:prstGeom>
        </p:spPr>
      </p:pic>
      <p:pic>
        <p:nvPicPr>
          <p:cNvPr id="4" name="Picture 3"/>
          <p:cNvPicPr>
            <a:picLocks noChangeAspect="1"/>
          </p:cNvPicPr>
          <p:nvPr/>
        </p:nvPicPr>
        <p:blipFill>
          <a:blip r:embed="rId2"/>
          <a:stretch>
            <a:fillRect/>
          </a:stretch>
        </p:blipFill>
        <p:spPr>
          <a:xfrm>
            <a:off x="412606" y="1288473"/>
            <a:ext cx="11201400" cy="4724400"/>
          </a:xfrm>
          <a:prstGeom prst="rect">
            <a:avLst/>
          </a:prstGeom>
        </p:spPr>
      </p:pic>
      <p:sp>
        <p:nvSpPr>
          <p:cNvPr id="5" name="Rectangle 4"/>
          <p:cNvSpPr/>
          <p:nvPr/>
        </p:nvSpPr>
        <p:spPr>
          <a:xfrm>
            <a:off x="2826328" y="311727"/>
            <a:ext cx="6096000" cy="798830"/>
          </a:xfrm>
          <a:prstGeom prst="rect">
            <a:avLst/>
          </a:prstGeom>
        </p:spPr>
        <p:txBody>
          <a:bodyPr>
            <a:spAutoFit/>
          </a:bodyPr>
          <a:lstStyle/>
          <a:p>
            <a:pPr algn="ctr"/>
            <a:r>
              <a:rPr lang="en-US" sz="2800" b="1" dirty="0">
                <a:solidFill>
                  <a:srgbClr val="C00000"/>
                </a:solidFill>
                <a:latin typeface="Constantia" panose="02030602050306030303" charset="0"/>
                <a:cs typeface="Constantia" panose="02030602050306030303" charset="0"/>
              </a:rPr>
              <a:t>Analysis of rented bike</a:t>
            </a:r>
            <a:endParaRPr lang="en-US" sz="2800" b="1" dirty="0">
              <a:solidFill>
                <a:srgbClr val="C00000"/>
              </a:solidFill>
              <a:latin typeface="Constantia" panose="02030602050306030303" charset="0"/>
              <a:cs typeface="Constantia" panose="02030602050306030303" charset="0"/>
            </a:endParaRPr>
          </a:p>
          <a:p>
            <a:pPr algn="ctr"/>
            <a:r>
              <a:rPr lang="en-US" b="1" dirty="0" smtClean="0">
                <a:solidFill>
                  <a:srgbClr val="C00000"/>
                </a:solidFill>
                <a:latin typeface="Constantia" panose="02030602050306030303" charset="0"/>
                <a:cs typeface="Constantia" panose="02030602050306030303" charset="0"/>
              </a:rPr>
              <a:t>(HOUR)</a:t>
            </a:r>
            <a:endParaRPr lang="en-IN" b="1" dirty="0">
              <a:solidFill>
                <a:srgbClr val="C00000"/>
              </a:solidFill>
              <a:latin typeface="Constantia" panose="02030602050306030303" charset="0"/>
              <a:cs typeface="Constantia" panose="02030602050306030303"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11614006" y="102177"/>
            <a:ext cx="352425" cy="419100"/>
          </a:xfrm>
          <a:prstGeom prst="rect">
            <a:avLst/>
          </a:prstGeom>
        </p:spPr>
      </p:pic>
      <p:pic>
        <p:nvPicPr>
          <p:cNvPr id="4" name="Picture 3"/>
          <p:cNvPicPr>
            <a:picLocks noChangeAspect="1"/>
          </p:cNvPicPr>
          <p:nvPr/>
        </p:nvPicPr>
        <p:blipFill>
          <a:blip r:embed="rId2"/>
          <a:stretch>
            <a:fillRect/>
          </a:stretch>
        </p:blipFill>
        <p:spPr>
          <a:xfrm>
            <a:off x="304800" y="1111946"/>
            <a:ext cx="11277600" cy="5502853"/>
          </a:xfrm>
          <a:prstGeom prst="rect">
            <a:avLst/>
          </a:prstGeom>
        </p:spPr>
      </p:pic>
      <p:sp>
        <p:nvSpPr>
          <p:cNvPr id="5" name="Rectangle 4"/>
          <p:cNvSpPr/>
          <p:nvPr/>
        </p:nvSpPr>
        <p:spPr>
          <a:xfrm>
            <a:off x="2895600" y="311727"/>
            <a:ext cx="6096000" cy="798830"/>
          </a:xfrm>
          <a:prstGeom prst="rect">
            <a:avLst/>
          </a:prstGeom>
        </p:spPr>
        <p:txBody>
          <a:bodyPr>
            <a:spAutoFit/>
          </a:bodyPr>
          <a:lstStyle/>
          <a:p>
            <a:pPr algn="ctr"/>
            <a:r>
              <a:rPr lang="en-US" sz="2800" b="1" dirty="0">
                <a:solidFill>
                  <a:srgbClr val="C00000"/>
                </a:solidFill>
                <a:latin typeface="Constantia" panose="02030602050306030303" charset="0"/>
                <a:cs typeface="Constantia" panose="02030602050306030303" charset="0"/>
              </a:rPr>
              <a:t>Analysis of rented bike</a:t>
            </a:r>
            <a:endParaRPr lang="en-US" sz="2800" b="1" dirty="0">
              <a:solidFill>
                <a:srgbClr val="C00000"/>
              </a:solidFill>
              <a:latin typeface="Constantia" panose="02030602050306030303" charset="0"/>
              <a:cs typeface="Constantia" panose="02030602050306030303" charset="0"/>
            </a:endParaRPr>
          </a:p>
          <a:p>
            <a:pPr algn="ctr"/>
            <a:r>
              <a:rPr lang="en-US" b="1" dirty="0" smtClean="0">
                <a:solidFill>
                  <a:srgbClr val="C00000"/>
                </a:solidFill>
                <a:latin typeface="Constantia" panose="02030602050306030303" charset="0"/>
                <a:cs typeface="Constantia" panose="02030602050306030303" charset="0"/>
              </a:rPr>
              <a:t>(HOUR)</a:t>
            </a:r>
            <a:endParaRPr lang="en-IN" dirty="0">
              <a:latin typeface="Constantia" panose="02030602050306030303" charset="0"/>
              <a:cs typeface="Constantia" panose="02030602050306030303"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11614006" y="102177"/>
            <a:ext cx="352425" cy="419100"/>
          </a:xfrm>
          <a:prstGeom prst="rect">
            <a:avLst/>
          </a:prstGeom>
        </p:spPr>
      </p:pic>
      <p:pic>
        <p:nvPicPr>
          <p:cNvPr id="4" name="Picture 3"/>
          <p:cNvPicPr>
            <a:picLocks noChangeAspect="1"/>
          </p:cNvPicPr>
          <p:nvPr/>
        </p:nvPicPr>
        <p:blipFill>
          <a:blip r:embed="rId2"/>
          <a:stretch>
            <a:fillRect/>
          </a:stretch>
        </p:blipFill>
        <p:spPr>
          <a:xfrm>
            <a:off x="1136072" y="1372069"/>
            <a:ext cx="9864437" cy="5142646"/>
          </a:xfrm>
          <a:prstGeom prst="rect">
            <a:avLst/>
          </a:prstGeom>
        </p:spPr>
      </p:pic>
      <p:sp>
        <p:nvSpPr>
          <p:cNvPr id="5" name="Rectangle 4"/>
          <p:cNvSpPr/>
          <p:nvPr/>
        </p:nvSpPr>
        <p:spPr>
          <a:xfrm>
            <a:off x="2923309" y="396656"/>
            <a:ext cx="6096000" cy="829945"/>
          </a:xfrm>
          <a:prstGeom prst="rect">
            <a:avLst/>
          </a:prstGeom>
        </p:spPr>
        <p:txBody>
          <a:bodyPr>
            <a:spAutoFit/>
          </a:bodyPr>
          <a:lstStyle/>
          <a:p>
            <a:pPr algn="ctr"/>
            <a:r>
              <a:rPr lang="en-US" sz="2800" b="1" dirty="0">
                <a:solidFill>
                  <a:srgbClr val="C00000"/>
                </a:solidFill>
                <a:latin typeface="Constantia" panose="02030602050306030303" charset="0"/>
                <a:cs typeface="Constantia" panose="02030602050306030303" charset="0"/>
              </a:rPr>
              <a:t>Analysis of rented bike</a:t>
            </a:r>
            <a:endParaRPr lang="en-US" sz="2800" b="1" dirty="0">
              <a:solidFill>
                <a:srgbClr val="C00000"/>
              </a:solidFill>
              <a:latin typeface="Constantia" panose="02030602050306030303" charset="0"/>
              <a:cs typeface="Constantia" panose="02030602050306030303" charset="0"/>
            </a:endParaRPr>
          </a:p>
          <a:p>
            <a:pPr algn="ctr"/>
            <a:r>
              <a:rPr lang="en-US" sz="2000" b="1" dirty="0" smtClean="0">
                <a:solidFill>
                  <a:srgbClr val="C00000"/>
                </a:solidFill>
                <a:latin typeface="Constantia" panose="02030602050306030303" charset="0"/>
                <a:cs typeface="Constantia" panose="02030602050306030303" charset="0"/>
              </a:rPr>
              <a:t>(SEASON)</a:t>
            </a:r>
            <a:endParaRPr lang="en-IN" sz="2000" dirty="0">
              <a:latin typeface="Constantia" panose="02030602050306030303" charset="0"/>
              <a:cs typeface="Constantia" panose="02030602050306030303"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11614006" y="102177"/>
            <a:ext cx="352425" cy="419100"/>
          </a:xfrm>
          <a:prstGeom prst="rect">
            <a:avLst/>
          </a:prstGeom>
        </p:spPr>
      </p:pic>
      <p:pic>
        <p:nvPicPr>
          <p:cNvPr id="4" name="Picture 3"/>
          <p:cNvPicPr>
            <a:picLocks noChangeAspect="1"/>
          </p:cNvPicPr>
          <p:nvPr/>
        </p:nvPicPr>
        <p:blipFill>
          <a:blip r:embed="rId2"/>
          <a:stretch>
            <a:fillRect/>
          </a:stretch>
        </p:blipFill>
        <p:spPr>
          <a:xfrm>
            <a:off x="336406" y="1108364"/>
            <a:ext cx="11277600" cy="5516706"/>
          </a:xfrm>
          <a:prstGeom prst="rect">
            <a:avLst/>
          </a:prstGeom>
        </p:spPr>
      </p:pic>
      <p:sp>
        <p:nvSpPr>
          <p:cNvPr id="5" name="Rectangle 4"/>
          <p:cNvSpPr/>
          <p:nvPr/>
        </p:nvSpPr>
        <p:spPr>
          <a:xfrm>
            <a:off x="3975909" y="122959"/>
            <a:ext cx="3998595" cy="798830"/>
          </a:xfrm>
          <a:prstGeom prst="rect">
            <a:avLst/>
          </a:prstGeom>
        </p:spPr>
        <p:txBody>
          <a:bodyPr wrap="none">
            <a:spAutoFit/>
          </a:bodyPr>
          <a:lstStyle/>
          <a:p>
            <a:pPr algn="ctr"/>
            <a:r>
              <a:rPr lang="en-US" sz="2800" b="1" dirty="0">
                <a:solidFill>
                  <a:srgbClr val="C00000"/>
                </a:solidFill>
                <a:latin typeface="Constantia" panose="02030602050306030303" charset="0"/>
                <a:cs typeface="Constantia" panose="02030602050306030303" charset="0"/>
              </a:rPr>
              <a:t>Analysis of rented </a:t>
            </a:r>
            <a:r>
              <a:rPr lang="en-US" sz="2800" b="1" dirty="0" smtClean="0">
                <a:solidFill>
                  <a:srgbClr val="C00000"/>
                </a:solidFill>
                <a:latin typeface="Constantia" panose="02030602050306030303" charset="0"/>
                <a:cs typeface="Constantia" panose="02030602050306030303" charset="0"/>
              </a:rPr>
              <a:t>bike</a:t>
            </a:r>
            <a:endParaRPr lang="en-US" sz="2800" b="1" dirty="0" smtClean="0">
              <a:solidFill>
                <a:srgbClr val="C00000"/>
              </a:solidFill>
              <a:latin typeface="Constantia" panose="02030602050306030303" charset="0"/>
              <a:cs typeface="Constantia" panose="02030602050306030303" charset="0"/>
            </a:endParaRPr>
          </a:p>
          <a:p>
            <a:pPr algn="ctr"/>
            <a:r>
              <a:rPr lang="en-US" b="1" dirty="0" smtClean="0">
                <a:solidFill>
                  <a:srgbClr val="C00000"/>
                </a:solidFill>
                <a:latin typeface="Constantia" panose="02030602050306030303" charset="0"/>
                <a:cs typeface="Constantia" panose="02030602050306030303" charset="0"/>
              </a:rPr>
              <a:t>(Hour and season)</a:t>
            </a:r>
            <a:endParaRPr lang="en-US" b="1" dirty="0">
              <a:solidFill>
                <a:srgbClr val="C00000"/>
              </a:solidFill>
              <a:latin typeface="Constantia" panose="02030602050306030303" charset="0"/>
              <a:cs typeface="Constantia" panose="02030602050306030303"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11614006" y="102177"/>
            <a:ext cx="352425" cy="419100"/>
          </a:xfrm>
          <a:prstGeom prst="rect">
            <a:avLst/>
          </a:prstGeom>
        </p:spPr>
      </p:pic>
      <p:pic>
        <p:nvPicPr>
          <p:cNvPr id="4" name="Picture 3"/>
          <p:cNvPicPr>
            <a:picLocks noChangeAspect="1"/>
          </p:cNvPicPr>
          <p:nvPr/>
        </p:nvPicPr>
        <p:blipFill>
          <a:blip r:embed="rId2"/>
          <a:stretch>
            <a:fillRect/>
          </a:stretch>
        </p:blipFill>
        <p:spPr>
          <a:xfrm>
            <a:off x="457200" y="942109"/>
            <a:ext cx="11277600" cy="5392016"/>
          </a:xfrm>
          <a:prstGeom prst="rect">
            <a:avLst/>
          </a:prstGeom>
        </p:spPr>
      </p:pic>
      <p:sp>
        <p:nvSpPr>
          <p:cNvPr id="5" name="Rectangle 4"/>
          <p:cNvSpPr/>
          <p:nvPr/>
        </p:nvSpPr>
        <p:spPr>
          <a:xfrm>
            <a:off x="2951018" y="141890"/>
            <a:ext cx="6096000" cy="798830"/>
          </a:xfrm>
          <a:prstGeom prst="rect">
            <a:avLst/>
          </a:prstGeom>
        </p:spPr>
        <p:txBody>
          <a:bodyPr>
            <a:spAutoFit/>
          </a:bodyPr>
          <a:lstStyle/>
          <a:p>
            <a:pPr algn="ctr"/>
            <a:r>
              <a:rPr lang="en-US" sz="2800" b="1" dirty="0">
                <a:solidFill>
                  <a:srgbClr val="C00000"/>
                </a:solidFill>
                <a:latin typeface="Constantia" panose="02030602050306030303" charset="0"/>
                <a:cs typeface="Constantia" panose="02030602050306030303" charset="0"/>
              </a:rPr>
              <a:t>Analysis of rented bike</a:t>
            </a:r>
            <a:endParaRPr lang="en-US" sz="2800" b="1" dirty="0">
              <a:solidFill>
                <a:srgbClr val="C00000"/>
              </a:solidFill>
              <a:latin typeface="Constantia" panose="02030602050306030303" charset="0"/>
              <a:cs typeface="Constantia" panose="02030602050306030303" charset="0"/>
            </a:endParaRPr>
          </a:p>
          <a:p>
            <a:pPr algn="ctr"/>
            <a:r>
              <a:rPr lang="en-US" b="1" dirty="0" smtClean="0">
                <a:solidFill>
                  <a:srgbClr val="C00000"/>
                </a:solidFill>
                <a:latin typeface="Constantia" panose="02030602050306030303" charset="0"/>
                <a:cs typeface="Constantia" panose="02030602050306030303" charset="0"/>
              </a:rPr>
              <a:t>(Hour and holiday)</a:t>
            </a:r>
            <a:endParaRPr lang="en-US" b="1" dirty="0">
              <a:solidFill>
                <a:srgbClr val="C00000"/>
              </a:solidFill>
              <a:latin typeface="Constantia" panose="02030602050306030303" charset="0"/>
              <a:cs typeface="Constantia" panose="02030602050306030303"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11614006" y="102177"/>
            <a:ext cx="352425" cy="419100"/>
          </a:xfrm>
          <a:prstGeom prst="rect">
            <a:avLst/>
          </a:prstGeom>
        </p:spPr>
      </p:pic>
      <p:sp>
        <p:nvSpPr>
          <p:cNvPr id="3" name="Rectangle 2"/>
          <p:cNvSpPr/>
          <p:nvPr/>
        </p:nvSpPr>
        <p:spPr>
          <a:xfrm>
            <a:off x="2745973" y="380426"/>
            <a:ext cx="7020560" cy="521970"/>
          </a:xfrm>
          <a:prstGeom prst="rect">
            <a:avLst/>
          </a:prstGeom>
        </p:spPr>
        <p:txBody>
          <a:bodyPr wrap="none">
            <a:spAutoFit/>
          </a:bodyPr>
          <a:lstStyle/>
          <a:p>
            <a:pPr algn="ctr"/>
            <a:r>
              <a:rPr lang="en-US" sz="2800" b="1" dirty="0" smtClean="0">
                <a:solidFill>
                  <a:srgbClr val="C00000"/>
                </a:solidFill>
                <a:latin typeface="Constantia" panose="02030602050306030303" charset="0"/>
                <a:cs typeface="Constantia" panose="02030602050306030303" charset="0"/>
              </a:rPr>
              <a:t>Numerical</a:t>
            </a:r>
            <a:r>
              <a:rPr lang="en-GB" altLang="en-US" sz="2800" b="1" dirty="0" smtClean="0">
                <a:solidFill>
                  <a:srgbClr val="C00000"/>
                </a:solidFill>
                <a:latin typeface="Constantia" panose="02030602050306030303" charset="0"/>
                <a:cs typeface="Constantia" panose="02030602050306030303" charset="0"/>
              </a:rPr>
              <a:t> Features</a:t>
            </a:r>
            <a:r>
              <a:rPr lang="en-US" sz="2800" b="1" dirty="0" smtClean="0">
                <a:solidFill>
                  <a:srgbClr val="C00000"/>
                </a:solidFill>
                <a:latin typeface="Constantia" panose="02030602050306030303" charset="0"/>
                <a:cs typeface="Constantia" panose="02030602050306030303" charset="0"/>
              </a:rPr>
              <a:t> vs Rented bike count</a:t>
            </a:r>
            <a:endParaRPr lang="en-US" sz="2800" b="1" dirty="0">
              <a:solidFill>
                <a:srgbClr val="C00000"/>
              </a:solidFill>
              <a:latin typeface="Constantia" panose="02030602050306030303" charset="0"/>
              <a:cs typeface="Constantia" panose="02030602050306030303" charset="0"/>
            </a:endParaRPr>
          </a:p>
        </p:txBody>
      </p:sp>
      <p:pic>
        <p:nvPicPr>
          <p:cNvPr id="5" name="Picture 4"/>
          <p:cNvPicPr>
            <a:picLocks noChangeAspect="1"/>
          </p:cNvPicPr>
          <p:nvPr/>
        </p:nvPicPr>
        <p:blipFill>
          <a:blip r:embed="rId2"/>
          <a:stretch>
            <a:fillRect/>
          </a:stretch>
        </p:blipFill>
        <p:spPr>
          <a:xfrm>
            <a:off x="340265" y="1599199"/>
            <a:ext cx="3516891" cy="3651674"/>
          </a:xfrm>
          <a:prstGeom prst="rect">
            <a:avLst/>
          </a:prstGeom>
        </p:spPr>
      </p:pic>
      <p:pic>
        <p:nvPicPr>
          <p:cNvPr id="7" name="Picture 6"/>
          <p:cNvPicPr>
            <a:picLocks noChangeAspect="1"/>
          </p:cNvPicPr>
          <p:nvPr/>
        </p:nvPicPr>
        <p:blipFill>
          <a:blip r:embed="rId3"/>
          <a:stretch>
            <a:fillRect/>
          </a:stretch>
        </p:blipFill>
        <p:spPr>
          <a:xfrm>
            <a:off x="4069105" y="1680728"/>
            <a:ext cx="4017818" cy="3473163"/>
          </a:xfrm>
          <a:prstGeom prst="rect">
            <a:avLst/>
          </a:prstGeom>
        </p:spPr>
      </p:pic>
      <p:pic>
        <p:nvPicPr>
          <p:cNvPr id="9" name="Picture 8"/>
          <p:cNvPicPr>
            <a:picLocks noChangeAspect="1"/>
          </p:cNvPicPr>
          <p:nvPr/>
        </p:nvPicPr>
        <p:blipFill>
          <a:blip r:embed="rId4"/>
          <a:stretch>
            <a:fillRect/>
          </a:stretch>
        </p:blipFill>
        <p:spPr>
          <a:xfrm>
            <a:off x="8128488" y="1680727"/>
            <a:ext cx="3940789" cy="3473163"/>
          </a:xfrm>
          <a:prstGeom prst="rect">
            <a:avLst/>
          </a:prstGeom>
        </p:spPr>
      </p:pic>
      <p:sp>
        <p:nvSpPr>
          <p:cNvPr id="4" name="Rectangles 3"/>
          <p:cNvSpPr/>
          <p:nvPr/>
        </p:nvSpPr>
        <p:spPr>
          <a:xfrm>
            <a:off x="1243965" y="5240020"/>
            <a:ext cx="1761490" cy="18796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p>
            <a:pPr algn="ctr"/>
            <a:r>
              <a:rPr lang="en-GB" altLang="en-US"/>
              <a:t>WIND SPEED</a:t>
            </a:r>
            <a:endParaRPr lang="en-GB" altLang="en-US"/>
          </a:p>
        </p:txBody>
      </p:sp>
      <p:sp>
        <p:nvSpPr>
          <p:cNvPr id="6" name="Rectangles 5"/>
          <p:cNvSpPr/>
          <p:nvPr/>
        </p:nvSpPr>
        <p:spPr>
          <a:xfrm>
            <a:off x="5196840" y="5250815"/>
            <a:ext cx="1761490" cy="18796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p>
            <a:pPr algn="ctr"/>
            <a:r>
              <a:rPr lang="en-GB" altLang="en-US"/>
              <a:t>TEMPERATURE</a:t>
            </a:r>
            <a:endParaRPr lang="en-GB" altLang="en-US"/>
          </a:p>
        </p:txBody>
      </p:sp>
      <p:sp>
        <p:nvSpPr>
          <p:cNvPr id="8" name="Rectangles 7"/>
          <p:cNvSpPr/>
          <p:nvPr/>
        </p:nvSpPr>
        <p:spPr>
          <a:xfrm>
            <a:off x="9852660" y="5240020"/>
            <a:ext cx="1761490" cy="18796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p>
            <a:pPr algn="ctr"/>
            <a:r>
              <a:rPr lang="en-GB" altLang="en-US"/>
              <a:t>HUMIDITY</a:t>
            </a:r>
            <a:endParaRPr lang="en-GB"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11614006" y="102177"/>
            <a:ext cx="352425" cy="419100"/>
          </a:xfrm>
          <a:prstGeom prst="rect">
            <a:avLst/>
          </a:prstGeom>
        </p:spPr>
      </p:pic>
      <p:pic>
        <p:nvPicPr>
          <p:cNvPr id="4" name="Picture 3"/>
          <p:cNvPicPr>
            <a:picLocks noChangeAspect="1"/>
          </p:cNvPicPr>
          <p:nvPr/>
        </p:nvPicPr>
        <p:blipFill>
          <a:blip r:embed="rId2"/>
          <a:stretch>
            <a:fillRect/>
          </a:stretch>
        </p:blipFill>
        <p:spPr>
          <a:xfrm>
            <a:off x="182274" y="1597601"/>
            <a:ext cx="4064390" cy="3971925"/>
          </a:xfrm>
          <a:prstGeom prst="rect">
            <a:avLst/>
          </a:prstGeom>
        </p:spPr>
      </p:pic>
      <p:sp>
        <p:nvSpPr>
          <p:cNvPr id="5" name="Rectangle 4"/>
          <p:cNvSpPr/>
          <p:nvPr/>
        </p:nvSpPr>
        <p:spPr>
          <a:xfrm>
            <a:off x="2970472" y="521277"/>
            <a:ext cx="5502910" cy="521970"/>
          </a:xfrm>
          <a:prstGeom prst="rect">
            <a:avLst/>
          </a:prstGeom>
        </p:spPr>
        <p:txBody>
          <a:bodyPr wrap="none">
            <a:spAutoFit/>
          </a:bodyPr>
          <a:lstStyle/>
          <a:p>
            <a:pPr algn="ctr"/>
            <a:r>
              <a:rPr lang="en-US" sz="2800" b="1" dirty="0">
                <a:solidFill>
                  <a:srgbClr val="C00000"/>
                </a:solidFill>
                <a:latin typeface="Constantia" panose="02030602050306030303" charset="0"/>
                <a:cs typeface="Constantia" panose="02030602050306030303" charset="0"/>
              </a:rPr>
              <a:t>Numerical vs Rented bike coun</a:t>
            </a:r>
            <a:r>
              <a:rPr lang="en-US" sz="2800" b="1" dirty="0">
                <a:solidFill>
                  <a:srgbClr val="C00000"/>
                </a:solidFill>
                <a:latin typeface="Constantia" panose="02030602050306030303" charset="0"/>
                <a:cs typeface="Constantia" panose="02030602050306030303" charset="0"/>
              </a:rPr>
              <a:t>t</a:t>
            </a:r>
            <a:endParaRPr lang="en-US" sz="2800" b="1" dirty="0">
              <a:solidFill>
                <a:srgbClr val="C00000"/>
              </a:solidFill>
              <a:latin typeface="Constantia" panose="02030602050306030303" charset="0"/>
              <a:cs typeface="Constantia" panose="02030602050306030303" charset="0"/>
            </a:endParaRPr>
          </a:p>
        </p:txBody>
      </p:sp>
      <p:pic>
        <p:nvPicPr>
          <p:cNvPr id="7" name="Picture 6"/>
          <p:cNvPicPr>
            <a:picLocks noChangeAspect="1"/>
          </p:cNvPicPr>
          <p:nvPr/>
        </p:nvPicPr>
        <p:blipFill>
          <a:blip r:embed="rId3"/>
          <a:stretch>
            <a:fillRect/>
          </a:stretch>
        </p:blipFill>
        <p:spPr>
          <a:xfrm>
            <a:off x="4405746" y="1597602"/>
            <a:ext cx="3823854" cy="3971925"/>
          </a:xfrm>
          <a:prstGeom prst="rect">
            <a:avLst/>
          </a:prstGeom>
        </p:spPr>
      </p:pic>
      <p:pic>
        <p:nvPicPr>
          <p:cNvPr id="9" name="Picture 8"/>
          <p:cNvPicPr>
            <a:picLocks noChangeAspect="1"/>
          </p:cNvPicPr>
          <p:nvPr/>
        </p:nvPicPr>
        <p:blipFill>
          <a:blip r:embed="rId4"/>
          <a:stretch>
            <a:fillRect/>
          </a:stretch>
        </p:blipFill>
        <p:spPr>
          <a:xfrm>
            <a:off x="8388682" y="1597602"/>
            <a:ext cx="3577749" cy="3971924"/>
          </a:xfrm>
          <a:prstGeom prst="rect">
            <a:avLst/>
          </a:prstGeom>
        </p:spPr>
      </p:pic>
      <p:sp>
        <p:nvSpPr>
          <p:cNvPr id="3" name="Rectangles 2"/>
          <p:cNvSpPr/>
          <p:nvPr/>
        </p:nvSpPr>
        <p:spPr>
          <a:xfrm>
            <a:off x="1209040" y="5569585"/>
            <a:ext cx="1761490" cy="18796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p>
            <a:pPr algn="ctr"/>
            <a:r>
              <a:rPr lang="en-GB" altLang="en-US"/>
              <a:t>VISIBILITY</a:t>
            </a:r>
            <a:endParaRPr lang="en-GB" altLang="en-US"/>
          </a:p>
        </p:txBody>
      </p:sp>
      <p:sp>
        <p:nvSpPr>
          <p:cNvPr id="6" name="Rectangles 5"/>
          <p:cNvSpPr/>
          <p:nvPr/>
        </p:nvSpPr>
        <p:spPr>
          <a:xfrm>
            <a:off x="5215255" y="5569585"/>
            <a:ext cx="1761490" cy="18796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p>
            <a:pPr algn="ctr"/>
            <a:r>
              <a:rPr lang="en-GB" altLang="en-US"/>
              <a:t>SNOW FALL</a:t>
            </a:r>
            <a:endParaRPr lang="en-GB" altLang="en-US"/>
          </a:p>
        </p:txBody>
      </p:sp>
      <p:sp>
        <p:nvSpPr>
          <p:cNvPr id="8" name="Rectangles 7"/>
          <p:cNvSpPr/>
          <p:nvPr/>
        </p:nvSpPr>
        <p:spPr>
          <a:xfrm>
            <a:off x="9574530" y="5569585"/>
            <a:ext cx="1761490" cy="18796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p>
            <a:pPr algn="ctr"/>
            <a:r>
              <a:rPr lang="en-GB" altLang="en-US"/>
              <a:t>RAIN FALL</a:t>
            </a:r>
            <a:endParaRPr lang="en-GB"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11614006" y="102177"/>
            <a:ext cx="352425" cy="419100"/>
          </a:xfrm>
          <a:prstGeom prst="rect">
            <a:avLst/>
          </a:prstGeom>
        </p:spPr>
      </p:pic>
      <p:sp>
        <p:nvSpPr>
          <p:cNvPr id="3" name="Rectangle 2"/>
          <p:cNvSpPr/>
          <p:nvPr/>
        </p:nvSpPr>
        <p:spPr>
          <a:xfrm>
            <a:off x="2875864" y="200887"/>
            <a:ext cx="6606540" cy="521970"/>
          </a:xfrm>
          <a:prstGeom prst="rect">
            <a:avLst/>
          </a:prstGeom>
        </p:spPr>
        <p:txBody>
          <a:bodyPr wrap="none">
            <a:spAutoFit/>
          </a:bodyPr>
          <a:lstStyle/>
          <a:p>
            <a:pPr algn="ctr"/>
            <a:r>
              <a:rPr lang="en-US" sz="2800" b="1" dirty="0" smtClean="0">
                <a:solidFill>
                  <a:srgbClr val="C00000"/>
                </a:solidFill>
                <a:latin typeface="Constantia" panose="02030602050306030303" charset="0"/>
                <a:cs typeface="Constantia" panose="02030602050306030303" charset="0"/>
              </a:rPr>
              <a:t>Regression Plot for numerical variable</a:t>
            </a:r>
            <a:endParaRPr lang="en-US" sz="2800" b="1" dirty="0">
              <a:solidFill>
                <a:srgbClr val="C00000"/>
              </a:solidFill>
              <a:latin typeface="Constantia" panose="02030602050306030303" charset="0"/>
              <a:cs typeface="Constantia" panose="02030602050306030303" charset="0"/>
            </a:endParaRPr>
          </a:p>
        </p:txBody>
      </p:sp>
      <p:pic>
        <p:nvPicPr>
          <p:cNvPr id="5" name="Picture 4"/>
          <p:cNvPicPr>
            <a:picLocks noChangeAspect="1"/>
          </p:cNvPicPr>
          <p:nvPr/>
        </p:nvPicPr>
        <p:blipFill>
          <a:blip r:embed="rId2"/>
          <a:stretch>
            <a:fillRect/>
          </a:stretch>
        </p:blipFill>
        <p:spPr>
          <a:xfrm>
            <a:off x="313690" y="839470"/>
            <a:ext cx="5488940" cy="3014980"/>
          </a:xfrm>
          <a:prstGeom prst="rect">
            <a:avLst/>
          </a:prstGeom>
        </p:spPr>
      </p:pic>
      <p:pic>
        <p:nvPicPr>
          <p:cNvPr id="7" name="Picture 6"/>
          <p:cNvPicPr>
            <a:picLocks noChangeAspect="1"/>
          </p:cNvPicPr>
          <p:nvPr/>
        </p:nvPicPr>
        <p:blipFill>
          <a:blip r:embed="rId3"/>
          <a:stretch>
            <a:fillRect/>
          </a:stretch>
        </p:blipFill>
        <p:spPr>
          <a:xfrm>
            <a:off x="5803265" y="941705"/>
            <a:ext cx="5377815" cy="2990850"/>
          </a:xfrm>
          <a:prstGeom prst="rect">
            <a:avLst/>
          </a:prstGeom>
        </p:spPr>
      </p:pic>
      <p:pic>
        <p:nvPicPr>
          <p:cNvPr id="9" name="Picture 8"/>
          <p:cNvPicPr>
            <a:picLocks noChangeAspect="1"/>
          </p:cNvPicPr>
          <p:nvPr/>
        </p:nvPicPr>
        <p:blipFill>
          <a:blip r:embed="rId4"/>
          <a:stretch>
            <a:fillRect/>
          </a:stretch>
        </p:blipFill>
        <p:spPr>
          <a:xfrm>
            <a:off x="512445" y="3846195"/>
            <a:ext cx="5290185" cy="2878455"/>
          </a:xfrm>
          <a:prstGeom prst="rect">
            <a:avLst/>
          </a:prstGeom>
        </p:spPr>
      </p:pic>
      <p:pic>
        <p:nvPicPr>
          <p:cNvPr id="11" name="Picture 10"/>
          <p:cNvPicPr>
            <a:picLocks noChangeAspect="1"/>
          </p:cNvPicPr>
          <p:nvPr/>
        </p:nvPicPr>
        <p:blipFill>
          <a:blip r:embed="rId5"/>
          <a:stretch>
            <a:fillRect/>
          </a:stretch>
        </p:blipFill>
        <p:spPr>
          <a:xfrm>
            <a:off x="5803265" y="3822700"/>
            <a:ext cx="5377815" cy="290195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11614006" y="102177"/>
            <a:ext cx="352425" cy="419100"/>
          </a:xfrm>
          <a:prstGeom prst="rect">
            <a:avLst/>
          </a:prstGeom>
        </p:spPr>
      </p:pic>
      <p:pic>
        <p:nvPicPr>
          <p:cNvPr id="4" name="Picture 3"/>
          <p:cNvPicPr>
            <a:picLocks noChangeAspect="1"/>
          </p:cNvPicPr>
          <p:nvPr/>
        </p:nvPicPr>
        <p:blipFill>
          <a:blip r:embed="rId2"/>
          <a:stretch>
            <a:fillRect/>
          </a:stretch>
        </p:blipFill>
        <p:spPr>
          <a:xfrm>
            <a:off x="0" y="878205"/>
            <a:ext cx="5753100" cy="2848610"/>
          </a:xfrm>
          <a:prstGeom prst="rect">
            <a:avLst/>
          </a:prstGeom>
        </p:spPr>
      </p:pic>
      <p:pic>
        <p:nvPicPr>
          <p:cNvPr id="6" name="Picture 5"/>
          <p:cNvPicPr>
            <a:picLocks noChangeAspect="1"/>
          </p:cNvPicPr>
          <p:nvPr/>
        </p:nvPicPr>
        <p:blipFill>
          <a:blip r:embed="rId3"/>
          <a:stretch>
            <a:fillRect/>
          </a:stretch>
        </p:blipFill>
        <p:spPr>
          <a:xfrm>
            <a:off x="5753100" y="878205"/>
            <a:ext cx="5879465" cy="2799715"/>
          </a:xfrm>
          <a:prstGeom prst="rect">
            <a:avLst/>
          </a:prstGeom>
        </p:spPr>
      </p:pic>
      <p:sp>
        <p:nvSpPr>
          <p:cNvPr id="7" name="Rectangle 6"/>
          <p:cNvSpPr/>
          <p:nvPr/>
        </p:nvSpPr>
        <p:spPr>
          <a:xfrm>
            <a:off x="2765021" y="354784"/>
            <a:ext cx="6606540" cy="521970"/>
          </a:xfrm>
          <a:prstGeom prst="rect">
            <a:avLst/>
          </a:prstGeom>
        </p:spPr>
        <p:txBody>
          <a:bodyPr wrap="none">
            <a:spAutoFit/>
          </a:bodyPr>
          <a:lstStyle/>
          <a:p>
            <a:pPr algn="ctr"/>
            <a:r>
              <a:rPr lang="en-US" sz="2800" b="1" dirty="0">
                <a:solidFill>
                  <a:srgbClr val="C00000"/>
                </a:solidFill>
                <a:latin typeface="Constantia" panose="02030602050306030303" charset="0"/>
                <a:cs typeface="Constantia" panose="02030602050306030303" charset="0"/>
              </a:rPr>
              <a:t>Regression Plot for numerical variable</a:t>
            </a:r>
            <a:endParaRPr lang="en-US" sz="2800" b="1" dirty="0">
              <a:solidFill>
                <a:srgbClr val="C00000"/>
              </a:solidFill>
              <a:latin typeface="Constantia" panose="02030602050306030303" charset="0"/>
              <a:cs typeface="Constantia" panose="02030602050306030303" charset="0"/>
            </a:endParaRPr>
          </a:p>
        </p:txBody>
      </p:sp>
      <p:pic>
        <p:nvPicPr>
          <p:cNvPr id="10" name="Picture 9"/>
          <p:cNvPicPr>
            <a:picLocks noChangeAspect="1"/>
          </p:cNvPicPr>
          <p:nvPr/>
        </p:nvPicPr>
        <p:blipFill>
          <a:blip r:embed="rId4"/>
          <a:stretch>
            <a:fillRect/>
          </a:stretch>
        </p:blipFill>
        <p:spPr>
          <a:xfrm>
            <a:off x="2223655" y="3726873"/>
            <a:ext cx="7689272" cy="3063154"/>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11614006" y="102177"/>
            <a:ext cx="352425" cy="419100"/>
          </a:xfrm>
          <a:prstGeom prst="rect">
            <a:avLst/>
          </a:prstGeom>
        </p:spPr>
      </p:pic>
      <p:pic>
        <p:nvPicPr>
          <p:cNvPr id="4" name="Picture 3"/>
          <p:cNvPicPr>
            <a:picLocks noChangeAspect="1"/>
          </p:cNvPicPr>
          <p:nvPr/>
        </p:nvPicPr>
        <p:blipFill>
          <a:blip r:embed="rId2"/>
          <a:stretch>
            <a:fillRect/>
          </a:stretch>
        </p:blipFill>
        <p:spPr>
          <a:xfrm>
            <a:off x="516890" y="1025525"/>
            <a:ext cx="10991850" cy="5666740"/>
          </a:xfrm>
          <a:prstGeom prst="rect">
            <a:avLst/>
          </a:prstGeom>
        </p:spPr>
      </p:pic>
      <p:sp>
        <p:nvSpPr>
          <p:cNvPr id="5" name="Rectangle 4"/>
          <p:cNvSpPr/>
          <p:nvPr/>
        </p:nvSpPr>
        <p:spPr>
          <a:xfrm>
            <a:off x="4138034" y="336611"/>
            <a:ext cx="3749675" cy="521970"/>
          </a:xfrm>
          <a:prstGeom prst="rect">
            <a:avLst/>
          </a:prstGeom>
        </p:spPr>
        <p:txBody>
          <a:bodyPr wrap="none">
            <a:spAutoFit/>
          </a:bodyPr>
          <a:lstStyle/>
          <a:p>
            <a:pPr algn="ctr"/>
            <a:r>
              <a:rPr lang="en-US" sz="2800" b="1" dirty="0" smtClean="0">
                <a:solidFill>
                  <a:srgbClr val="C00000"/>
                </a:solidFill>
                <a:latin typeface="Constantia" panose="02030602050306030303" charset="0"/>
                <a:cs typeface="Constantia" panose="02030602050306030303" charset="0"/>
              </a:rPr>
              <a:t>Correlation </a:t>
            </a:r>
            <a:r>
              <a:rPr lang="en-US" sz="2800" b="1" dirty="0" err="1" smtClean="0">
                <a:solidFill>
                  <a:srgbClr val="C00000"/>
                </a:solidFill>
                <a:latin typeface="Constantia" panose="02030602050306030303" charset="0"/>
                <a:cs typeface="Constantia" panose="02030602050306030303" charset="0"/>
              </a:rPr>
              <a:t>Heatmap</a:t>
            </a:r>
            <a:endParaRPr lang="en-US" sz="2800" b="1" dirty="0">
              <a:solidFill>
                <a:srgbClr val="C00000"/>
              </a:solidFill>
              <a:latin typeface="Constantia" panose="02030602050306030303" charset="0"/>
              <a:cs typeface="Constantia" panose="02030602050306030303"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11614006" y="102177"/>
            <a:ext cx="352425" cy="419100"/>
          </a:xfrm>
          <a:prstGeom prst="rect">
            <a:avLst/>
          </a:prstGeom>
        </p:spPr>
      </p:pic>
      <p:sp>
        <p:nvSpPr>
          <p:cNvPr id="3" name="Rectangle 2"/>
          <p:cNvSpPr/>
          <p:nvPr/>
        </p:nvSpPr>
        <p:spPr>
          <a:xfrm>
            <a:off x="4270289" y="320386"/>
            <a:ext cx="5220075" cy="768350"/>
          </a:xfrm>
          <a:prstGeom prst="rect">
            <a:avLst/>
          </a:prstGeom>
        </p:spPr>
        <p:txBody>
          <a:bodyPr wrap="square">
            <a:spAutoFit/>
          </a:bodyPr>
          <a:lstStyle/>
          <a:p>
            <a:r>
              <a:rPr lang="en-US" sz="4400" b="1" dirty="0" smtClean="0">
                <a:solidFill>
                  <a:srgbClr val="C00000"/>
                </a:solidFill>
                <a:latin typeface="Constantia" panose="02030602050306030303" charset="0"/>
                <a:cs typeface="Constantia" panose="02030602050306030303" charset="0"/>
              </a:rPr>
              <a:t>CONTENT</a:t>
            </a:r>
            <a:endParaRPr lang="en-US" sz="4400" b="1" dirty="0" smtClean="0">
              <a:solidFill>
                <a:srgbClr val="C00000"/>
              </a:solidFill>
              <a:latin typeface="Constantia" panose="02030602050306030303" charset="0"/>
              <a:cs typeface="Constantia" panose="02030602050306030303" charset="0"/>
            </a:endParaRPr>
          </a:p>
        </p:txBody>
      </p:sp>
      <p:sp>
        <p:nvSpPr>
          <p:cNvPr id="4" name="Rectangle 3"/>
          <p:cNvSpPr/>
          <p:nvPr/>
        </p:nvSpPr>
        <p:spPr>
          <a:xfrm>
            <a:off x="1496291" y="1089827"/>
            <a:ext cx="8215746" cy="4707890"/>
          </a:xfrm>
          <a:prstGeom prst="rect">
            <a:avLst/>
          </a:prstGeom>
        </p:spPr>
        <p:txBody>
          <a:bodyPr wrap="square">
            <a:spAutoFit/>
          </a:bodyPr>
          <a:lstStyle/>
          <a:p>
            <a:pPr>
              <a:lnSpc>
                <a:spcPct val="150000"/>
              </a:lnSpc>
            </a:pPr>
            <a:r>
              <a:rPr lang="en-IN" sz="2800" dirty="0" smtClean="0">
                <a:solidFill>
                  <a:schemeClr val="tx2">
                    <a:lumMod val="75000"/>
                  </a:schemeClr>
                </a:solidFill>
                <a:latin typeface="Constantia" panose="02030602050306030303" charset="0"/>
                <a:cs typeface="Constantia" panose="02030602050306030303" charset="0"/>
              </a:rPr>
              <a:t>❏ BUSINESS UNDERSTANDING</a:t>
            </a:r>
            <a:endParaRPr lang="en-IN" sz="2800" dirty="0" smtClean="0">
              <a:solidFill>
                <a:schemeClr val="tx2">
                  <a:lumMod val="75000"/>
                </a:schemeClr>
              </a:solidFill>
              <a:latin typeface="Constantia" panose="02030602050306030303" charset="0"/>
              <a:cs typeface="Constantia" panose="02030602050306030303" charset="0"/>
            </a:endParaRPr>
          </a:p>
          <a:p>
            <a:pPr>
              <a:lnSpc>
                <a:spcPct val="150000"/>
              </a:lnSpc>
            </a:pPr>
            <a:r>
              <a:rPr lang="en-IN" sz="2800" dirty="0" smtClean="0">
                <a:solidFill>
                  <a:schemeClr val="tx2">
                    <a:lumMod val="75000"/>
                  </a:schemeClr>
                </a:solidFill>
                <a:latin typeface="Constantia" panose="02030602050306030303" charset="0"/>
                <a:cs typeface="Constantia" panose="02030602050306030303" charset="0"/>
              </a:rPr>
              <a:t>❏ DATA SUMMARY </a:t>
            </a:r>
            <a:endParaRPr lang="en-IN" sz="2800" dirty="0" smtClean="0">
              <a:solidFill>
                <a:schemeClr val="tx2">
                  <a:lumMod val="75000"/>
                </a:schemeClr>
              </a:solidFill>
              <a:latin typeface="Constantia" panose="02030602050306030303" charset="0"/>
              <a:cs typeface="Constantia" panose="02030602050306030303" charset="0"/>
            </a:endParaRPr>
          </a:p>
          <a:p>
            <a:pPr>
              <a:lnSpc>
                <a:spcPct val="150000"/>
              </a:lnSpc>
            </a:pPr>
            <a:r>
              <a:rPr lang="en-IN" sz="2800" dirty="0" smtClean="0">
                <a:solidFill>
                  <a:schemeClr val="tx2">
                    <a:lumMod val="75000"/>
                  </a:schemeClr>
                </a:solidFill>
                <a:latin typeface="Constantia" panose="02030602050306030303" charset="0"/>
                <a:cs typeface="Constantia" panose="02030602050306030303" charset="0"/>
              </a:rPr>
              <a:t>❏ FEATURE ANALYSIS </a:t>
            </a:r>
            <a:endParaRPr lang="en-IN" sz="2800" dirty="0" smtClean="0">
              <a:solidFill>
                <a:schemeClr val="tx2">
                  <a:lumMod val="75000"/>
                </a:schemeClr>
              </a:solidFill>
              <a:latin typeface="Constantia" panose="02030602050306030303" charset="0"/>
              <a:cs typeface="Constantia" panose="02030602050306030303" charset="0"/>
            </a:endParaRPr>
          </a:p>
          <a:p>
            <a:pPr>
              <a:lnSpc>
                <a:spcPct val="150000"/>
              </a:lnSpc>
            </a:pPr>
            <a:r>
              <a:rPr lang="en-IN" sz="2800" dirty="0" smtClean="0">
                <a:solidFill>
                  <a:schemeClr val="tx2">
                    <a:lumMod val="75000"/>
                  </a:schemeClr>
                </a:solidFill>
                <a:latin typeface="Constantia" panose="02030602050306030303" charset="0"/>
                <a:cs typeface="Constantia" panose="02030602050306030303" charset="0"/>
              </a:rPr>
              <a:t>❏ EXPLORATORY DATA ANALYSIS </a:t>
            </a:r>
            <a:endParaRPr lang="en-IN" sz="2800" dirty="0" smtClean="0">
              <a:solidFill>
                <a:schemeClr val="tx2">
                  <a:lumMod val="75000"/>
                </a:schemeClr>
              </a:solidFill>
              <a:latin typeface="Constantia" panose="02030602050306030303" charset="0"/>
              <a:cs typeface="Constantia" panose="02030602050306030303" charset="0"/>
            </a:endParaRPr>
          </a:p>
          <a:p>
            <a:pPr>
              <a:lnSpc>
                <a:spcPct val="150000"/>
              </a:lnSpc>
            </a:pPr>
            <a:r>
              <a:rPr lang="en-IN" sz="2800" dirty="0" smtClean="0">
                <a:solidFill>
                  <a:schemeClr val="tx2">
                    <a:lumMod val="75000"/>
                  </a:schemeClr>
                </a:solidFill>
                <a:latin typeface="Constantia" panose="02030602050306030303" charset="0"/>
                <a:cs typeface="Constantia" panose="02030602050306030303" charset="0"/>
              </a:rPr>
              <a:t>❏ DATA PREPROCESSING </a:t>
            </a:r>
            <a:endParaRPr lang="en-IN" sz="2800" dirty="0" smtClean="0">
              <a:solidFill>
                <a:schemeClr val="tx2">
                  <a:lumMod val="75000"/>
                </a:schemeClr>
              </a:solidFill>
              <a:latin typeface="Constantia" panose="02030602050306030303" charset="0"/>
              <a:cs typeface="Constantia" panose="02030602050306030303" charset="0"/>
            </a:endParaRPr>
          </a:p>
          <a:p>
            <a:pPr>
              <a:lnSpc>
                <a:spcPct val="150000"/>
              </a:lnSpc>
            </a:pPr>
            <a:r>
              <a:rPr lang="en-IN" sz="2800" dirty="0" smtClean="0">
                <a:solidFill>
                  <a:schemeClr val="tx2">
                    <a:lumMod val="75000"/>
                  </a:schemeClr>
                </a:solidFill>
                <a:latin typeface="Constantia" panose="02030602050306030303" charset="0"/>
                <a:cs typeface="Constantia" panose="02030602050306030303" charset="0"/>
              </a:rPr>
              <a:t>❏ IMPLEMENTING ALGORITHMS </a:t>
            </a:r>
            <a:endParaRPr lang="en-IN" sz="2800" dirty="0" smtClean="0">
              <a:solidFill>
                <a:schemeClr val="tx2">
                  <a:lumMod val="75000"/>
                </a:schemeClr>
              </a:solidFill>
              <a:latin typeface="Constantia" panose="02030602050306030303" charset="0"/>
              <a:cs typeface="Constantia" panose="02030602050306030303" charset="0"/>
            </a:endParaRPr>
          </a:p>
          <a:p>
            <a:pPr>
              <a:lnSpc>
                <a:spcPct val="150000"/>
              </a:lnSpc>
            </a:pPr>
            <a:r>
              <a:rPr lang="en-IN" sz="2800" dirty="0" smtClean="0">
                <a:solidFill>
                  <a:schemeClr val="tx2">
                    <a:lumMod val="75000"/>
                  </a:schemeClr>
                </a:solidFill>
                <a:latin typeface="Constantia" panose="02030602050306030303" charset="0"/>
                <a:cs typeface="Constantia" panose="02030602050306030303" charset="0"/>
              </a:rPr>
              <a:t>❏ CONCLUSIONS</a:t>
            </a:r>
            <a:r>
              <a:rPr lang="en-IN" sz="3200" dirty="0" smtClean="0">
                <a:solidFill>
                  <a:schemeClr val="tx2">
                    <a:lumMod val="75000"/>
                  </a:schemeClr>
                </a:solidFill>
                <a:latin typeface="Constantia" panose="02030602050306030303" charset="0"/>
                <a:cs typeface="Constantia" panose="02030602050306030303" charset="0"/>
              </a:rPr>
              <a:t> </a:t>
            </a:r>
            <a:endParaRPr lang="en-IN" sz="3200" dirty="0">
              <a:solidFill>
                <a:schemeClr val="tx2">
                  <a:lumMod val="75000"/>
                </a:schemeClr>
              </a:solidFill>
              <a:latin typeface="Constantia" panose="02030602050306030303" charset="0"/>
              <a:cs typeface="Constantia" panose="02030602050306030303"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844800" y="2679700"/>
            <a:ext cx="8826500" cy="922020"/>
          </a:xfrm>
          <a:prstGeom prst="rect">
            <a:avLst/>
          </a:prstGeom>
          <a:noFill/>
        </p:spPr>
        <p:txBody>
          <a:bodyPr wrap="square" rtlCol="0">
            <a:spAutoFit/>
          </a:bodyPr>
          <a:p>
            <a:r>
              <a:rPr lang="en-GB" altLang="en-US" sz="5400">
                <a:solidFill>
                  <a:srgbClr val="C00000"/>
                </a:solidFill>
                <a:latin typeface="Constantia" panose="02030602050306030303" charset="0"/>
                <a:cs typeface="Constantia" panose="02030602050306030303" charset="0"/>
              </a:rPr>
              <a:t>MODEL BUILDING</a:t>
            </a:r>
            <a:endParaRPr lang="en-GB" altLang="en-US" sz="5400">
              <a:solidFill>
                <a:srgbClr val="C00000"/>
              </a:solidFill>
              <a:latin typeface="Constantia" panose="02030602050306030303" charset="0"/>
              <a:cs typeface="Constantia" panose="02030602050306030303"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11614006" y="102177"/>
            <a:ext cx="352425" cy="419100"/>
          </a:xfrm>
          <a:prstGeom prst="rect">
            <a:avLst/>
          </a:prstGeom>
        </p:spPr>
      </p:pic>
      <p:sp>
        <p:nvSpPr>
          <p:cNvPr id="4" name="Rectangle 3"/>
          <p:cNvSpPr/>
          <p:nvPr/>
        </p:nvSpPr>
        <p:spPr>
          <a:xfrm>
            <a:off x="1017128" y="102037"/>
            <a:ext cx="1893570" cy="645160"/>
          </a:xfrm>
          <a:prstGeom prst="rect">
            <a:avLst/>
          </a:prstGeom>
        </p:spPr>
        <p:txBody>
          <a:bodyPr wrap="none">
            <a:spAutoFit/>
          </a:bodyPr>
          <a:lstStyle/>
          <a:p>
            <a:pPr algn="ctr"/>
            <a:r>
              <a:rPr lang="en-US" sz="3600" b="1" dirty="0" smtClean="0">
                <a:solidFill>
                  <a:srgbClr val="C00000"/>
                </a:solidFill>
                <a:latin typeface="Constantia" panose="02030602050306030303" charset="0"/>
                <a:cs typeface="Constantia" panose="02030602050306030303" charset="0"/>
              </a:rPr>
              <a:t>Model</a:t>
            </a:r>
            <a:r>
              <a:rPr lang="en-GB" altLang="en-US" sz="3600" b="1" dirty="0" smtClean="0">
                <a:solidFill>
                  <a:srgbClr val="C00000"/>
                </a:solidFill>
                <a:latin typeface="Constantia" panose="02030602050306030303" charset="0"/>
                <a:cs typeface="Constantia" panose="02030602050306030303" charset="0"/>
              </a:rPr>
              <a:t>s:</a:t>
            </a:r>
            <a:endParaRPr lang="en-GB" altLang="en-US" sz="3600" b="1" dirty="0" smtClean="0">
              <a:solidFill>
                <a:srgbClr val="C00000"/>
              </a:solidFill>
              <a:latin typeface="Constantia" panose="02030602050306030303" charset="0"/>
              <a:cs typeface="Constantia" panose="02030602050306030303" charset="0"/>
            </a:endParaRPr>
          </a:p>
        </p:txBody>
      </p:sp>
      <p:sp>
        <p:nvSpPr>
          <p:cNvPr id="5" name="Rectangle 4"/>
          <p:cNvSpPr/>
          <p:nvPr/>
        </p:nvSpPr>
        <p:spPr>
          <a:xfrm>
            <a:off x="1017270" y="521335"/>
            <a:ext cx="10494645" cy="6000750"/>
          </a:xfrm>
          <a:prstGeom prst="rect">
            <a:avLst/>
          </a:prstGeom>
        </p:spPr>
        <p:txBody>
          <a:bodyPr wrap="square">
            <a:spAutoFit/>
          </a:bodyPr>
          <a:lstStyle/>
          <a:p>
            <a:pPr>
              <a:lnSpc>
                <a:spcPct val="200000"/>
              </a:lnSpc>
            </a:pPr>
            <a:r>
              <a:rPr lang="en-IN" sz="2400" dirty="0" smtClean="0">
                <a:solidFill>
                  <a:srgbClr val="002060"/>
                </a:solidFill>
                <a:latin typeface="Constantia" panose="02030602050306030303" charset="0"/>
                <a:cs typeface="Constantia" panose="02030602050306030303" charset="0"/>
              </a:rPr>
              <a:t>➢ LINEAR REGRESSION </a:t>
            </a:r>
            <a:endParaRPr lang="en-IN" sz="2400" dirty="0" smtClean="0">
              <a:solidFill>
                <a:srgbClr val="002060"/>
              </a:solidFill>
              <a:latin typeface="Constantia" panose="02030602050306030303" charset="0"/>
              <a:cs typeface="Constantia" panose="02030602050306030303" charset="0"/>
            </a:endParaRPr>
          </a:p>
          <a:p>
            <a:pPr>
              <a:lnSpc>
                <a:spcPct val="200000"/>
              </a:lnSpc>
            </a:pPr>
            <a:r>
              <a:rPr lang="en-IN" sz="2400" dirty="0" smtClean="0">
                <a:solidFill>
                  <a:srgbClr val="002060"/>
                </a:solidFill>
                <a:latin typeface="Constantia" panose="02030602050306030303" charset="0"/>
                <a:cs typeface="Constantia" panose="02030602050306030303" charset="0"/>
              </a:rPr>
              <a:t>➢ LASSO REGRESSION </a:t>
            </a:r>
            <a:endParaRPr lang="en-IN" sz="2400" dirty="0" smtClean="0">
              <a:solidFill>
                <a:srgbClr val="002060"/>
              </a:solidFill>
              <a:latin typeface="Constantia" panose="02030602050306030303" charset="0"/>
              <a:cs typeface="Constantia" panose="02030602050306030303" charset="0"/>
            </a:endParaRPr>
          </a:p>
          <a:p>
            <a:pPr>
              <a:lnSpc>
                <a:spcPct val="200000"/>
              </a:lnSpc>
            </a:pPr>
            <a:r>
              <a:rPr lang="en-IN" sz="2400" dirty="0" smtClean="0">
                <a:solidFill>
                  <a:srgbClr val="002060"/>
                </a:solidFill>
                <a:latin typeface="Constantia" panose="02030602050306030303" charset="0"/>
                <a:cs typeface="Constantia" panose="02030602050306030303" charset="0"/>
              </a:rPr>
              <a:t>➢ RIDGE REGRESSION </a:t>
            </a:r>
            <a:endParaRPr lang="en-IN" sz="2400" dirty="0" smtClean="0">
              <a:solidFill>
                <a:srgbClr val="002060"/>
              </a:solidFill>
              <a:latin typeface="Constantia" panose="02030602050306030303" charset="0"/>
              <a:cs typeface="Constantia" panose="02030602050306030303" charset="0"/>
            </a:endParaRPr>
          </a:p>
          <a:p>
            <a:pPr>
              <a:lnSpc>
                <a:spcPct val="200000"/>
              </a:lnSpc>
            </a:pPr>
            <a:r>
              <a:rPr lang="en-IN" sz="2400" dirty="0" smtClean="0">
                <a:solidFill>
                  <a:srgbClr val="002060"/>
                </a:solidFill>
                <a:latin typeface="Constantia" panose="02030602050306030303" charset="0"/>
                <a:cs typeface="Constantia" panose="02030602050306030303" charset="0"/>
              </a:rPr>
              <a:t>➢ DECISION TREES </a:t>
            </a:r>
            <a:endParaRPr lang="en-IN" sz="2400" dirty="0" smtClean="0">
              <a:solidFill>
                <a:srgbClr val="002060"/>
              </a:solidFill>
              <a:latin typeface="Constantia" panose="02030602050306030303" charset="0"/>
              <a:cs typeface="Constantia" panose="02030602050306030303" charset="0"/>
            </a:endParaRPr>
          </a:p>
          <a:p>
            <a:pPr>
              <a:lnSpc>
                <a:spcPct val="200000"/>
              </a:lnSpc>
            </a:pPr>
            <a:r>
              <a:rPr lang="en-IN" sz="2400" dirty="0" smtClean="0">
                <a:solidFill>
                  <a:srgbClr val="002060"/>
                </a:solidFill>
                <a:latin typeface="Constantia" panose="02030602050306030303" charset="0"/>
                <a:cs typeface="Constantia" panose="02030602050306030303" charset="0"/>
              </a:rPr>
              <a:t>➢ RANDOM FOREST </a:t>
            </a:r>
            <a:r>
              <a:rPr lang="en-GB" altLang="en-IN" sz="2400" dirty="0" smtClean="0">
                <a:solidFill>
                  <a:srgbClr val="002060"/>
                </a:solidFill>
                <a:latin typeface="Constantia" panose="02030602050306030303" charset="0"/>
                <a:cs typeface="Constantia" panose="02030602050306030303" charset="0"/>
              </a:rPr>
              <a:t> </a:t>
            </a:r>
            <a:endParaRPr lang="en-GB" altLang="en-IN" sz="2400" dirty="0" smtClean="0">
              <a:solidFill>
                <a:srgbClr val="002060"/>
              </a:solidFill>
              <a:latin typeface="Constantia" panose="02030602050306030303" charset="0"/>
              <a:cs typeface="Constantia" panose="02030602050306030303" charset="0"/>
            </a:endParaRPr>
          </a:p>
          <a:p>
            <a:pPr>
              <a:lnSpc>
                <a:spcPct val="200000"/>
              </a:lnSpc>
            </a:pPr>
            <a:r>
              <a:rPr lang="en-IN" sz="2400" dirty="0" smtClean="0">
                <a:solidFill>
                  <a:srgbClr val="002060"/>
                </a:solidFill>
                <a:latin typeface="Constantia" panose="02030602050306030303" charset="0"/>
                <a:cs typeface="Constantia" panose="02030602050306030303" charset="0"/>
                <a:sym typeface="+mn-ea"/>
              </a:rPr>
              <a:t>➢ RANDOM FOREST </a:t>
            </a:r>
            <a:r>
              <a:rPr lang="en-GB" altLang="en-IN" sz="2400" dirty="0" smtClean="0">
                <a:solidFill>
                  <a:srgbClr val="002060"/>
                </a:solidFill>
                <a:latin typeface="Constantia" panose="02030602050306030303" charset="0"/>
                <a:cs typeface="Constantia" panose="02030602050306030303" charset="0"/>
                <a:sym typeface="+mn-ea"/>
              </a:rPr>
              <a:t>WITH GRIDSEARCHCV</a:t>
            </a:r>
            <a:endParaRPr lang="en-IN" sz="2400" dirty="0" smtClean="0">
              <a:solidFill>
                <a:srgbClr val="002060"/>
              </a:solidFill>
              <a:latin typeface="Constantia" panose="02030602050306030303" charset="0"/>
              <a:cs typeface="Constantia" panose="02030602050306030303" charset="0"/>
            </a:endParaRPr>
          </a:p>
          <a:p>
            <a:pPr>
              <a:lnSpc>
                <a:spcPct val="200000"/>
              </a:lnSpc>
            </a:pPr>
            <a:r>
              <a:rPr lang="en-IN" sz="2400" dirty="0" smtClean="0">
                <a:solidFill>
                  <a:srgbClr val="002060"/>
                </a:solidFill>
                <a:latin typeface="Constantia" panose="02030602050306030303" charset="0"/>
                <a:cs typeface="Constantia" panose="02030602050306030303" charset="0"/>
              </a:rPr>
              <a:t>➢ GRADIENT BOOST</a:t>
            </a:r>
            <a:r>
              <a:rPr lang="en-GB" altLang="en-IN" sz="2400" dirty="0" smtClean="0">
                <a:solidFill>
                  <a:srgbClr val="002060"/>
                </a:solidFill>
                <a:latin typeface="Constantia" panose="02030602050306030303" charset="0"/>
                <a:cs typeface="Constantia" panose="02030602050306030303" charset="0"/>
              </a:rPr>
              <a:t>ING</a:t>
            </a:r>
            <a:r>
              <a:rPr lang="en-IN" sz="2400" dirty="0" smtClean="0">
                <a:solidFill>
                  <a:srgbClr val="002060"/>
                </a:solidFill>
                <a:latin typeface="Constantia" panose="02030602050306030303" charset="0"/>
                <a:cs typeface="Constantia" panose="02030602050306030303" charset="0"/>
              </a:rPr>
              <a:t> </a:t>
            </a:r>
            <a:endParaRPr lang="en-IN" sz="2400" dirty="0" smtClean="0">
              <a:solidFill>
                <a:srgbClr val="002060"/>
              </a:solidFill>
              <a:latin typeface="Constantia" panose="02030602050306030303" charset="0"/>
              <a:cs typeface="Constantia" panose="02030602050306030303" charset="0"/>
            </a:endParaRPr>
          </a:p>
          <a:p>
            <a:pPr>
              <a:lnSpc>
                <a:spcPct val="200000"/>
              </a:lnSpc>
            </a:pPr>
            <a:r>
              <a:rPr lang="en-IN" sz="2400" dirty="0" smtClean="0">
                <a:solidFill>
                  <a:srgbClr val="002060"/>
                </a:solidFill>
                <a:latin typeface="Constantia" panose="02030602050306030303" charset="0"/>
                <a:cs typeface="Constantia" panose="02030602050306030303" charset="0"/>
              </a:rPr>
              <a:t>➢ GRADIENT BOOSTING WITH GRIDSEARCHCV </a:t>
            </a:r>
            <a:endParaRPr lang="en-IN" sz="2400" dirty="0">
              <a:solidFill>
                <a:srgbClr val="002060"/>
              </a:solidFill>
              <a:latin typeface="Constantia" panose="02030602050306030303" charset="0"/>
              <a:cs typeface="Constantia" panose="02030602050306030303"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11614006" y="102177"/>
            <a:ext cx="352425" cy="419100"/>
          </a:xfrm>
          <a:prstGeom prst="rect">
            <a:avLst/>
          </a:prstGeom>
        </p:spPr>
      </p:pic>
      <p:sp>
        <p:nvSpPr>
          <p:cNvPr id="3" name="Rectangle 2"/>
          <p:cNvSpPr/>
          <p:nvPr/>
        </p:nvSpPr>
        <p:spPr>
          <a:xfrm>
            <a:off x="841058" y="311727"/>
            <a:ext cx="3194685" cy="521970"/>
          </a:xfrm>
          <a:prstGeom prst="rect">
            <a:avLst/>
          </a:prstGeom>
        </p:spPr>
        <p:txBody>
          <a:bodyPr wrap="none">
            <a:spAutoFit/>
          </a:bodyPr>
          <a:lstStyle/>
          <a:p>
            <a:pPr algn="ctr"/>
            <a:r>
              <a:rPr lang="en-US" sz="2800" b="1" dirty="0" smtClean="0">
                <a:solidFill>
                  <a:srgbClr val="C00000"/>
                </a:solidFill>
                <a:latin typeface="Constantia" panose="02030602050306030303" charset="0"/>
                <a:cs typeface="Constantia" panose="02030602050306030303" charset="0"/>
              </a:rPr>
              <a:t>Linear Regression</a:t>
            </a:r>
            <a:endParaRPr lang="en-US" sz="2800" b="1" dirty="0" smtClean="0">
              <a:solidFill>
                <a:srgbClr val="C00000"/>
              </a:solidFill>
              <a:latin typeface="Constantia" panose="02030602050306030303" charset="0"/>
              <a:cs typeface="Constantia" panose="02030602050306030303" charset="0"/>
            </a:endParaRP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6886" t="67098" r="73279" b="20162"/>
          <a:stretch>
            <a:fillRect/>
          </a:stretch>
        </p:blipFill>
        <p:spPr>
          <a:xfrm>
            <a:off x="1070262" y="4605923"/>
            <a:ext cx="4466705" cy="1612977"/>
          </a:xfrm>
          <a:prstGeom prst="rect">
            <a:avLst/>
          </a:prstGeom>
        </p:spPr>
      </p:pic>
      <p:pic>
        <p:nvPicPr>
          <p:cNvPr id="8" name="Picture 7"/>
          <p:cNvPicPr>
            <a:picLocks noChangeAspect="1"/>
          </p:cNvPicPr>
          <p:nvPr/>
        </p:nvPicPr>
        <p:blipFill>
          <a:blip r:embed="rId3"/>
          <a:stretch>
            <a:fillRect/>
          </a:stretch>
        </p:blipFill>
        <p:spPr>
          <a:xfrm>
            <a:off x="6069156" y="947515"/>
            <a:ext cx="5721062" cy="3375103"/>
          </a:xfrm>
          <a:prstGeom prst="rect">
            <a:avLst/>
          </a:prstGeom>
        </p:spPr>
      </p:pic>
      <p:sp>
        <p:nvSpPr>
          <p:cNvPr id="9" name="Rectangle 8"/>
          <p:cNvSpPr/>
          <p:nvPr/>
        </p:nvSpPr>
        <p:spPr>
          <a:xfrm>
            <a:off x="7328491" y="327313"/>
            <a:ext cx="2966005" cy="523220"/>
          </a:xfrm>
          <a:prstGeom prst="rect">
            <a:avLst/>
          </a:prstGeom>
        </p:spPr>
        <p:txBody>
          <a:bodyPr wrap="none">
            <a:spAutoFit/>
          </a:bodyPr>
          <a:lstStyle/>
          <a:p>
            <a:pPr algn="ctr"/>
            <a:r>
              <a:rPr lang="en-US" sz="2800" b="1" dirty="0" smtClean="0">
                <a:solidFill>
                  <a:srgbClr val="C00000"/>
                </a:solidFill>
                <a:latin typeface="Constantia" panose="02030602050306030303" charset="0"/>
                <a:cs typeface="Constantia" panose="02030602050306030303" charset="0"/>
              </a:rPr>
              <a:t>Decision Tree</a:t>
            </a:r>
            <a:endParaRPr lang="en-US" sz="2800" b="1" dirty="0" smtClean="0">
              <a:solidFill>
                <a:srgbClr val="C00000"/>
              </a:solidFill>
              <a:latin typeface="Constantia" panose="02030602050306030303" charset="0"/>
              <a:cs typeface="Constantia" panose="02030602050306030303" charset="0"/>
            </a:endParaRPr>
          </a:p>
        </p:txBody>
      </p:sp>
      <p:pic>
        <p:nvPicPr>
          <p:cNvPr id="11" name="Picture 10"/>
          <p:cNvPicPr>
            <a:picLocks noChangeAspect="1"/>
          </p:cNvPicPr>
          <p:nvPr/>
        </p:nvPicPr>
        <p:blipFill rotWithShape="1">
          <a:blip r:embed="rId4">
            <a:extLst>
              <a:ext uri="{28A0092B-C50C-407E-A947-70E740481C1C}">
                <a14:useLocalDpi xmlns:a14="http://schemas.microsoft.com/office/drawing/2010/main" val="0"/>
              </a:ext>
            </a:extLst>
          </a:blip>
          <a:srcRect l="6886" t="61463" r="73279" b="24083"/>
          <a:stretch>
            <a:fillRect/>
          </a:stretch>
        </p:blipFill>
        <p:spPr>
          <a:xfrm>
            <a:off x="7328490" y="4605578"/>
            <a:ext cx="4046091" cy="1658407"/>
          </a:xfrm>
          <a:prstGeom prst="rect">
            <a:avLst/>
          </a:prstGeom>
        </p:spPr>
      </p:pic>
      <p:pic>
        <p:nvPicPr>
          <p:cNvPr id="10" name="Picture 9"/>
          <p:cNvPicPr>
            <a:picLocks noChangeAspect="1"/>
          </p:cNvPicPr>
          <p:nvPr/>
        </p:nvPicPr>
        <p:blipFill>
          <a:blip r:embed="rId5"/>
          <a:stretch>
            <a:fillRect/>
          </a:stretch>
        </p:blipFill>
        <p:spPr>
          <a:xfrm>
            <a:off x="690245" y="947420"/>
            <a:ext cx="5226685" cy="352298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11614006" y="102177"/>
            <a:ext cx="352425" cy="419100"/>
          </a:xfrm>
          <a:prstGeom prst="rect">
            <a:avLst/>
          </a:prstGeom>
        </p:spPr>
      </p:pic>
      <p:pic>
        <p:nvPicPr>
          <p:cNvPr id="4" name="Picture 3"/>
          <p:cNvPicPr>
            <a:picLocks noChangeAspect="1"/>
          </p:cNvPicPr>
          <p:nvPr/>
        </p:nvPicPr>
        <p:blipFill>
          <a:blip r:embed="rId2"/>
          <a:stretch>
            <a:fillRect/>
          </a:stretch>
        </p:blipFill>
        <p:spPr>
          <a:xfrm>
            <a:off x="180975" y="1027402"/>
            <a:ext cx="4959061" cy="3919696"/>
          </a:xfrm>
          <a:prstGeom prst="rect">
            <a:avLst/>
          </a:prstGeom>
        </p:spPr>
      </p:pic>
      <p:sp>
        <p:nvSpPr>
          <p:cNvPr id="5" name="Rectangle 4"/>
          <p:cNvSpPr/>
          <p:nvPr/>
        </p:nvSpPr>
        <p:spPr>
          <a:xfrm>
            <a:off x="1036870" y="311727"/>
            <a:ext cx="3052445" cy="521970"/>
          </a:xfrm>
          <a:prstGeom prst="rect">
            <a:avLst/>
          </a:prstGeom>
        </p:spPr>
        <p:txBody>
          <a:bodyPr wrap="none">
            <a:spAutoFit/>
          </a:bodyPr>
          <a:lstStyle/>
          <a:p>
            <a:pPr algn="ctr"/>
            <a:r>
              <a:rPr lang="en-US" sz="2800" b="1" dirty="0" smtClean="0">
                <a:solidFill>
                  <a:srgbClr val="C00000"/>
                </a:solidFill>
                <a:latin typeface="Constantia" panose="02030602050306030303" charset="0"/>
                <a:cs typeface="Constantia" panose="02030602050306030303" charset="0"/>
              </a:rPr>
              <a:t>Lasso </a:t>
            </a:r>
            <a:r>
              <a:rPr lang="en-US" sz="2800" b="1" dirty="0">
                <a:solidFill>
                  <a:srgbClr val="C00000"/>
                </a:solidFill>
                <a:latin typeface="Constantia" panose="02030602050306030303" charset="0"/>
                <a:cs typeface="Constantia" panose="02030602050306030303" charset="0"/>
              </a:rPr>
              <a:t>Regression</a:t>
            </a:r>
            <a:endParaRPr lang="en-US" sz="2800" b="1" dirty="0">
              <a:solidFill>
                <a:srgbClr val="C00000"/>
              </a:solidFill>
              <a:latin typeface="Constantia" panose="02030602050306030303" charset="0"/>
              <a:cs typeface="Constantia" panose="02030602050306030303" charset="0"/>
            </a:endParaRPr>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7025" t="70038" r="73002" b="15998"/>
          <a:stretch>
            <a:fillRect/>
          </a:stretch>
        </p:blipFill>
        <p:spPr>
          <a:xfrm>
            <a:off x="1195576" y="5236535"/>
            <a:ext cx="3269672" cy="1288956"/>
          </a:xfrm>
          <a:prstGeom prst="rect">
            <a:avLst/>
          </a:prstGeom>
        </p:spPr>
      </p:pic>
      <p:sp>
        <p:nvSpPr>
          <p:cNvPr id="7" name="Rectangle 6"/>
          <p:cNvSpPr/>
          <p:nvPr/>
        </p:nvSpPr>
        <p:spPr>
          <a:xfrm>
            <a:off x="6529382" y="320386"/>
            <a:ext cx="3732945" cy="523220"/>
          </a:xfrm>
          <a:prstGeom prst="rect">
            <a:avLst/>
          </a:prstGeom>
        </p:spPr>
        <p:txBody>
          <a:bodyPr wrap="none">
            <a:spAutoFit/>
          </a:bodyPr>
          <a:lstStyle/>
          <a:p>
            <a:pPr algn="ctr"/>
            <a:r>
              <a:rPr lang="en-US" sz="2800" b="1" dirty="0" smtClean="0">
                <a:solidFill>
                  <a:srgbClr val="C00000"/>
                </a:solidFill>
                <a:latin typeface="Constantia" panose="02030602050306030303" charset="0"/>
                <a:cs typeface="Constantia" panose="02030602050306030303" charset="0"/>
              </a:rPr>
              <a:t>Ridge Regression</a:t>
            </a:r>
            <a:endParaRPr lang="en-US" sz="2800" b="1" dirty="0" smtClean="0">
              <a:solidFill>
                <a:srgbClr val="C00000"/>
              </a:solidFill>
              <a:latin typeface="Constantia" panose="02030602050306030303" charset="0"/>
              <a:cs typeface="Constantia" panose="02030602050306030303" charset="0"/>
            </a:endParaRPr>
          </a:p>
        </p:txBody>
      </p:sp>
      <p:pic>
        <p:nvPicPr>
          <p:cNvPr id="9" name="Picture 8"/>
          <p:cNvPicPr>
            <a:picLocks noChangeAspect="1"/>
          </p:cNvPicPr>
          <p:nvPr/>
        </p:nvPicPr>
        <p:blipFill>
          <a:blip r:embed="rId4"/>
          <a:stretch>
            <a:fillRect/>
          </a:stretch>
        </p:blipFill>
        <p:spPr>
          <a:xfrm>
            <a:off x="5999884" y="1027402"/>
            <a:ext cx="5042188" cy="3985401"/>
          </a:xfrm>
          <a:prstGeom prst="rect">
            <a:avLst/>
          </a:prstGeom>
        </p:spPr>
      </p:pic>
      <p:pic>
        <p:nvPicPr>
          <p:cNvPr id="10" name="Picture 9"/>
          <p:cNvPicPr>
            <a:picLocks noChangeAspect="1"/>
          </p:cNvPicPr>
          <p:nvPr/>
        </p:nvPicPr>
        <p:blipFill rotWithShape="1">
          <a:blip r:embed="rId5">
            <a:extLst>
              <a:ext uri="{28A0092B-C50C-407E-A947-70E740481C1C}">
                <a14:useLocalDpi xmlns:a14="http://schemas.microsoft.com/office/drawing/2010/main" val="0"/>
              </a:ext>
            </a:extLst>
          </a:blip>
          <a:srcRect l="7163" t="34515" r="72589" b="52746"/>
          <a:stretch>
            <a:fillRect/>
          </a:stretch>
        </p:blipFill>
        <p:spPr>
          <a:xfrm>
            <a:off x="7377544" y="5196599"/>
            <a:ext cx="3262747" cy="1176492"/>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11614006" y="102177"/>
            <a:ext cx="352425" cy="419100"/>
          </a:xfrm>
          <a:prstGeom prst="rect">
            <a:avLst/>
          </a:prstGeom>
        </p:spPr>
      </p:pic>
      <p:pic>
        <p:nvPicPr>
          <p:cNvPr id="4" name="Picture 3"/>
          <p:cNvPicPr>
            <a:picLocks noChangeAspect="1"/>
          </p:cNvPicPr>
          <p:nvPr/>
        </p:nvPicPr>
        <p:blipFill>
          <a:blip r:embed="rId2"/>
          <a:stretch>
            <a:fillRect/>
          </a:stretch>
        </p:blipFill>
        <p:spPr>
          <a:xfrm>
            <a:off x="55420" y="625397"/>
            <a:ext cx="5530172" cy="4371109"/>
          </a:xfrm>
          <a:prstGeom prst="rect">
            <a:avLst/>
          </a:prstGeom>
        </p:spPr>
      </p:pic>
      <p:sp>
        <p:nvSpPr>
          <p:cNvPr id="5" name="Rectangle 4"/>
          <p:cNvSpPr/>
          <p:nvPr/>
        </p:nvSpPr>
        <p:spPr>
          <a:xfrm>
            <a:off x="1720822" y="102177"/>
            <a:ext cx="2737485" cy="521970"/>
          </a:xfrm>
          <a:prstGeom prst="rect">
            <a:avLst/>
          </a:prstGeom>
        </p:spPr>
        <p:txBody>
          <a:bodyPr wrap="none">
            <a:spAutoFit/>
          </a:bodyPr>
          <a:lstStyle/>
          <a:p>
            <a:pPr algn="ctr"/>
            <a:r>
              <a:rPr lang="en-US" sz="2800" b="1" dirty="0" smtClean="0">
                <a:solidFill>
                  <a:srgbClr val="C00000"/>
                </a:solidFill>
                <a:latin typeface="Constantia" panose="02030602050306030303" charset="0"/>
                <a:cs typeface="Constantia" panose="02030602050306030303" charset="0"/>
              </a:rPr>
              <a:t>Random Forest</a:t>
            </a:r>
            <a:endParaRPr lang="en-US" sz="2800" b="1" dirty="0" smtClean="0">
              <a:solidFill>
                <a:srgbClr val="C00000"/>
              </a:solidFill>
              <a:latin typeface="Constantia" panose="02030602050306030303" charset="0"/>
              <a:cs typeface="Constantia" panose="02030602050306030303" charset="0"/>
            </a:endParaRPr>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7025" t="64893" r="72452" b="21632"/>
          <a:stretch>
            <a:fillRect/>
          </a:stretch>
        </p:blipFill>
        <p:spPr>
          <a:xfrm>
            <a:off x="914400" y="4997450"/>
            <a:ext cx="3726815" cy="1514475"/>
          </a:xfrm>
          <a:prstGeom prst="rect">
            <a:avLst/>
          </a:prstGeom>
        </p:spPr>
      </p:pic>
      <p:sp>
        <p:nvSpPr>
          <p:cNvPr id="7" name="Rectangle 6"/>
          <p:cNvSpPr/>
          <p:nvPr/>
        </p:nvSpPr>
        <p:spPr>
          <a:xfrm>
            <a:off x="6390119" y="179647"/>
            <a:ext cx="5203190" cy="460375"/>
          </a:xfrm>
          <a:prstGeom prst="rect">
            <a:avLst/>
          </a:prstGeom>
        </p:spPr>
        <p:txBody>
          <a:bodyPr wrap="none">
            <a:spAutoFit/>
          </a:bodyPr>
          <a:lstStyle/>
          <a:p>
            <a:pPr algn="ctr"/>
            <a:r>
              <a:rPr lang="en-US" sz="2400" b="1" dirty="0">
                <a:solidFill>
                  <a:srgbClr val="C00000"/>
                </a:solidFill>
                <a:latin typeface="Constantia" panose="02030602050306030303" charset="0"/>
                <a:cs typeface="Constantia" panose="02030602050306030303" charset="0"/>
              </a:rPr>
              <a:t>Random </a:t>
            </a:r>
            <a:r>
              <a:rPr lang="en-US" sz="2400" b="1" dirty="0" smtClean="0">
                <a:solidFill>
                  <a:srgbClr val="C00000"/>
                </a:solidFill>
                <a:latin typeface="Constantia" panose="02030602050306030303" charset="0"/>
                <a:cs typeface="Constantia" panose="02030602050306030303" charset="0"/>
              </a:rPr>
              <a:t>Forest  with </a:t>
            </a:r>
            <a:r>
              <a:rPr lang="en-GB" altLang="en-US" sz="2400" b="1" dirty="0" smtClean="0">
                <a:solidFill>
                  <a:srgbClr val="C00000"/>
                </a:solidFill>
                <a:latin typeface="Constantia" panose="02030602050306030303" charset="0"/>
                <a:cs typeface="Constantia" panose="02030602050306030303" charset="0"/>
              </a:rPr>
              <a:t>GridsearchCV</a:t>
            </a:r>
            <a:endParaRPr lang="en-GB" altLang="en-US" sz="2400" b="1" dirty="0" smtClean="0">
              <a:solidFill>
                <a:srgbClr val="C00000"/>
              </a:solidFill>
              <a:latin typeface="Constantia" panose="02030602050306030303" charset="0"/>
              <a:cs typeface="Constantia" panose="02030602050306030303" charset="0"/>
            </a:endParaRPr>
          </a:p>
        </p:txBody>
      </p:sp>
      <p:pic>
        <p:nvPicPr>
          <p:cNvPr id="9" name="Picture 8"/>
          <p:cNvPicPr>
            <a:picLocks noChangeAspect="1"/>
          </p:cNvPicPr>
          <p:nvPr/>
        </p:nvPicPr>
        <p:blipFill>
          <a:blip r:embed="rId4"/>
          <a:stretch>
            <a:fillRect/>
          </a:stretch>
        </p:blipFill>
        <p:spPr>
          <a:xfrm>
            <a:off x="5871297" y="640043"/>
            <a:ext cx="5849648" cy="4356464"/>
          </a:xfrm>
          <a:prstGeom prst="rect">
            <a:avLst/>
          </a:prstGeom>
        </p:spPr>
      </p:pic>
      <p:pic>
        <p:nvPicPr>
          <p:cNvPr id="3" name="Picture 2" descr="Screenshot (1)"/>
          <p:cNvPicPr>
            <a:picLocks noChangeAspect="1"/>
          </p:cNvPicPr>
          <p:nvPr/>
        </p:nvPicPr>
        <p:blipFill>
          <a:blip r:embed="rId5"/>
          <a:srcRect l="7917" t="42922" r="69927" b="44034"/>
          <a:stretch>
            <a:fillRect/>
          </a:stretch>
        </p:blipFill>
        <p:spPr>
          <a:xfrm>
            <a:off x="6662420" y="5044440"/>
            <a:ext cx="3364865" cy="142557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11614006" y="102177"/>
            <a:ext cx="352425" cy="419100"/>
          </a:xfrm>
          <a:prstGeom prst="rect">
            <a:avLst/>
          </a:prstGeom>
        </p:spPr>
      </p:pic>
      <p:sp>
        <p:nvSpPr>
          <p:cNvPr id="3" name="Rectangle 2"/>
          <p:cNvSpPr/>
          <p:nvPr/>
        </p:nvSpPr>
        <p:spPr>
          <a:xfrm>
            <a:off x="905284" y="311727"/>
            <a:ext cx="2816860" cy="460375"/>
          </a:xfrm>
          <a:prstGeom prst="rect">
            <a:avLst/>
          </a:prstGeom>
        </p:spPr>
        <p:txBody>
          <a:bodyPr wrap="none">
            <a:spAutoFit/>
          </a:bodyPr>
          <a:lstStyle/>
          <a:p>
            <a:pPr algn="ctr"/>
            <a:r>
              <a:rPr lang="en-US" sz="2400" b="1" dirty="0" smtClean="0">
                <a:solidFill>
                  <a:srgbClr val="C00000"/>
                </a:solidFill>
                <a:latin typeface="Constantia" panose="02030602050306030303" charset="0"/>
                <a:cs typeface="Constantia" panose="02030602050306030303" charset="0"/>
              </a:rPr>
              <a:t>Gradient Boosting</a:t>
            </a:r>
            <a:endParaRPr lang="en-US" sz="2400" b="1" dirty="0" smtClean="0">
              <a:solidFill>
                <a:srgbClr val="C00000"/>
              </a:solidFill>
              <a:latin typeface="Constantia" panose="02030602050306030303" charset="0"/>
              <a:cs typeface="Constantia" panose="02030602050306030303" charset="0"/>
            </a:endParaRPr>
          </a:p>
        </p:txBody>
      </p:sp>
      <p:pic>
        <p:nvPicPr>
          <p:cNvPr id="5" name="Picture 4"/>
          <p:cNvPicPr>
            <a:picLocks noChangeAspect="1"/>
          </p:cNvPicPr>
          <p:nvPr/>
        </p:nvPicPr>
        <p:blipFill>
          <a:blip r:embed="rId2"/>
          <a:stretch>
            <a:fillRect/>
          </a:stretch>
        </p:blipFill>
        <p:spPr>
          <a:xfrm>
            <a:off x="277957" y="773393"/>
            <a:ext cx="5624079" cy="4255807"/>
          </a:xfrm>
          <a:prstGeom prst="rect">
            <a:avLst/>
          </a:prstGeom>
        </p:spPr>
      </p:pic>
      <p:sp>
        <p:nvSpPr>
          <p:cNvPr id="7" name="Rectangle 6"/>
          <p:cNvSpPr/>
          <p:nvPr/>
        </p:nvSpPr>
        <p:spPr>
          <a:xfrm>
            <a:off x="6187513" y="311727"/>
            <a:ext cx="5582920" cy="460375"/>
          </a:xfrm>
          <a:prstGeom prst="rect">
            <a:avLst/>
          </a:prstGeom>
        </p:spPr>
        <p:txBody>
          <a:bodyPr wrap="none">
            <a:spAutoFit/>
          </a:bodyPr>
          <a:lstStyle/>
          <a:p>
            <a:pPr algn="ctr"/>
            <a:r>
              <a:rPr lang="en-US" sz="2400" b="1" dirty="0">
                <a:solidFill>
                  <a:srgbClr val="C00000"/>
                </a:solidFill>
                <a:latin typeface="Constantia" panose="02030602050306030303" charset="0"/>
                <a:cs typeface="Constantia" panose="02030602050306030303" charset="0"/>
              </a:rPr>
              <a:t>Gradient </a:t>
            </a:r>
            <a:r>
              <a:rPr lang="en-US" sz="2400" b="1" dirty="0" smtClean="0">
                <a:solidFill>
                  <a:srgbClr val="C00000"/>
                </a:solidFill>
                <a:latin typeface="Constantia" panose="02030602050306030303" charset="0"/>
                <a:cs typeface="Constantia" panose="02030602050306030303" charset="0"/>
              </a:rPr>
              <a:t>Boosting with </a:t>
            </a:r>
            <a:r>
              <a:rPr lang="en-GB" altLang="en-US" sz="2400" b="1" dirty="0" smtClean="0">
                <a:solidFill>
                  <a:srgbClr val="C00000"/>
                </a:solidFill>
                <a:latin typeface="Constantia" panose="02030602050306030303" charset="0"/>
                <a:cs typeface="Constantia" panose="02030602050306030303" charset="0"/>
              </a:rPr>
              <a:t>GridsearchCV</a:t>
            </a:r>
            <a:endParaRPr lang="en-GB" altLang="en-US" sz="2400" b="1" dirty="0" smtClean="0">
              <a:solidFill>
                <a:srgbClr val="C00000"/>
              </a:solidFill>
              <a:latin typeface="Constantia" panose="02030602050306030303" charset="0"/>
              <a:cs typeface="Constantia" panose="02030602050306030303" charset="0"/>
            </a:endParaRPr>
          </a:p>
        </p:txBody>
      </p:sp>
      <p:pic>
        <p:nvPicPr>
          <p:cNvPr id="9" name="Picture 8"/>
          <p:cNvPicPr>
            <a:picLocks noChangeAspect="1"/>
          </p:cNvPicPr>
          <p:nvPr/>
        </p:nvPicPr>
        <p:blipFill>
          <a:blip r:embed="rId3"/>
          <a:stretch>
            <a:fillRect/>
          </a:stretch>
        </p:blipFill>
        <p:spPr>
          <a:xfrm>
            <a:off x="6342380" y="779145"/>
            <a:ext cx="5427980" cy="4250055"/>
          </a:xfrm>
          <a:prstGeom prst="rect">
            <a:avLst/>
          </a:prstGeom>
        </p:spPr>
      </p:pic>
      <p:pic>
        <p:nvPicPr>
          <p:cNvPr id="10" name="Picture 9"/>
          <p:cNvPicPr>
            <a:picLocks noChangeAspect="1"/>
          </p:cNvPicPr>
          <p:nvPr/>
        </p:nvPicPr>
        <p:blipFill rotWithShape="1">
          <a:blip r:embed="rId4">
            <a:extLst>
              <a:ext uri="{28A0092B-C50C-407E-A947-70E740481C1C}">
                <a14:useLocalDpi xmlns:a14="http://schemas.microsoft.com/office/drawing/2010/main" val="0"/>
              </a:ext>
            </a:extLst>
          </a:blip>
          <a:srcRect l="6750" t="62688" r="72314" b="24817"/>
          <a:stretch>
            <a:fillRect/>
          </a:stretch>
        </p:blipFill>
        <p:spPr>
          <a:xfrm>
            <a:off x="7319026" y="5181600"/>
            <a:ext cx="3750756" cy="1468582"/>
          </a:xfrm>
          <a:prstGeom prst="rect">
            <a:avLst/>
          </a:prstGeom>
        </p:spPr>
      </p:pic>
      <p:pic>
        <p:nvPicPr>
          <p:cNvPr id="8" name="Picture 7"/>
          <p:cNvPicPr>
            <a:picLocks noChangeAspect="1"/>
          </p:cNvPicPr>
          <p:nvPr/>
        </p:nvPicPr>
        <p:blipFill rotWithShape="1">
          <a:blip r:embed="rId5">
            <a:extLst>
              <a:ext uri="{28A0092B-C50C-407E-A947-70E740481C1C}">
                <a14:useLocalDpi xmlns:a14="http://schemas.microsoft.com/office/drawing/2010/main" val="0"/>
              </a:ext>
            </a:extLst>
          </a:blip>
          <a:srcRect l="7301" t="46519" r="72865" b="40742"/>
          <a:stretch>
            <a:fillRect/>
          </a:stretch>
        </p:blipFill>
        <p:spPr>
          <a:xfrm>
            <a:off x="1094941" y="5181600"/>
            <a:ext cx="4322186" cy="1468582"/>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11614006" y="102177"/>
            <a:ext cx="352425" cy="419100"/>
          </a:xfrm>
          <a:prstGeom prst="rect">
            <a:avLst/>
          </a:prstGeom>
        </p:spPr>
      </p:pic>
      <p:pic>
        <p:nvPicPr>
          <p:cNvPr id="4" name="Picture 3"/>
          <p:cNvPicPr>
            <a:picLocks noChangeAspect="1"/>
          </p:cNvPicPr>
          <p:nvPr/>
        </p:nvPicPr>
        <p:blipFill rotWithShape="1">
          <a:blip r:embed="rId2"/>
          <a:srcRect t="4693"/>
          <a:stretch>
            <a:fillRect/>
          </a:stretch>
        </p:blipFill>
        <p:spPr>
          <a:xfrm>
            <a:off x="1080655" y="1108363"/>
            <a:ext cx="9878290" cy="5610225"/>
          </a:xfrm>
          <a:prstGeom prst="rect">
            <a:avLst/>
          </a:prstGeom>
        </p:spPr>
      </p:pic>
      <p:sp>
        <p:nvSpPr>
          <p:cNvPr id="5" name="Rectangle 4"/>
          <p:cNvSpPr/>
          <p:nvPr/>
        </p:nvSpPr>
        <p:spPr>
          <a:xfrm>
            <a:off x="2042094" y="387927"/>
            <a:ext cx="7653655" cy="521970"/>
          </a:xfrm>
          <a:prstGeom prst="rect">
            <a:avLst/>
          </a:prstGeom>
        </p:spPr>
        <p:txBody>
          <a:bodyPr wrap="none">
            <a:spAutoFit/>
          </a:bodyPr>
          <a:lstStyle/>
          <a:p>
            <a:pPr algn="ctr"/>
            <a:r>
              <a:rPr lang="en-US" sz="2800" b="1" dirty="0" smtClean="0">
                <a:solidFill>
                  <a:srgbClr val="C00000"/>
                </a:solidFill>
                <a:latin typeface="Constantia" panose="02030602050306030303" charset="0"/>
                <a:cs typeface="Constantia" panose="02030602050306030303" charset="0"/>
              </a:rPr>
              <a:t>Comparison of R2 values  for different model</a:t>
            </a:r>
            <a:endParaRPr lang="en-US" sz="2800" b="1" dirty="0">
              <a:solidFill>
                <a:srgbClr val="C00000"/>
              </a:solidFill>
              <a:latin typeface="Constantia" panose="02030602050306030303" charset="0"/>
              <a:cs typeface="Constantia" panose="02030602050306030303"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11614006" y="102177"/>
            <a:ext cx="352425" cy="419100"/>
          </a:xfrm>
          <a:prstGeom prst="rect">
            <a:avLst/>
          </a:prstGeom>
        </p:spPr>
      </p:pic>
      <p:sp>
        <p:nvSpPr>
          <p:cNvPr id="3" name="Rectangle 2"/>
          <p:cNvSpPr/>
          <p:nvPr/>
        </p:nvSpPr>
        <p:spPr>
          <a:xfrm>
            <a:off x="4367618" y="206317"/>
            <a:ext cx="2902585" cy="706755"/>
          </a:xfrm>
          <a:prstGeom prst="rect">
            <a:avLst/>
          </a:prstGeom>
        </p:spPr>
        <p:txBody>
          <a:bodyPr wrap="none">
            <a:spAutoFit/>
          </a:bodyPr>
          <a:lstStyle/>
          <a:p>
            <a:pPr algn="ctr"/>
            <a:r>
              <a:rPr lang="en-US" sz="4000" b="1" dirty="0" smtClean="0">
                <a:solidFill>
                  <a:srgbClr val="C00000"/>
                </a:solidFill>
                <a:latin typeface="Constantia" panose="02030602050306030303" charset="0"/>
                <a:cs typeface="Constantia" panose="02030602050306030303" charset="0"/>
              </a:rPr>
              <a:t>Conclusion</a:t>
            </a:r>
            <a:endParaRPr lang="en-US" sz="4000" b="1" dirty="0" smtClean="0">
              <a:solidFill>
                <a:srgbClr val="C00000"/>
              </a:solidFill>
              <a:latin typeface="Constantia" panose="02030602050306030303" charset="0"/>
              <a:cs typeface="Constantia" panose="02030602050306030303" charset="0"/>
            </a:endParaRPr>
          </a:p>
        </p:txBody>
      </p:sp>
      <p:sp>
        <p:nvSpPr>
          <p:cNvPr id="4" name="Rectangle 3"/>
          <p:cNvSpPr/>
          <p:nvPr/>
        </p:nvSpPr>
        <p:spPr>
          <a:xfrm>
            <a:off x="416793" y="765097"/>
            <a:ext cx="11087533" cy="6092825"/>
          </a:xfrm>
          <a:prstGeom prst="rect">
            <a:avLst/>
          </a:prstGeom>
        </p:spPr>
        <p:txBody>
          <a:bodyPr wrap="square">
            <a:spAutoFit/>
          </a:bodyPr>
          <a:lstStyle/>
          <a:p>
            <a:pPr algn="just">
              <a:lnSpc>
                <a:spcPct val="150000"/>
              </a:lnSpc>
            </a:pPr>
            <a:r>
              <a:rPr lang="en-US" sz="2000" dirty="0" smtClean="0">
                <a:solidFill>
                  <a:srgbClr val="002060"/>
                </a:solidFill>
                <a:latin typeface="Constantia" panose="02030602050306030303" charset="0"/>
                <a:cs typeface="Constantia" panose="02030602050306030303" charset="0"/>
              </a:rPr>
              <a:t>➢ Bike rental count is mostly correlated with the time of the day as it is peak at </a:t>
            </a:r>
            <a:r>
              <a:rPr lang="en-GB" altLang="en-US" sz="2000" dirty="0" smtClean="0">
                <a:solidFill>
                  <a:srgbClr val="002060"/>
                </a:solidFill>
                <a:latin typeface="Constantia" panose="02030602050306030303" charset="0"/>
                <a:cs typeface="Constantia" panose="02030602050306030303" charset="0"/>
              </a:rPr>
              <a:t>8</a:t>
            </a:r>
            <a:r>
              <a:rPr lang="en-US" sz="2000" dirty="0" smtClean="0">
                <a:solidFill>
                  <a:srgbClr val="002060"/>
                </a:solidFill>
                <a:latin typeface="Constantia" panose="02030602050306030303" charset="0"/>
                <a:cs typeface="Constantia" panose="02030602050306030303" charset="0"/>
              </a:rPr>
              <a:t> am morning and </a:t>
            </a:r>
            <a:r>
              <a:rPr lang="en-GB" altLang="en-US" sz="2000" dirty="0" smtClean="0">
                <a:solidFill>
                  <a:srgbClr val="002060"/>
                </a:solidFill>
                <a:latin typeface="Constantia" panose="02030602050306030303" charset="0"/>
                <a:cs typeface="Constantia" panose="02030602050306030303" charset="0"/>
              </a:rPr>
              <a:t>6</a:t>
            </a:r>
            <a:r>
              <a:rPr lang="en-US" sz="2000" dirty="0" smtClean="0">
                <a:solidFill>
                  <a:srgbClr val="002060"/>
                </a:solidFill>
                <a:latin typeface="Constantia" panose="02030602050306030303" charset="0"/>
                <a:cs typeface="Constantia" panose="02030602050306030303" charset="0"/>
              </a:rPr>
              <a:t> pm at evening. </a:t>
            </a:r>
            <a:endParaRPr lang="en-US" sz="2000" dirty="0" smtClean="0">
              <a:solidFill>
                <a:srgbClr val="002060"/>
              </a:solidFill>
              <a:latin typeface="Constantia" panose="02030602050306030303" charset="0"/>
              <a:cs typeface="Constantia" panose="02030602050306030303" charset="0"/>
            </a:endParaRPr>
          </a:p>
          <a:p>
            <a:pPr algn="just">
              <a:lnSpc>
                <a:spcPct val="150000"/>
              </a:lnSpc>
            </a:pPr>
            <a:r>
              <a:rPr lang="en-US" sz="2000" dirty="0" smtClean="0">
                <a:solidFill>
                  <a:srgbClr val="002060"/>
                </a:solidFill>
                <a:latin typeface="Constantia" panose="02030602050306030303" charset="0"/>
                <a:cs typeface="Constantia" panose="02030602050306030303" charset="0"/>
              </a:rPr>
              <a:t>➢ We observed that bike rental count is high during working days than non working day. </a:t>
            </a:r>
            <a:endParaRPr lang="en-US" sz="2000" dirty="0" smtClean="0">
              <a:solidFill>
                <a:srgbClr val="002060"/>
              </a:solidFill>
              <a:latin typeface="Constantia" panose="02030602050306030303" charset="0"/>
              <a:cs typeface="Constantia" panose="02030602050306030303" charset="0"/>
            </a:endParaRPr>
          </a:p>
          <a:p>
            <a:pPr algn="just">
              <a:lnSpc>
                <a:spcPct val="150000"/>
              </a:lnSpc>
            </a:pPr>
            <a:r>
              <a:rPr lang="en-US" sz="2000" dirty="0" smtClean="0">
                <a:solidFill>
                  <a:srgbClr val="002060"/>
                </a:solidFill>
                <a:latin typeface="Constantia" panose="02030602050306030303" charset="0"/>
                <a:cs typeface="Constantia" panose="02030602050306030303" charset="0"/>
              </a:rPr>
              <a:t>➢ We see that people generally prefer to bike at moderate to high temperatures, and when little</a:t>
            </a:r>
            <a:r>
              <a:rPr lang="en-GB" altLang="en-US" sz="2000" dirty="0" smtClean="0">
                <a:solidFill>
                  <a:srgbClr val="002060"/>
                </a:solidFill>
                <a:latin typeface="Constantia" panose="02030602050306030303" charset="0"/>
                <a:cs typeface="Constantia" panose="02030602050306030303" charset="0"/>
              </a:rPr>
              <a:t> </a:t>
            </a:r>
            <a:r>
              <a:rPr lang="en-US" sz="2000" dirty="0" smtClean="0">
                <a:solidFill>
                  <a:srgbClr val="002060"/>
                </a:solidFill>
                <a:latin typeface="Constantia" panose="02030602050306030303" charset="0"/>
                <a:cs typeface="Constantia" panose="02030602050306030303" charset="0"/>
              </a:rPr>
              <a:t>windy </a:t>
            </a:r>
            <a:endParaRPr lang="en-US" sz="2000" dirty="0" smtClean="0">
              <a:solidFill>
                <a:srgbClr val="002060"/>
              </a:solidFill>
              <a:latin typeface="Constantia" panose="02030602050306030303" charset="0"/>
              <a:cs typeface="Constantia" panose="02030602050306030303" charset="0"/>
            </a:endParaRPr>
          </a:p>
          <a:p>
            <a:pPr algn="just">
              <a:lnSpc>
                <a:spcPct val="150000"/>
              </a:lnSpc>
            </a:pPr>
            <a:r>
              <a:rPr lang="en-US" sz="2000" dirty="0" smtClean="0">
                <a:solidFill>
                  <a:srgbClr val="002060"/>
                </a:solidFill>
                <a:latin typeface="Constantia" panose="02030602050306030303" charset="0"/>
                <a:cs typeface="Constantia" panose="02030602050306030303" charset="0"/>
              </a:rPr>
              <a:t>➢ It is observed that highest number bike rentals counts in Autumn &amp; Summer seasons &amp; the lowest in winter season. </a:t>
            </a:r>
            <a:endParaRPr lang="en-US" sz="2000" dirty="0" smtClean="0">
              <a:solidFill>
                <a:srgbClr val="002060"/>
              </a:solidFill>
              <a:latin typeface="Constantia" panose="02030602050306030303" charset="0"/>
              <a:cs typeface="Constantia" panose="02030602050306030303" charset="0"/>
            </a:endParaRPr>
          </a:p>
          <a:p>
            <a:pPr algn="just">
              <a:lnSpc>
                <a:spcPct val="150000"/>
              </a:lnSpc>
            </a:pPr>
            <a:r>
              <a:rPr lang="en-US" sz="2000" dirty="0" smtClean="0">
                <a:solidFill>
                  <a:srgbClr val="002060"/>
                </a:solidFill>
                <a:latin typeface="Constantia" panose="02030602050306030303" charset="0"/>
                <a:cs typeface="Constantia" panose="02030602050306030303" charset="0"/>
                <a:sym typeface="+mn-ea"/>
              </a:rPr>
              <a:t>➢ </a:t>
            </a:r>
            <a:r>
              <a:rPr lang="en-US" sz="2000" dirty="0" smtClean="0">
                <a:solidFill>
                  <a:srgbClr val="002060"/>
                </a:solidFill>
                <a:latin typeface="Constantia" panose="02030602050306030303" charset="0"/>
                <a:cs typeface="Constantia" panose="02030602050306030303" charset="0"/>
              </a:rPr>
              <a:t>We observed that the highest number of bike rentals on a clear day and the lowest on a snowy or rainy day. We observed that with increasing humidity, the number of bike rental counts decreases. </a:t>
            </a:r>
            <a:endParaRPr lang="en-US" sz="2000" dirty="0" smtClean="0">
              <a:solidFill>
                <a:srgbClr val="002060"/>
              </a:solidFill>
              <a:latin typeface="Constantia" panose="02030602050306030303" charset="0"/>
              <a:cs typeface="Constantia" panose="02030602050306030303" charset="0"/>
            </a:endParaRPr>
          </a:p>
          <a:p>
            <a:pPr algn="just">
              <a:lnSpc>
                <a:spcPct val="150000"/>
              </a:lnSpc>
            </a:pPr>
            <a:r>
              <a:rPr lang="en-US" sz="2000" dirty="0" smtClean="0">
                <a:solidFill>
                  <a:srgbClr val="002060"/>
                </a:solidFill>
                <a:latin typeface="Constantia" panose="02030602050306030303" charset="0"/>
                <a:cs typeface="Constantia" panose="02030602050306030303" charset="0"/>
                <a:sym typeface="+mn-ea"/>
              </a:rPr>
              <a:t>➢ </a:t>
            </a:r>
            <a:r>
              <a:rPr lang="en-GB" altLang="en-IN" sz="2000" dirty="0">
                <a:solidFill>
                  <a:srgbClr val="002060"/>
                </a:solidFill>
                <a:latin typeface="Constantia" panose="02030602050306030303" charset="0"/>
                <a:cs typeface="Constantia" panose="02030602050306030303" charset="0"/>
              </a:rPr>
              <a:t>W</a:t>
            </a:r>
            <a:r>
              <a:rPr lang="en-IN" sz="2000" dirty="0">
                <a:solidFill>
                  <a:srgbClr val="002060"/>
                </a:solidFill>
                <a:latin typeface="Constantia" panose="02030602050306030303" charset="0"/>
                <a:cs typeface="Constantia" panose="02030602050306030303" charset="0"/>
              </a:rPr>
              <a:t>hen we compare the R2 </a:t>
            </a:r>
            <a:r>
              <a:rPr lang="en-GB" altLang="en-IN" sz="2000" dirty="0">
                <a:solidFill>
                  <a:srgbClr val="002060"/>
                </a:solidFill>
                <a:latin typeface="Constantia" panose="02030602050306030303" charset="0"/>
                <a:cs typeface="Constantia" panose="02030602050306030303" charset="0"/>
              </a:rPr>
              <a:t>score </a:t>
            </a:r>
            <a:r>
              <a:rPr lang="en-IN" sz="2000" dirty="0">
                <a:solidFill>
                  <a:srgbClr val="002060"/>
                </a:solidFill>
                <a:latin typeface="Constantia" panose="02030602050306030303" charset="0"/>
                <a:cs typeface="Constantia" panose="02030602050306030303" charset="0"/>
              </a:rPr>
              <a:t>of all the models, </a:t>
            </a:r>
            <a:r>
              <a:rPr lang="en-GB" altLang="en-IN" sz="2000" dirty="0">
                <a:solidFill>
                  <a:srgbClr val="002060"/>
                </a:solidFill>
                <a:latin typeface="Constantia" panose="02030602050306030303" charset="0"/>
                <a:cs typeface="Constantia" panose="02030602050306030303" charset="0"/>
              </a:rPr>
              <a:t>Random Forest and Gradient Boosting</a:t>
            </a:r>
            <a:r>
              <a:rPr lang="en-IN" sz="2000" dirty="0">
                <a:solidFill>
                  <a:srgbClr val="002060"/>
                </a:solidFill>
                <a:latin typeface="Constantia" panose="02030602050306030303" charset="0"/>
                <a:cs typeface="Constantia" panose="02030602050306030303" charset="0"/>
              </a:rPr>
              <a:t> gives the highest Score</a:t>
            </a:r>
            <a:r>
              <a:rPr lang="en-GB" altLang="en-IN" sz="2000" dirty="0">
                <a:solidFill>
                  <a:srgbClr val="002060"/>
                </a:solidFill>
                <a:latin typeface="Constantia" panose="02030602050306030303" charset="0"/>
                <a:cs typeface="Constantia" panose="02030602050306030303" charset="0"/>
              </a:rPr>
              <a:t>s of 0.91 and 0.85. And this score increases when we use the hyper parameter tuning.We have R2 score of 0.92 and 0.91 using hyper prameter tuning of the same models.</a:t>
            </a:r>
            <a:r>
              <a:rPr lang="en-IN" sz="2000" dirty="0">
                <a:solidFill>
                  <a:srgbClr val="002060"/>
                </a:solidFill>
                <a:latin typeface="Constantia" panose="02030602050306030303" charset="0"/>
                <a:cs typeface="Constantia" panose="02030602050306030303" charset="0"/>
              </a:rPr>
              <a:t> </a:t>
            </a:r>
            <a:r>
              <a:rPr lang="en-GB" altLang="en-IN" sz="2000" dirty="0">
                <a:solidFill>
                  <a:srgbClr val="002060"/>
                </a:solidFill>
                <a:latin typeface="Constantia" panose="02030602050306030303" charset="0"/>
                <a:cs typeface="Constantia" panose="02030602050306030303" charset="0"/>
              </a:rPr>
              <a:t>S</a:t>
            </a:r>
            <a:r>
              <a:rPr lang="en-IN" sz="2000" dirty="0">
                <a:solidFill>
                  <a:srgbClr val="002060"/>
                </a:solidFill>
                <a:latin typeface="Constantia" panose="02030602050306030303" charset="0"/>
                <a:cs typeface="Constantia" panose="02030602050306030303" charset="0"/>
              </a:rPr>
              <a:t>o this model is the best for predicting the bike rental count on daily basis.</a:t>
            </a:r>
            <a:endParaRPr lang="en-IN" sz="2000" dirty="0">
              <a:solidFill>
                <a:srgbClr val="002060"/>
              </a:solidFill>
              <a:latin typeface="Constantia" panose="02030602050306030303" charset="0"/>
              <a:cs typeface="Constantia" panose="02030602050306030303"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11614006" y="102177"/>
            <a:ext cx="352425" cy="419100"/>
          </a:xfrm>
          <a:prstGeom prst="rect">
            <a:avLst/>
          </a:prstGeom>
        </p:spPr>
      </p:pic>
      <p:sp>
        <p:nvSpPr>
          <p:cNvPr id="3" name="Rectangle 2"/>
          <p:cNvSpPr/>
          <p:nvPr/>
        </p:nvSpPr>
        <p:spPr>
          <a:xfrm>
            <a:off x="4028670" y="2745571"/>
            <a:ext cx="4384040" cy="1106805"/>
          </a:xfrm>
          <a:prstGeom prst="rect">
            <a:avLst/>
          </a:prstGeom>
        </p:spPr>
        <p:txBody>
          <a:bodyPr wrap="none">
            <a:spAutoFit/>
          </a:bodyPr>
          <a:lstStyle/>
          <a:p>
            <a:pPr algn="ctr"/>
            <a:r>
              <a:rPr lang="en-US" sz="6600" b="1" dirty="0" smtClean="0">
                <a:solidFill>
                  <a:srgbClr val="C00000"/>
                </a:solidFill>
                <a:latin typeface="Constantia" panose="02030602050306030303" charset="0"/>
                <a:cs typeface="Constantia" panose="02030602050306030303" charset="0"/>
              </a:rPr>
              <a:t>Thank You</a:t>
            </a:r>
            <a:endParaRPr lang="en-US" sz="6600" b="1" dirty="0" smtClean="0">
              <a:solidFill>
                <a:srgbClr val="C00000"/>
              </a:solidFill>
              <a:latin typeface="Constantia" panose="02030602050306030303" charset="0"/>
              <a:cs typeface="Constantia" panose="02030602050306030303"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11614006" y="102177"/>
            <a:ext cx="352425" cy="419100"/>
          </a:xfrm>
          <a:prstGeom prst="rect">
            <a:avLst/>
          </a:prstGeom>
        </p:spPr>
      </p:pic>
      <p:sp>
        <p:nvSpPr>
          <p:cNvPr id="5" name="Rectangle 4"/>
          <p:cNvSpPr/>
          <p:nvPr/>
        </p:nvSpPr>
        <p:spPr>
          <a:xfrm>
            <a:off x="2264377" y="330520"/>
            <a:ext cx="6623050" cy="768350"/>
          </a:xfrm>
          <a:prstGeom prst="rect">
            <a:avLst/>
          </a:prstGeom>
        </p:spPr>
        <p:txBody>
          <a:bodyPr wrap="none">
            <a:spAutoFit/>
          </a:bodyPr>
          <a:lstStyle/>
          <a:p>
            <a:r>
              <a:rPr lang="en-US" sz="4400" b="1" dirty="0" smtClean="0">
                <a:solidFill>
                  <a:srgbClr val="C00000"/>
                </a:solidFill>
                <a:latin typeface="Constantia" panose="02030602050306030303" charset="0"/>
                <a:cs typeface="Constantia" panose="02030602050306030303" charset="0"/>
              </a:rPr>
              <a:t>Business Understanding</a:t>
            </a:r>
            <a:endParaRPr lang="en-US" sz="4400" b="1" dirty="0" smtClean="0">
              <a:solidFill>
                <a:srgbClr val="C00000"/>
              </a:solidFill>
              <a:latin typeface="Constantia" panose="02030602050306030303" charset="0"/>
              <a:cs typeface="Constantia" panose="02030602050306030303" charset="0"/>
            </a:endParaRPr>
          </a:p>
        </p:txBody>
      </p:sp>
      <p:sp>
        <p:nvSpPr>
          <p:cNvPr id="6" name="Rectangle 5"/>
          <p:cNvSpPr/>
          <p:nvPr/>
        </p:nvSpPr>
        <p:spPr>
          <a:xfrm>
            <a:off x="734291" y="1404761"/>
            <a:ext cx="11079740" cy="4246245"/>
          </a:xfrm>
          <a:prstGeom prst="rect">
            <a:avLst/>
          </a:prstGeom>
        </p:spPr>
        <p:txBody>
          <a:bodyPr wrap="square">
            <a:spAutoFit/>
          </a:bodyPr>
          <a:lstStyle/>
          <a:p>
            <a:pPr algn="just">
              <a:lnSpc>
                <a:spcPct val="150000"/>
              </a:lnSpc>
            </a:pPr>
            <a:r>
              <a:rPr lang="en-US" sz="2000" b="1" dirty="0" smtClean="0">
                <a:latin typeface="Constantia" panose="02030602050306030303" charset="0"/>
                <a:cs typeface="Constantia" panose="02030602050306030303" charset="0"/>
              </a:rPr>
              <a:t>➢ </a:t>
            </a:r>
            <a:r>
              <a:rPr lang="en-US" sz="2000" dirty="0" smtClean="0">
                <a:latin typeface="Constantia" panose="02030602050306030303" charset="0"/>
                <a:cs typeface="Constantia" panose="02030602050306030303" charset="0"/>
              </a:rPr>
              <a:t>Bike rentals have became a popular service in recent years and it seems people are using it more often. With relatively cheaper rates and ease of pick up and drop at own convenience is what making this business thrive. </a:t>
            </a:r>
            <a:endParaRPr lang="en-US" sz="2000" dirty="0" smtClean="0">
              <a:latin typeface="Constantia" panose="02030602050306030303" charset="0"/>
              <a:cs typeface="Constantia" panose="02030602050306030303" charset="0"/>
            </a:endParaRPr>
          </a:p>
          <a:p>
            <a:pPr algn="just">
              <a:lnSpc>
                <a:spcPct val="150000"/>
              </a:lnSpc>
            </a:pPr>
            <a:r>
              <a:rPr lang="en-US" sz="2000" dirty="0" smtClean="0">
                <a:latin typeface="Constantia" panose="02030602050306030303" charset="0"/>
                <a:cs typeface="Constantia" panose="02030602050306030303" charset="0"/>
              </a:rPr>
              <a:t>➢ Mostly used by people having no personal vehicles and also to avoid congested public transport which that’s why they prefer rental bikes. </a:t>
            </a:r>
            <a:endParaRPr lang="en-US" sz="2000" dirty="0" smtClean="0">
              <a:latin typeface="Constantia" panose="02030602050306030303" charset="0"/>
              <a:cs typeface="Constantia" panose="02030602050306030303" charset="0"/>
            </a:endParaRPr>
          </a:p>
          <a:p>
            <a:pPr algn="just">
              <a:lnSpc>
                <a:spcPct val="150000"/>
              </a:lnSpc>
            </a:pPr>
            <a:r>
              <a:rPr lang="en-US" sz="2000" dirty="0" smtClean="0">
                <a:latin typeface="Constantia" panose="02030602050306030303" charset="0"/>
                <a:cs typeface="Constantia" panose="02030602050306030303" charset="0"/>
              </a:rPr>
              <a:t>➢ Therefore, the business to strive and profit more, it has to be always ready and supply n</a:t>
            </a:r>
            <a:r>
              <a:rPr lang="en-GB" altLang="en-US" sz="2000" dirty="0" smtClean="0">
                <a:latin typeface="Constantia" panose="02030602050306030303" charset="0"/>
                <a:cs typeface="Constantia" panose="02030602050306030303" charset="0"/>
              </a:rPr>
              <a:t>umber</a:t>
            </a:r>
            <a:r>
              <a:rPr lang="en-US" sz="2000" dirty="0" smtClean="0">
                <a:latin typeface="Constantia" panose="02030602050306030303" charset="0"/>
                <a:cs typeface="Constantia" panose="02030602050306030303" charset="0"/>
              </a:rPr>
              <a:t> of bikes at different locations, to fulfil the demand. </a:t>
            </a:r>
            <a:endParaRPr lang="en-US" sz="2000" dirty="0" smtClean="0">
              <a:latin typeface="Constantia" panose="02030602050306030303" charset="0"/>
              <a:cs typeface="Constantia" panose="02030602050306030303" charset="0"/>
            </a:endParaRPr>
          </a:p>
          <a:p>
            <a:pPr algn="just">
              <a:lnSpc>
                <a:spcPct val="150000"/>
              </a:lnSpc>
            </a:pPr>
            <a:r>
              <a:rPr lang="en-US" sz="2000" dirty="0" smtClean="0">
                <a:latin typeface="Constantia" panose="02030602050306030303" charset="0"/>
                <a:cs typeface="Constantia" panose="02030602050306030303" charset="0"/>
              </a:rPr>
              <a:t>➢ Our project goal is a pre planned set of bike count values that can be a handy solution to meet all demands. </a:t>
            </a:r>
            <a:endParaRPr lang="en-IN" sz="2000" dirty="0">
              <a:latin typeface="Constantia" panose="02030602050306030303" charset="0"/>
              <a:cs typeface="Constantia" panose="02030602050306030303"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11614006" y="102177"/>
            <a:ext cx="352425" cy="419100"/>
          </a:xfrm>
          <a:prstGeom prst="rect">
            <a:avLst/>
          </a:prstGeom>
        </p:spPr>
      </p:pic>
      <p:sp>
        <p:nvSpPr>
          <p:cNvPr id="3" name="Rectangle 2"/>
          <p:cNvSpPr/>
          <p:nvPr/>
        </p:nvSpPr>
        <p:spPr>
          <a:xfrm>
            <a:off x="3394190" y="210127"/>
            <a:ext cx="5818910" cy="645160"/>
          </a:xfrm>
          <a:prstGeom prst="rect">
            <a:avLst/>
          </a:prstGeom>
        </p:spPr>
        <p:txBody>
          <a:bodyPr wrap="square">
            <a:spAutoFit/>
          </a:bodyPr>
          <a:lstStyle/>
          <a:p>
            <a:pPr algn="ctr"/>
            <a:r>
              <a:rPr lang="en-US" sz="3600" b="1" dirty="0" smtClean="0">
                <a:solidFill>
                  <a:srgbClr val="C00000"/>
                </a:solidFill>
                <a:latin typeface="Constantia" panose="02030602050306030303" charset="0"/>
                <a:cs typeface="Constantia" panose="02030602050306030303" charset="0"/>
              </a:rPr>
              <a:t>Data summary</a:t>
            </a:r>
            <a:endParaRPr lang="en-US" sz="3600" b="1" dirty="0" smtClean="0">
              <a:solidFill>
                <a:srgbClr val="C00000"/>
              </a:solidFill>
              <a:latin typeface="Constantia" panose="02030602050306030303" charset="0"/>
              <a:cs typeface="Constantia" panose="02030602050306030303" charset="0"/>
            </a:endParaRP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7163" t="25695" r="16254" b="11587"/>
          <a:stretch>
            <a:fillRect/>
          </a:stretch>
        </p:blipFill>
        <p:spPr>
          <a:xfrm>
            <a:off x="0" y="838200"/>
            <a:ext cx="12192000" cy="3719830"/>
          </a:xfrm>
          <a:prstGeom prst="rect">
            <a:avLst/>
          </a:prstGeom>
        </p:spPr>
      </p:pic>
      <p:sp>
        <p:nvSpPr>
          <p:cNvPr id="6" name="Rectangle 5"/>
          <p:cNvSpPr/>
          <p:nvPr/>
        </p:nvSpPr>
        <p:spPr>
          <a:xfrm>
            <a:off x="317952" y="4563814"/>
            <a:ext cx="6586931" cy="400110"/>
          </a:xfrm>
          <a:prstGeom prst="rect">
            <a:avLst/>
          </a:prstGeom>
        </p:spPr>
        <p:txBody>
          <a:bodyPr wrap="none">
            <a:spAutoFit/>
          </a:bodyPr>
          <a:lstStyle/>
          <a:p>
            <a:r>
              <a:rPr lang="en-US" sz="2000" dirty="0" smtClean="0">
                <a:latin typeface="Constantia" panose="02030602050306030303" charset="0"/>
                <a:cs typeface="Constantia" panose="02030602050306030303" charset="0"/>
              </a:rPr>
              <a:t>➢ This Dataset contains 8760 lines and 14 columns.</a:t>
            </a:r>
            <a:endParaRPr lang="en-US" sz="2000" dirty="0" smtClean="0">
              <a:latin typeface="Constantia" panose="02030602050306030303" charset="0"/>
              <a:cs typeface="Constantia" panose="02030602050306030303" charset="0"/>
            </a:endParaRPr>
          </a:p>
        </p:txBody>
      </p:sp>
      <p:sp>
        <p:nvSpPr>
          <p:cNvPr id="7" name="Rectangle 6"/>
          <p:cNvSpPr/>
          <p:nvPr/>
        </p:nvSpPr>
        <p:spPr>
          <a:xfrm>
            <a:off x="317952" y="4866942"/>
            <a:ext cx="11971029" cy="1631216"/>
          </a:xfrm>
          <a:prstGeom prst="rect">
            <a:avLst/>
          </a:prstGeom>
        </p:spPr>
        <p:txBody>
          <a:bodyPr wrap="square">
            <a:spAutoFit/>
          </a:bodyPr>
          <a:lstStyle/>
          <a:p>
            <a:r>
              <a:rPr lang="en-US" sz="2000" dirty="0" smtClean="0">
                <a:latin typeface="Constantia" panose="02030602050306030303" charset="0"/>
                <a:cs typeface="Constantia" panose="02030602050306030303" charset="0"/>
              </a:rPr>
              <a:t>➢ Three categorical features ‘Seasons’, ‘Holiday’, &amp; ‘Functioning Day’. </a:t>
            </a:r>
            <a:endParaRPr lang="en-US" sz="2000" dirty="0" smtClean="0">
              <a:latin typeface="Constantia" panose="02030602050306030303" charset="0"/>
              <a:cs typeface="Constantia" panose="02030602050306030303" charset="0"/>
            </a:endParaRPr>
          </a:p>
          <a:p>
            <a:r>
              <a:rPr lang="en-US" sz="2000" dirty="0" smtClean="0">
                <a:latin typeface="Constantia" panose="02030602050306030303" charset="0"/>
                <a:cs typeface="Constantia" panose="02030602050306030303" charset="0"/>
              </a:rPr>
              <a:t>➢ One </a:t>
            </a:r>
            <a:r>
              <a:rPr lang="en-US" sz="2000" dirty="0" err="1" smtClean="0">
                <a:latin typeface="Constantia" panose="02030602050306030303" charset="0"/>
                <a:cs typeface="Constantia" panose="02030602050306030303" charset="0"/>
              </a:rPr>
              <a:t>Datetime</a:t>
            </a:r>
            <a:r>
              <a:rPr lang="en-US" sz="2000" dirty="0" smtClean="0">
                <a:latin typeface="Constantia" panose="02030602050306030303" charset="0"/>
                <a:cs typeface="Constantia" panose="02030602050306030303" charset="0"/>
              </a:rPr>
              <a:t> features ‘Date’. </a:t>
            </a:r>
            <a:endParaRPr lang="en-US" sz="2000" dirty="0" smtClean="0">
              <a:latin typeface="Constantia" panose="02030602050306030303" charset="0"/>
              <a:cs typeface="Constantia" panose="02030602050306030303" charset="0"/>
            </a:endParaRPr>
          </a:p>
          <a:p>
            <a:r>
              <a:rPr lang="en-US" sz="2000" dirty="0" smtClean="0">
                <a:latin typeface="Constantia" panose="02030602050306030303" charset="0"/>
                <a:cs typeface="Constantia" panose="02030602050306030303" charset="0"/>
              </a:rPr>
              <a:t>➢ We have some numerical type variables such as temperature, humidity, wind, visibility, dew point temp, solar radiation, rainfall, snowfall which tells the environment conditions at that particular hour of the day. </a:t>
            </a:r>
            <a:endParaRPr lang="en-IN" sz="2000" dirty="0">
              <a:latin typeface="Constantia" panose="02030602050306030303" charset="0"/>
              <a:cs typeface="Constantia" panose="02030602050306030303"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11614006" y="102177"/>
            <a:ext cx="352425" cy="419100"/>
          </a:xfrm>
          <a:prstGeom prst="rect">
            <a:avLst/>
          </a:prstGeom>
        </p:spPr>
      </p:pic>
      <p:sp>
        <p:nvSpPr>
          <p:cNvPr id="3" name="Rectangle 2"/>
          <p:cNvSpPr/>
          <p:nvPr/>
        </p:nvSpPr>
        <p:spPr>
          <a:xfrm>
            <a:off x="3955561" y="311727"/>
            <a:ext cx="4358640" cy="706755"/>
          </a:xfrm>
          <a:prstGeom prst="rect">
            <a:avLst/>
          </a:prstGeom>
        </p:spPr>
        <p:txBody>
          <a:bodyPr wrap="none">
            <a:spAutoFit/>
          </a:bodyPr>
          <a:lstStyle/>
          <a:p>
            <a:pPr algn="ctr"/>
            <a:r>
              <a:rPr lang="en-US" sz="4000" b="1" dirty="0" smtClean="0">
                <a:solidFill>
                  <a:srgbClr val="C00000"/>
                </a:solidFill>
                <a:latin typeface="Constantia" panose="02030602050306030303" charset="0"/>
                <a:cs typeface="Constantia" panose="02030602050306030303" charset="0"/>
              </a:rPr>
              <a:t>Feature summary</a:t>
            </a:r>
            <a:endParaRPr lang="en-US" sz="4000" b="1" dirty="0" smtClean="0">
              <a:solidFill>
                <a:srgbClr val="C00000"/>
              </a:solidFill>
              <a:latin typeface="Constantia" panose="02030602050306030303" charset="0"/>
              <a:cs typeface="Constantia" panose="02030602050306030303" charset="0"/>
            </a:endParaRPr>
          </a:p>
        </p:txBody>
      </p:sp>
      <p:sp>
        <p:nvSpPr>
          <p:cNvPr id="4" name="Rectangle 3"/>
          <p:cNvSpPr/>
          <p:nvPr/>
        </p:nvSpPr>
        <p:spPr>
          <a:xfrm>
            <a:off x="1427017" y="1429711"/>
            <a:ext cx="9684328" cy="4527744"/>
          </a:xfrm>
          <a:prstGeom prst="rect">
            <a:avLst/>
          </a:prstGeom>
        </p:spPr>
        <p:txBody>
          <a:bodyPr wrap="square">
            <a:spAutoFit/>
          </a:bodyPr>
          <a:lstStyle/>
          <a:p>
            <a:r>
              <a:rPr lang="en-IN" sz="2000" dirty="0" smtClean="0">
                <a:latin typeface="Constantia" panose="02030602050306030303" charset="0"/>
                <a:cs typeface="Constantia" panose="02030602050306030303" charset="0"/>
              </a:rPr>
              <a:t>➢ Date : Year-Month-Day </a:t>
            </a:r>
            <a:endParaRPr lang="en-IN" sz="2000" dirty="0" smtClean="0">
              <a:latin typeface="Constantia" panose="02030602050306030303" charset="0"/>
              <a:cs typeface="Constantia" panose="02030602050306030303" charset="0"/>
            </a:endParaRPr>
          </a:p>
          <a:p>
            <a:r>
              <a:rPr lang="en-IN" sz="2000" dirty="0" smtClean="0">
                <a:latin typeface="Constantia" panose="02030602050306030303" charset="0"/>
                <a:cs typeface="Constantia" panose="02030602050306030303" charset="0"/>
              </a:rPr>
              <a:t>➢ Rented Bike Count - Count of bikes rented at each hour </a:t>
            </a:r>
            <a:endParaRPr lang="en-IN" sz="2000" dirty="0" smtClean="0">
              <a:latin typeface="Constantia" panose="02030602050306030303" charset="0"/>
              <a:cs typeface="Constantia" panose="02030602050306030303" charset="0"/>
            </a:endParaRPr>
          </a:p>
          <a:p>
            <a:r>
              <a:rPr lang="en-IN" sz="2000" dirty="0" smtClean="0">
                <a:latin typeface="Constantia" panose="02030602050306030303" charset="0"/>
                <a:cs typeface="Constantia" panose="02030602050306030303" charset="0"/>
              </a:rPr>
              <a:t>➢ Hour - Hour of the day </a:t>
            </a:r>
            <a:endParaRPr lang="en-IN" sz="2000" dirty="0" smtClean="0">
              <a:latin typeface="Constantia" panose="02030602050306030303" charset="0"/>
              <a:cs typeface="Constantia" panose="02030602050306030303" charset="0"/>
            </a:endParaRPr>
          </a:p>
          <a:p>
            <a:r>
              <a:rPr lang="en-IN" sz="2000" dirty="0" smtClean="0">
                <a:latin typeface="Constantia" panose="02030602050306030303" charset="0"/>
                <a:cs typeface="Constantia" panose="02030602050306030303" charset="0"/>
              </a:rPr>
              <a:t>➢ Temperature - Temperature in Celsius </a:t>
            </a:r>
            <a:endParaRPr lang="en-IN" sz="2000" dirty="0" smtClean="0">
              <a:latin typeface="Constantia" panose="02030602050306030303" charset="0"/>
              <a:cs typeface="Constantia" panose="02030602050306030303" charset="0"/>
            </a:endParaRPr>
          </a:p>
          <a:p>
            <a:r>
              <a:rPr lang="en-IN" sz="2000" dirty="0" smtClean="0">
                <a:latin typeface="Constantia" panose="02030602050306030303" charset="0"/>
                <a:cs typeface="Constantia" panose="02030602050306030303" charset="0"/>
              </a:rPr>
              <a:t>➢ Humidity - % </a:t>
            </a:r>
            <a:endParaRPr lang="en-IN" sz="2000" dirty="0" smtClean="0">
              <a:latin typeface="Constantia" panose="02030602050306030303" charset="0"/>
              <a:cs typeface="Constantia" panose="02030602050306030303" charset="0"/>
            </a:endParaRPr>
          </a:p>
          <a:p>
            <a:r>
              <a:rPr lang="en-IN" sz="2000" dirty="0" smtClean="0">
                <a:latin typeface="Constantia" panose="02030602050306030303" charset="0"/>
                <a:cs typeface="Constantia" panose="02030602050306030303" charset="0"/>
              </a:rPr>
              <a:t>➢ Wind Speed - m/s </a:t>
            </a:r>
            <a:endParaRPr lang="en-IN" sz="2000" dirty="0" smtClean="0">
              <a:latin typeface="Constantia" panose="02030602050306030303" charset="0"/>
              <a:cs typeface="Constantia" panose="02030602050306030303" charset="0"/>
            </a:endParaRPr>
          </a:p>
          <a:p>
            <a:r>
              <a:rPr lang="en-IN" sz="2000" dirty="0" smtClean="0">
                <a:latin typeface="Constantia" panose="02030602050306030303" charset="0"/>
                <a:cs typeface="Constantia" panose="02030602050306030303" charset="0"/>
              </a:rPr>
              <a:t>➢ Visibility - 10m </a:t>
            </a:r>
            <a:endParaRPr lang="en-IN" sz="2000" dirty="0" smtClean="0">
              <a:latin typeface="Constantia" panose="02030602050306030303" charset="0"/>
              <a:cs typeface="Constantia" panose="02030602050306030303" charset="0"/>
            </a:endParaRPr>
          </a:p>
          <a:p>
            <a:r>
              <a:rPr lang="en-IN" sz="2000" dirty="0" smtClean="0">
                <a:latin typeface="Constantia" panose="02030602050306030303" charset="0"/>
                <a:cs typeface="Constantia" panose="02030602050306030303" charset="0"/>
              </a:rPr>
              <a:t>➢ Dew point temperature -Celsius </a:t>
            </a:r>
            <a:endParaRPr lang="en-IN" sz="2000" dirty="0" smtClean="0">
              <a:latin typeface="Constantia" panose="02030602050306030303" charset="0"/>
              <a:cs typeface="Constantia" panose="02030602050306030303" charset="0"/>
            </a:endParaRPr>
          </a:p>
          <a:p>
            <a:r>
              <a:rPr lang="en-IN" sz="2000" dirty="0" smtClean="0">
                <a:latin typeface="Constantia" panose="02030602050306030303" charset="0"/>
                <a:cs typeface="Constantia" panose="02030602050306030303" charset="0"/>
              </a:rPr>
              <a:t>➢ Solar radiation -MJ/m2 </a:t>
            </a:r>
            <a:endParaRPr lang="en-IN" sz="2000" dirty="0" smtClean="0">
              <a:latin typeface="Constantia" panose="02030602050306030303" charset="0"/>
              <a:cs typeface="Constantia" panose="02030602050306030303" charset="0"/>
            </a:endParaRPr>
          </a:p>
          <a:p>
            <a:r>
              <a:rPr lang="en-IN" sz="2000" dirty="0" smtClean="0">
                <a:latin typeface="Constantia" panose="02030602050306030303" charset="0"/>
                <a:cs typeface="Constantia" panose="02030602050306030303" charset="0"/>
              </a:rPr>
              <a:t>➢ Rainfall -mm </a:t>
            </a:r>
            <a:endParaRPr lang="en-IN" sz="2000" dirty="0" smtClean="0">
              <a:latin typeface="Constantia" panose="02030602050306030303" charset="0"/>
              <a:cs typeface="Constantia" panose="02030602050306030303" charset="0"/>
            </a:endParaRPr>
          </a:p>
          <a:p>
            <a:r>
              <a:rPr lang="en-IN" sz="2000" dirty="0" smtClean="0">
                <a:latin typeface="Constantia" panose="02030602050306030303" charset="0"/>
                <a:cs typeface="Constantia" panose="02030602050306030303" charset="0"/>
              </a:rPr>
              <a:t>➢ Snowfall -cm </a:t>
            </a:r>
            <a:endParaRPr lang="en-IN" sz="2000" dirty="0" smtClean="0">
              <a:latin typeface="Constantia" panose="02030602050306030303" charset="0"/>
              <a:cs typeface="Constantia" panose="02030602050306030303" charset="0"/>
            </a:endParaRPr>
          </a:p>
          <a:p>
            <a:r>
              <a:rPr lang="en-IN" sz="2000" dirty="0" smtClean="0">
                <a:latin typeface="Constantia" panose="02030602050306030303" charset="0"/>
                <a:cs typeface="Constantia" panose="02030602050306030303" charset="0"/>
              </a:rPr>
              <a:t>➢ Seasons -Winter, Spring, Summer, Autumn </a:t>
            </a:r>
            <a:endParaRPr lang="en-IN" sz="2000" dirty="0" smtClean="0">
              <a:latin typeface="Constantia" panose="02030602050306030303" charset="0"/>
              <a:cs typeface="Constantia" panose="02030602050306030303" charset="0"/>
            </a:endParaRPr>
          </a:p>
          <a:p>
            <a:r>
              <a:rPr lang="en-IN" sz="2000" dirty="0" smtClean="0">
                <a:latin typeface="Constantia" panose="02030602050306030303" charset="0"/>
                <a:cs typeface="Constantia" panose="02030602050306030303" charset="0"/>
              </a:rPr>
              <a:t>➢ Holiday -Holiday/No Holiday </a:t>
            </a:r>
            <a:endParaRPr lang="en-IN" sz="2000" dirty="0" smtClean="0">
              <a:latin typeface="Constantia" panose="02030602050306030303" charset="0"/>
              <a:cs typeface="Constantia" panose="02030602050306030303" charset="0"/>
            </a:endParaRPr>
          </a:p>
          <a:p>
            <a:r>
              <a:rPr lang="en-IN" sz="2000" dirty="0" smtClean="0">
                <a:latin typeface="Constantia" panose="02030602050306030303" charset="0"/>
                <a:cs typeface="Constantia" panose="02030602050306030303" charset="0"/>
              </a:rPr>
              <a:t>➢ Functioning Day </a:t>
            </a:r>
            <a:endParaRPr lang="en-IN" sz="2000" dirty="0">
              <a:latin typeface="Constantia" panose="02030602050306030303" charset="0"/>
              <a:cs typeface="Constantia" panose="02030602050306030303"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11614006" y="102177"/>
            <a:ext cx="352425" cy="419100"/>
          </a:xfrm>
          <a:prstGeom prst="rect">
            <a:avLst/>
          </a:prstGeom>
        </p:spPr>
      </p:pic>
      <p:sp>
        <p:nvSpPr>
          <p:cNvPr id="5" name="Rectangle 4"/>
          <p:cNvSpPr/>
          <p:nvPr/>
        </p:nvSpPr>
        <p:spPr>
          <a:xfrm>
            <a:off x="3222484" y="167334"/>
            <a:ext cx="6328410" cy="706755"/>
          </a:xfrm>
          <a:prstGeom prst="rect">
            <a:avLst/>
          </a:prstGeom>
        </p:spPr>
        <p:txBody>
          <a:bodyPr wrap="none">
            <a:spAutoFit/>
          </a:bodyPr>
          <a:lstStyle/>
          <a:p>
            <a:pPr algn="ctr"/>
            <a:r>
              <a:rPr lang="en-US" sz="4000" b="1" dirty="0" smtClean="0">
                <a:solidFill>
                  <a:srgbClr val="C00000"/>
                </a:solidFill>
                <a:latin typeface="Constantia" panose="02030602050306030303" charset="0"/>
                <a:cs typeface="Constantia" panose="02030602050306030303" charset="0"/>
              </a:rPr>
              <a:t>Insights from  our dataset</a:t>
            </a:r>
            <a:endParaRPr lang="en-US" sz="4000" b="1" dirty="0" smtClean="0">
              <a:solidFill>
                <a:srgbClr val="C00000"/>
              </a:solidFill>
              <a:latin typeface="Constantia" panose="02030602050306030303" charset="0"/>
              <a:cs typeface="Constantia" panose="02030602050306030303" charset="0"/>
            </a:endParaRPr>
          </a:p>
        </p:txBody>
      </p:sp>
      <p:sp>
        <p:nvSpPr>
          <p:cNvPr id="6" name="Rectangle 5"/>
          <p:cNvSpPr/>
          <p:nvPr/>
        </p:nvSpPr>
        <p:spPr>
          <a:xfrm>
            <a:off x="721360" y="1028065"/>
            <a:ext cx="10694670" cy="5092700"/>
          </a:xfrm>
          <a:prstGeom prst="rect">
            <a:avLst/>
          </a:prstGeom>
        </p:spPr>
        <p:txBody>
          <a:bodyPr wrap="square">
            <a:spAutoFit/>
          </a:bodyPr>
          <a:lstStyle/>
          <a:p>
            <a:pPr algn="just">
              <a:lnSpc>
                <a:spcPct val="125000"/>
              </a:lnSpc>
            </a:pPr>
            <a:r>
              <a:rPr lang="en-US" sz="2000" dirty="0" smtClean="0">
                <a:solidFill>
                  <a:srgbClr val="002060"/>
                </a:solidFill>
                <a:latin typeface="Constantia" panose="02030602050306030303" charset="0"/>
                <a:cs typeface="Constantia" panose="02030602050306030303" charset="0"/>
              </a:rPr>
              <a:t>➢ There are No Missing Values present .</a:t>
            </a:r>
            <a:endParaRPr lang="en-US" sz="2000" dirty="0" smtClean="0">
              <a:solidFill>
                <a:srgbClr val="002060"/>
              </a:solidFill>
              <a:latin typeface="Constantia" panose="02030602050306030303" charset="0"/>
              <a:cs typeface="Constantia" panose="02030602050306030303" charset="0"/>
            </a:endParaRPr>
          </a:p>
          <a:p>
            <a:pPr algn="just">
              <a:lnSpc>
                <a:spcPct val="125000"/>
              </a:lnSpc>
            </a:pPr>
            <a:r>
              <a:rPr lang="en-US" sz="2000" dirty="0" smtClean="0">
                <a:solidFill>
                  <a:srgbClr val="002060"/>
                </a:solidFill>
                <a:latin typeface="Constantia" panose="02030602050306030303" charset="0"/>
                <a:cs typeface="Constantia" panose="02030602050306030303" charset="0"/>
              </a:rPr>
              <a:t>➢ There are No Duplicate values present. </a:t>
            </a:r>
            <a:endParaRPr lang="en-US" sz="2000" dirty="0" smtClean="0">
              <a:solidFill>
                <a:srgbClr val="002060"/>
              </a:solidFill>
              <a:latin typeface="Constantia" panose="02030602050306030303" charset="0"/>
              <a:cs typeface="Constantia" panose="02030602050306030303" charset="0"/>
            </a:endParaRPr>
          </a:p>
          <a:p>
            <a:pPr algn="just">
              <a:lnSpc>
                <a:spcPct val="125000"/>
              </a:lnSpc>
            </a:pPr>
            <a:r>
              <a:rPr lang="en-US" sz="2000" dirty="0" smtClean="0">
                <a:solidFill>
                  <a:srgbClr val="002060"/>
                </a:solidFill>
                <a:latin typeface="Constantia" panose="02030602050306030303" charset="0"/>
                <a:cs typeface="Constantia" panose="02030602050306030303" charset="0"/>
              </a:rPr>
              <a:t>➢ There are No null values. </a:t>
            </a:r>
            <a:endParaRPr lang="en-US" sz="2000" dirty="0" smtClean="0">
              <a:solidFill>
                <a:srgbClr val="002060"/>
              </a:solidFill>
              <a:latin typeface="Constantia" panose="02030602050306030303" charset="0"/>
              <a:cs typeface="Constantia" panose="02030602050306030303" charset="0"/>
            </a:endParaRPr>
          </a:p>
          <a:p>
            <a:pPr algn="just">
              <a:lnSpc>
                <a:spcPct val="125000"/>
              </a:lnSpc>
            </a:pPr>
            <a:r>
              <a:rPr lang="en-US" sz="2000" dirty="0" smtClean="0">
                <a:solidFill>
                  <a:srgbClr val="002060"/>
                </a:solidFill>
                <a:latin typeface="Constantia" panose="02030602050306030303" charset="0"/>
                <a:cs typeface="Constantia" panose="02030602050306030303" charset="0"/>
              </a:rPr>
              <a:t>➢ And finally we have 'rented bike count' </a:t>
            </a:r>
            <a:r>
              <a:rPr lang="en-GB" altLang="en-US" sz="2000" dirty="0" smtClean="0">
                <a:solidFill>
                  <a:srgbClr val="002060"/>
                </a:solidFill>
                <a:latin typeface="Constantia" panose="02030602050306030303" charset="0"/>
                <a:cs typeface="Constantia" panose="02030602050306030303" charset="0"/>
              </a:rPr>
              <a:t>the dependable </a:t>
            </a:r>
            <a:r>
              <a:rPr lang="en-US" sz="2000" dirty="0" smtClean="0">
                <a:solidFill>
                  <a:srgbClr val="002060"/>
                </a:solidFill>
                <a:latin typeface="Constantia" panose="02030602050306030303" charset="0"/>
                <a:cs typeface="Constantia" panose="02030602050306030303" charset="0"/>
              </a:rPr>
              <a:t>variable which we need to predict for new observations .</a:t>
            </a:r>
            <a:endParaRPr lang="en-US" sz="2000" dirty="0" smtClean="0">
              <a:solidFill>
                <a:srgbClr val="002060"/>
              </a:solidFill>
              <a:latin typeface="Constantia" panose="02030602050306030303" charset="0"/>
              <a:cs typeface="Constantia" panose="02030602050306030303" charset="0"/>
            </a:endParaRPr>
          </a:p>
          <a:p>
            <a:pPr algn="just">
              <a:lnSpc>
                <a:spcPct val="125000"/>
              </a:lnSpc>
            </a:pPr>
            <a:r>
              <a:rPr lang="en-US" sz="2000" dirty="0" smtClean="0">
                <a:solidFill>
                  <a:srgbClr val="002060"/>
                </a:solidFill>
                <a:latin typeface="Constantia" panose="02030602050306030303" charset="0"/>
                <a:cs typeface="Constantia" panose="02030602050306030303" charset="0"/>
              </a:rPr>
              <a:t>➢ The dataset shows hourly rental data for one year (1 December 2017 to 31 November(2018)(365 days).</a:t>
            </a:r>
            <a:r>
              <a:rPr lang="en-GB" altLang="en-US" sz="2000" dirty="0" smtClean="0">
                <a:solidFill>
                  <a:srgbClr val="002060"/>
                </a:solidFill>
                <a:latin typeface="Constantia" panose="02030602050306030303" charset="0"/>
                <a:cs typeface="Constantia" panose="02030602050306030303" charset="0"/>
              </a:rPr>
              <a:t>W</a:t>
            </a:r>
            <a:r>
              <a:rPr lang="en-US" sz="2000" dirty="0" smtClean="0">
                <a:solidFill>
                  <a:srgbClr val="002060"/>
                </a:solidFill>
                <a:latin typeface="Constantia" panose="02030602050306030303" charset="0"/>
                <a:cs typeface="Constantia" panose="02030602050306030303" charset="0"/>
              </a:rPr>
              <a:t>e consider this as a single year data</a:t>
            </a:r>
            <a:r>
              <a:rPr lang="en-GB" altLang="en-US" sz="2000" dirty="0" smtClean="0">
                <a:solidFill>
                  <a:srgbClr val="002060"/>
                </a:solidFill>
                <a:latin typeface="Constantia" panose="02030602050306030303" charset="0"/>
                <a:cs typeface="Constantia" panose="02030602050306030303" charset="0"/>
              </a:rPr>
              <a:t>.</a:t>
            </a:r>
            <a:r>
              <a:rPr lang="en-US" sz="2000" dirty="0" smtClean="0">
                <a:solidFill>
                  <a:srgbClr val="002060"/>
                </a:solidFill>
                <a:latin typeface="Constantia" panose="02030602050306030303" charset="0"/>
                <a:cs typeface="Constantia" panose="02030602050306030303" charset="0"/>
              </a:rPr>
              <a:t> </a:t>
            </a:r>
            <a:endParaRPr lang="en-US" sz="2000" dirty="0" smtClean="0">
              <a:solidFill>
                <a:srgbClr val="002060"/>
              </a:solidFill>
              <a:latin typeface="Constantia" panose="02030602050306030303" charset="0"/>
              <a:cs typeface="Constantia" panose="02030602050306030303" charset="0"/>
            </a:endParaRPr>
          </a:p>
          <a:p>
            <a:pPr algn="just">
              <a:lnSpc>
                <a:spcPct val="125000"/>
              </a:lnSpc>
            </a:pPr>
            <a:r>
              <a:rPr lang="en-US" sz="2000" dirty="0" smtClean="0">
                <a:solidFill>
                  <a:srgbClr val="002060"/>
                </a:solidFill>
                <a:latin typeface="Constantia" panose="02030602050306030303" charset="0"/>
                <a:cs typeface="Constantia" panose="02030602050306030303" charset="0"/>
              </a:rPr>
              <a:t>➢ So we convert the "date" column into 3 different column </a:t>
            </a:r>
            <a:r>
              <a:rPr lang="en-US" sz="2000" dirty="0" err="1" smtClean="0">
                <a:solidFill>
                  <a:srgbClr val="002060"/>
                </a:solidFill>
                <a:latin typeface="Constantia" panose="02030602050306030303" charset="0"/>
                <a:cs typeface="Constantia" panose="02030602050306030303" charset="0"/>
              </a:rPr>
              <a:t>i.e</a:t>
            </a:r>
            <a:r>
              <a:rPr lang="en-US" sz="2000" dirty="0" smtClean="0">
                <a:solidFill>
                  <a:srgbClr val="002060"/>
                </a:solidFill>
                <a:latin typeface="Constantia" panose="02030602050306030303" charset="0"/>
                <a:cs typeface="Constantia" panose="02030602050306030303" charset="0"/>
              </a:rPr>
              <a:t> "</a:t>
            </a:r>
            <a:r>
              <a:rPr lang="en-US" sz="2000" dirty="0" err="1" smtClean="0">
                <a:solidFill>
                  <a:srgbClr val="002060"/>
                </a:solidFill>
                <a:latin typeface="Constantia" panose="02030602050306030303" charset="0"/>
                <a:cs typeface="Constantia" panose="02030602050306030303" charset="0"/>
              </a:rPr>
              <a:t>year","month","day</a:t>
            </a:r>
            <a:r>
              <a:rPr lang="en-US" sz="2000" dirty="0" smtClean="0">
                <a:solidFill>
                  <a:srgbClr val="002060"/>
                </a:solidFill>
                <a:latin typeface="Constantia" panose="02030602050306030303" charset="0"/>
                <a:cs typeface="Constantia" panose="02030602050306030303" charset="0"/>
              </a:rPr>
              <a:t>". </a:t>
            </a:r>
            <a:endParaRPr lang="en-US" sz="2000" dirty="0" smtClean="0">
              <a:solidFill>
                <a:srgbClr val="002060"/>
              </a:solidFill>
              <a:latin typeface="Constantia" panose="02030602050306030303" charset="0"/>
              <a:cs typeface="Constantia" panose="02030602050306030303" charset="0"/>
            </a:endParaRPr>
          </a:p>
          <a:p>
            <a:pPr algn="just">
              <a:lnSpc>
                <a:spcPct val="125000"/>
              </a:lnSpc>
            </a:pPr>
            <a:r>
              <a:rPr lang="en-US" sz="2000" dirty="0" smtClean="0">
                <a:solidFill>
                  <a:srgbClr val="002060"/>
                </a:solidFill>
                <a:latin typeface="Constantia" panose="02030602050306030303" charset="0"/>
                <a:cs typeface="Constantia" panose="02030602050306030303" charset="0"/>
              </a:rPr>
              <a:t>➢ </a:t>
            </a:r>
            <a:r>
              <a:rPr lang="en-GB" altLang="en-US" sz="2000" dirty="0" smtClean="0">
                <a:solidFill>
                  <a:srgbClr val="002060"/>
                </a:solidFill>
                <a:latin typeface="Constantia" panose="02030602050306030303" charset="0"/>
                <a:cs typeface="Constantia" panose="02030602050306030303" charset="0"/>
              </a:rPr>
              <a:t>We remove the datas having Zero bike count. It mostly found that the non functiong days having the most zero bike count rate. Hence we also rmoved the feature for betterment of our model.</a:t>
            </a:r>
            <a:endParaRPr lang="en-GB" altLang="en-US" sz="2000" dirty="0" smtClean="0">
              <a:solidFill>
                <a:srgbClr val="002060"/>
              </a:solidFill>
              <a:latin typeface="Constantia" panose="02030602050306030303" charset="0"/>
              <a:cs typeface="Constantia" panose="02030602050306030303" charset="0"/>
            </a:endParaRPr>
          </a:p>
          <a:p>
            <a:pPr algn="just">
              <a:lnSpc>
                <a:spcPct val="125000"/>
              </a:lnSpc>
            </a:pPr>
            <a:endParaRPr lang="en-IN" sz="2000" dirty="0">
              <a:solidFill>
                <a:srgbClr val="002060"/>
              </a:solidFill>
              <a:latin typeface="Constantia" panose="02030602050306030303" charset="0"/>
              <a:cs typeface="Constantia" panose="02030602050306030303" charset="0"/>
            </a:endParaRPr>
          </a:p>
          <a:p>
            <a:pPr algn="just">
              <a:lnSpc>
                <a:spcPct val="125000"/>
              </a:lnSpc>
            </a:pPr>
            <a:endParaRPr lang="en-IN" sz="2000" dirty="0">
              <a:solidFill>
                <a:srgbClr val="002060"/>
              </a:solidFill>
              <a:latin typeface="Constantia" panose="02030602050306030303" charset="0"/>
              <a:cs typeface="Constantia" panose="02030602050306030303"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452245" y="2400300"/>
            <a:ext cx="9287510" cy="1753235"/>
          </a:xfrm>
          <a:prstGeom prst="rect">
            <a:avLst/>
          </a:prstGeom>
          <a:noFill/>
        </p:spPr>
        <p:txBody>
          <a:bodyPr wrap="square" rtlCol="0">
            <a:spAutoFit/>
          </a:bodyPr>
          <a:p>
            <a:pPr algn="ctr"/>
            <a:r>
              <a:rPr lang="en-GB" altLang="en-US" sz="5400">
                <a:gradFill>
                  <a:gsLst>
                    <a:gs pos="0">
                      <a:srgbClr val="E30000"/>
                    </a:gs>
                    <a:gs pos="100000">
                      <a:srgbClr val="760303"/>
                    </a:gs>
                  </a:gsLst>
                  <a:lin scaled="0"/>
                </a:gradFill>
                <a:latin typeface="Constantia" panose="02030602050306030303" charset="0"/>
                <a:cs typeface="Constantia" panose="02030602050306030303" charset="0"/>
              </a:rPr>
              <a:t>EXPLORATORY DATA ANALYSIS</a:t>
            </a:r>
            <a:endParaRPr lang="en-GB" altLang="en-US" sz="5400">
              <a:gradFill>
                <a:gsLst>
                  <a:gs pos="0">
                    <a:srgbClr val="E30000"/>
                  </a:gs>
                  <a:gs pos="100000">
                    <a:srgbClr val="760303"/>
                  </a:gs>
                </a:gsLst>
                <a:lin scaled="0"/>
              </a:gradFill>
              <a:latin typeface="Constantia" panose="02030602050306030303" charset="0"/>
              <a:cs typeface="Constantia" panose="02030602050306030303"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11614006" y="102177"/>
            <a:ext cx="352425" cy="419100"/>
          </a:xfrm>
          <a:prstGeom prst="rect">
            <a:avLst/>
          </a:prstGeom>
        </p:spPr>
      </p:pic>
      <p:sp>
        <p:nvSpPr>
          <p:cNvPr id="3" name="Rectangle 2"/>
          <p:cNvSpPr/>
          <p:nvPr/>
        </p:nvSpPr>
        <p:spPr>
          <a:xfrm>
            <a:off x="2685731" y="311727"/>
            <a:ext cx="6515735" cy="583565"/>
          </a:xfrm>
          <a:prstGeom prst="rect">
            <a:avLst/>
          </a:prstGeom>
        </p:spPr>
        <p:txBody>
          <a:bodyPr wrap="none">
            <a:spAutoFit/>
          </a:bodyPr>
          <a:lstStyle/>
          <a:p>
            <a:pPr algn="ctr"/>
            <a:r>
              <a:rPr lang="en-US" sz="3200" b="1" dirty="0" smtClean="0">
                <a:solidFill>
                  <a:srgbClr val="C00000"/>
                </a:solidFill>
                <a:latin typeface="Constantia" panose="02030602050306030303" charset="0"/>
                <a:cs typeface="Constantia" panose="02030602050306030303" charset="0"/>
              </a:rPr>
              <a:t>Analysis of Month vs Rented bike</a:t>
            </a:r>
            <a:endParaRPr lang="en-US" sz="3200" b="1" dirty="0" smtClean="0">
              <a:solidFill>
                <a:srgbClr val="C00000"/>
              </a:solidFill>
              <a:latin typeface="Constantia" panose="02030602050306030303" charset="0"/>
              <a:cs typeface="Constantia" panose="02030602050306030303" charset="0"/>
            </a:endParaRPr>
          </a:p>
        </p:txBody>
      </p:sp>
      <p:pic>
        <p:nvPicPr>
          <p:cNvPr id="6" name="Picture 5"/>
          <p:cNvPicPr>
            <a:picLocks noChangeAspect="1"/>
          </p:cNvPicPr>
          <p:nvPr/>
        </p:nvPicPr>
        <p:blipFill>
          <a:blip r:embed="rId2"/>
          <a:stretch>
            <a:fillRect/>
          </a:stretch>
        </p:blipFill>
        <p:spPr>
          <a:xfrm>
            <a:off x="762000" y="896502"/>
            <a:ext cx="10852006" cy="55736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11614006" y="102177"/>
            <a:ext cx="352425" cy="419100"/>
          </a:xfrm>
          <a:prstGeom prst="rect">
            <a:avLst/>
          </a:prstGeom>
        </p:spPr>
      </p:pic>
      <p:pic>
        <p:nvPicPr>
          <p:cNvPr id="4" name="Picture 3"/>
          <p:cNvPicPr>
            <a:picLocks noChangeAspect="1"/>
          </p:cNvPicPr>
          <p:nvPr/>
        </p:nvPicPr>
        <p:blipFill>
          <a:blip r:embed="rId2"/>
          <a:stretch>
            <a:fillRect/>
          </a:stretch>
        </p:blipFill>
        <p:spPr>
          <a:xfrm>
            <a:off x="216535" y="1395095"/>
            <a:ext cx="6174105" cy="4590415"/>
          </a:xfrm>
          <a:prstGeom prst="rect">
            <a:avLst/>
          </a:prstGeom>
        </p:spPr>
      </p:pic>
      <p:pic>
        <p:nvPicPr>
          <p:cNvPr id="6" name="Picture 5"/>
          <p:cNvPicPr>
            <a:picLocks noChangeAspect="1"/>
          </p:cNvPicPr>
          <p:nvPr/>
        </p:nvPicPr>
        <p:blipFill>
          <a:blip r:embed="rId3"/>
          <a:stretch>
            <a:fillRect/>
          </a:stretch>
        </p:blipFill>
        <p:spPr>
          <a:xfrm>
            <a:off x="5719445" y="1280795"/>
            <a:ext cx="6247130" cy="4819650"/>
          </a:xfrm>
          <a:prstGeom prst="rect">
            <a:avLst/>
          </a:prstGeom>
        </p:spPr>
      </p:pic>
      <p:sp>
        <p:nvSpPr>
          <p:cNvPr id="7" name="Rectangle 6"/>
          <p:cNvSpPr/>
          <p:nvPr/>
        </p:nvSpPr>
        <p:spPr>
          <a:xfrm>
            <a:off x="3502144" y="303738"/>
            <a:ext cx="4550410" cy="860425"/>
          </a:xfrm>
          <a:prstGeom prst="rect">
            <a:avLst/>
          </a:prstGeom>
        </p:spPr>
        <p:txBody>
          <a:bodyPr wrap="none">
            <a:spAutoFit/>
          </a:bodyPr>
          <a:lstStyle/>
          <a:p>
            <a:pPr algn="ctr"/>
            <a:r>
              <a:rPr lang="en-US" sz="3200" b="1" dirty="0">
                <a:solidFill>
                  <a:srgbClr val="C00000"/>
                </a:solidFill>
                <a:latin typeface="Constantia" panose="02030602050306030303" charset="0"/>
                <a:cs typeface="Constantia" panose="02030602050306030303" charset="0"/>
              </a:rPr>
              <a:t>Analysis of </a:t>
            </a:r>
            <a:r>
              <a:rPr lang="en-US" sz="3200" b="1" dirty="0" smtClean="0">
                <a:solidFill>
                  <a:srgbClr val="C00000"/>
                </a:solidFill>
                <a:latin typeface="Constantia" panose="02030602050306030303" charset="0"/>
                <a:cs typeface="Constantia" panose="02030602050306030303" charset="0"/>
              </a:rPr>
              <a:t>rented bike</a:t>
            </a:r>
            <a:endParaRPr lang="en-US" sz="3200" b="1" dirty="0" smtClean="0">
              <a:solidFill>
                <a:srgbClr val="C00000"/>
              </a:solidFill>
              <a:latin typeface="Constantia" panose="02030602050306030303" charset="0"/>
              <a:cs typeface="Constantia" panose="02030602050306030303" charset="0"/>
            </a:endParaRPr>
          </a:p>
          <a:p>
            <a:pPr algn="ctr"/>
            <a:r>
              <a:rPr lang="en-US" b="1" dirty="0" smtClean="0">
                <a:solidFill>
                  <a:srgbClr val="C00000"/>
                </a:solidFill>
                <a:latin typeface="Constantia" panose="02030602050306030303" charset="0"/>
                <a:cs typeface="Constantia" panose="02030602050306030303" charset="0"/>
              </a:rPr>
              <a:t>(Weekend vs weekdays)</a:t>
            </a:r>
            <a:endParaRPr lang="en-IN" b="1" dirty="0">
              <a:solidFill>
                <a:srgbClr val="C00000"/>
              </a:solidFill>
              <a:latin typeface="Constantia" panose="02030602050306030303" charset="0"/>
              <a:cs typeface="Constantia" panose="02030602050306030303" charset="0"/>
            </a:endParaRPr>
          </a:p>
        </p:txBody>
      </p:sp>
      <p:sp>
        <p:nvSpPr>
          <p:cNvPr id="3" name="Rectangles 2"/>
          <p:cNvSpPr/>
          <p:nvPr/>
        </p:nvSpPr>
        <p:spPr>
          <a:xfrm>
            <a:off x="435610" y="2381250"/>
            <a:ext cx="461645" cy="239712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4234</Words>
  <Application>WPS Presentation</Application>
  <PresentationFormat>Widescreen</PresentationFormat>
  <Paragraphs>150</Paragraphs>
  <Slides>28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28</vt:i4>
      </vt:variant>
    </vt:vector>
  </HeadingPairs>
  <TitlesOfParts>
    <vt:vector size="37" baseType="lpstr">
      <vt:lpstr>Arial</vt:lpstr>
      <vt:lpstr>SimSun</vt:lpstr>
      <vt:lpstr>Wingdings</vt:lpstr>
      <vt:lpstr>Constantia</vt:lpstr>
      <vt:lpstr>Microsoft YaHei</vt:lpstr>
      <vt:lpstr>Arial Unicode MS</vt:lpstr>
      <vt:lpstr>Calibri Light</vt:lpstr>
      <vt:lpstr>Calibri</vt:lpstr>
      <vt:lpstr>Office Theme</vt:lpstr>
      <vt:lpstr>Capstone Project 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Project-2</dc:title>
  <dc:creator>BIKESH</dc:creator>
  <cp:lastModifiedBy>Pratyush Kumar Rath</cp:lastModifiedBy>
  <cp:revision>24</cp:revision>
  <dcterms:created xsi:type="dcterms:W3CDTF">2022-07-17T07:11:00Z</dcterms:created>
  <dcterms:modified xsi:type="dcterms:W3CDTF">2022-07-26T14:51:50Z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2FBBA03045384A3F8597D0AD40E194EF</vt:lpwstr>
  </property>
  <property fmtid="{D5CDD505-2E9C-101B-9397-08002B2CF9AE}" pid="3" name="KSOProductBuildVer">
    <vt:lpwstr>1033-11.2.0.11191</vt:lpwstr>
  </property>
</Properties>
</file>