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83" r:id="rId2"/>
    <p:sldId id="292" r:id="rId3"/>
    <p:sldId id="324" r:id="rId4"/>
    <p:sldId id="319" r:id="rId5"/>
    <p:sldId id="327" r:id="rId6"/>
    <p:sldId id="329" r:id="rId7"/>
    <p:sldId id="290" r:id="rId8"/>
    <p:sldId id="386" r:id="rId9"/>
    <p:sldId id="350" r:id="rId10"/>
    <p:sldId id="342" r:id="rId11"/>
    <p:sldId id="351" r:id="rId12"/>
    <p:sldId id="343" r:id="rId13"/>
    <p:sldId id="336" r:id="rId14"/>
    <p:sldId id="337" r:id="rId15"/>
    <p:sldId id="330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9" r:id="rId28"/>
    <p:sldId id="398" r:id="rId29"/>
    <p:sldId id="344" r:id="rId30"/>
    <p:sldId id="345" r:id="rId31"/>
    <p:sldId id="346" r:id="rId32"/>
    <p:sldId id="347" r:id="rId33"/>
    <p:sldId id="348" r:id="rId34"/>
    <p:sldId id="349" r:id="rId35"/>
    <p:sldId id="400" r:id="rId36"/>
    <p:sldId id="401" r:id="rId37"/>
    <p:sldId id="410" r:id="rId38"/>
    <p:sldId id="411" r:id="rId39"/>
    <p:sldId id="412" r:id="rId40"/>
    <p:sldId id="371" r:id="rId41"/>
    <p:sldId id="413" r:id="rId42"/>
    <p:sldId id="373" r:id="rId43"/>
    <p:sldId id="360" r:id="rId44"/>
    <p:sldId id="361" r:id="rId45"/>
    <p:sldId id="362" r:id="rId46"/>
    <p:sldId id="363" r:id="rId47"/>
    <p:sldId id="364" r:id="rId48"/>
    <p:sldId id="367" r:id="rId49"/>
    <p:sldId id="368" r:id="rId50"/>
    <p:sldId id="366" r:id="rId51"/>
    <p:sldId id="414" r:id="rId52"/>
    <p:sldId id="415" r:id="rId53"/>
    <p:sldId id="416" r:id="rId54"/>
    <p:sldId id="417" r:id="rId55"/>
    <p:sldId id="418" r:id="rId56"/>
    <p:sldId id="420" r:id="rId57"/>
    <p:sldId id="422" r:id="rId58"/>
    <p:sldId id="423" r:id="rId59"/>
    <p:sldId id="424" r:id="rId60"/>
    <p:sldId id="425" r:id="rId61"/>
    <p:sldId id="426" r:id="rId62"/>
    <p:sldId id="427" r:id="rId63"/>
    <p:sldId id="42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i0GxI0lN7TaxCjpnN4QDQ==" hashData="fqvYk1yCWjBC+mDZRLrMLgMHLLucmyiiXAQr3JWQGPZWMMMx+byxTfWhxwf48ncrG9e+WaQ0zPIVeKAaHdFMm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00CC99"/>
    <a:srgbClr val="301B92"/>
    <a:srgbClr val="673BB7"/>
    <a:srgbClr val="607D8B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897C6-CCEA-483F-9232-A894CE4E7DA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11A44-A485-4D98-8D7B-CF6FE5F9328E}">
      <dgm:prSet phldrT="[Text]" custT="1"/>
      <dgm:spPr>
        <a:xfrm>
          <a:off x="2732381" y="1335628"/>
          <a:ext cx="1697641" cy="1468528"/>
        </a:xfrm>
        <a:prstGeom prst="hexagon">
          <a:avLst>
            <a:gd name="adj" fmla="val 28570"/>
            <a:gd name="vf" fmla="val 11547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1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Data Mining</a:t>
          </a:r>
        </a:p>
      </dgm:t>
    </dgm:pt>
    <dgm:pt modelId="{39521505-9CE3-4172-A5ED-460950299501}" type="parTrans" cxnId="{66145A74-238C-4CE9-A597-B018123723A8}">
      <dgm:prSet/>
      <dgm:spPr/>
      <dgm:t>
        <a:bodyPr/>
        <a:lstStyle/>
        <a:p>
          <a:endParaRPr lang="en-US"/>
        </a:p>
      </dgm:t>
    </dgm:pt>
    <dgm:pt modelId="{BA88C9CF-093B-4B24-91C7-48C42550FDD3}" type="sibTrans" cxnId="{66145A74-238C-4CE9-A597-B018123723A8}">
      <dgm:prSet/>
      <dgm:spPr/>
      <dgm:t>
        <a:bodyPr/>
        <a:lstStyle/>
        <a:p>
          <a:endParaRPr lang="en-US"/>
        </a:p>
      </dgm:t>
    </dgm:pt>
    <dgm:pt modelId="{011F7C77-986A-4797-8C8B-2F9170C01AFC}">
      <dgm:prSet phldrT="[Text]"/>
      <dgm:spPr>
        <a:xfrm>
          <a:off x="2888758" y="0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ysClr val="windowText" lastClr="000000">
            <a:lumMod val="65000"/>
            <a:lumOff val="35000"/>
          </a:sys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Database Technology</a:t>
          </a:r>
        </a:p>
      </dgm:t>
    </dgm:pt>
    <dgm:pt modelId="{0BD32B89-E704-4B57-9E25-427C543CCF83}" type="parTrans" cxnId="{989E9123-F1B9-4C6F-994D-D3E807479536}">
      <dgm:prSet/>
      <dgm:spPr/>
      <dgm:t>
        <a:bodyPr/>
        <a:lstStyle/>
        <a:p>
          <a:endParaRPr lang="en-US"/>
        </a:p>
      </dgm:t>
    </dgm:pt>
    <dgm:pt modelId="{DB3883AC-A6B5-46AF-A62D-1E6B935B2F4A}" type="sibTrans" cxnId="{989E9123-F1B9-4C6F-994D-D3E807479536}">
      <dgm:prSet/>
      <dgm:spPr/>
      <dgm:t>
        <a:bodyPr/>
        <a:lstStyle/>
        <a:p>
          <a:endParaRPr lang="en-US"/>
        </a:p>
      </dgm:t>
    </dgm:pt>
    <dgm:pt modelId="{65D392F6-E51F-47AA-8E98-A05AAE1A264D}">
      <dgm:prSet phldrT="[Text]"/>
      <dgm:spPr>
        <a:xfrm>
          <a:off x="4164655" y="740267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ysClr val="windowText" lastClr="000000">
            <a:lumMod val="65000"/>
            <a:lumOff val="35000"/>
          </a:sys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Statistics</a:t>
          </a:r>
        </a:p>
      </dgm:t>
    </dgm:pt>
    <dgm:pt modelId="{64C15C40-2833-4656-92DA-99A47B3E2A18}" type="parTrans" cxnId="{A707906D-D9C1-44B8-A102-E506A4013181}">
      <dgm:prSet/>
      <dgm:spPr/>
      <dgm:t>
        <a:bodyPr/>
        <a:lstStyle/>
        <a:p>
          <a:endParaRPr lang="en-US"/>
        </a:p>
      </dgm:t>
    </dgm:pt>
    <dgm:pt modelId="{E76C2072-03D7-4894-A62B-F33B1E28D596}" type="sibTrans" cxnId="{A707906D-D9C1-44B8-A102-E506A4013181}">
      <dgm:prSet/>
      <dgm:spPr/>
      <dgm:t>
        <a:bodyPr/>
        <a:lstStyle/>
        <a:p>
          <a:endParaRPr lang="en-US"/>
        </a:p>
      </dgm:t>
    </dgm:pt>
    <dgm:pt modelId="{036ACF96-2A24-4D6D-ACDE-E42394992ABF}">
      <dgm:prSet phldrT="[Text]"/>
      <dgm:spPr>
        <a:xfrm>
          <a:off x="4164655" y="2195548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ysClr val="windowText" lastClr="000000">
            <a:lumMod val="65000"/>
            <a:lumOff val="35000"/>
          </a:sys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Machine Learning</a:t>
          </a:r>
        </a:p>
      </dgm:t>
    </dgm:pt>
    <dgm:pt modelId="{4F5EA9BC-061B-49C8-913E-47F93D2A6112}" type="parTrans" cxnId="{5EAA1BBD-242A-452B-B80F-2A6E40934773}">
      <dgm:prSet/>
      <dgm:spPr/>
      <dgm:t>
        <a:bodyPr/>
        <a:lstStyle/>
        <a:p>
          <a:endParaRPr lang="en-US"/>
        </a:p>
      </dgm:t>
    </dgm:pt>
    <dgm:pt modelId="{A5D1E280-B3C7-4AA0-8BEB-3E7396A4E082}" type="sibTrans" cxnId="{5EAA1BBD-242A-452B-B80F-2A6E40934773}">
      <dgm:prSet/>
      <dgm:spPr/>
      <dgm:t>
        <a:bodyPr/>
        <a:lstStyle/>
        <a:p>
          <a:endParaRPr lang="en-US"/>
        </a:p>
      </dgm:t>
    </dgm:pt>
    <dgm:pt modelId="{675A9E78-77AA-41E6-9C8D-B141CFE05193}">
      <dgm:prSet phldrT="[Text]"/>
      <dgm:spPr>
        <a:xfrm>
          <a:off x="1606938" y="2196376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ysClr val="windowText" lastClr="000000">
            <a:lumMod val="65000"/>
            <a:lumOff val="35000"/>
          </a:sys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Visualization</a:t>
          </a:r>
        </a:p>
      </dgm:t>
    </dgm:pt>
    <dgm:pt modelId="{255EEB29-DD95-4391-95E5-798496AAA8F3}" type="parTrans" cxnId="{1D5501A0-E243-4EAB-A34D-2E4836DF0BCE}">
      <dgm:prSet/>
      <dgm:spPr/>
      <dgm:t>
        <a:bodyPr/>
        <a:lstStyle/>
        <a:p>
          <a:endParaRPr lang="en-US"/>
        </a:p>
      </dgm:t>
    </dgm:pt>
    <dgm:pt modelId="{848E6EC6-36D0-4975-948A-31F70F725A68}" type="sibTrans" cxnId="{1D5501A0-E243-4EAB-A34D-2E4836DF0BCE}">
      <dgm:prSet/>
      <dgm:spPr/>
      <dgm:t>
        <a:bodyPr/>
        <a:lstStyle/>
        <a:p>
          <a:endParaRPr lang="en-US"/>
        </a:p>
      </dgm:t>
    </dgm:pt>
    <dgm:pt modelId="{70A89DE9-66DC-4185-9A8D-DCC3155099B2}">
      <dgm:prSet phldrT="[Text]"/>
      <dgm:spPr>
        <a:xfrm>
          <a:off x="4164655" y="2195548"/>
          <a:ext cx="1391205" cy="1203556"/>
        </a:xfrm>
        <a:solidFill>
          <a:sysClr val="windowText" lastClr="000000">
            <a:lumMod val="65000"/>
            <a:lumOff val="35000"/>
          </a:sys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+mj-lt"/>
              <a:ea typeface="+mn-ea"/>
              <a:cs typeface="+mn-cs"/>
            </a:rPr>
            <a:t>Other  Disciplines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3590223F-AB24-4D3A-BEF1-58EDBC9BE37A}" type="parTrans" cxnId="{7F623C14-FD32-4D4C-9EF4-224515A6CCD5}">
      <dgm:prSet/>
      <dgm:spPr/>
      <dgm:t>
        <a:bodyPr/>
        <a:lstStyle/>
        <a:p>
          <a:endParaRPr lang="en-IN"/>
        </a:p>
      </dgm:t>
    </dgm:pt>
    <dgm:pt modelId="{4C9D0709-9D6B-4D80-8E2B-17C56E0CF7F6}" type="sibTrans" cxnId="{7F623C14-FD32-4D4C-9EF4-224515A6CCD5}">
      <dgm:prSet/>
      <dgm:spPr/>
      <dgm:t>
        <a:bodyPr/>
        <a:lstStyle/>
        <a:p>
          <a:endParaRPr lang="en-IN"/>
        </a:p>
      </dgm:t>
    </dgm:pt>
    <dgm:pt modelId="{17F1E4A8-E0DD-479B-B236-EBCCC5E0E931}">
      <dgm:prSet phldrT="[Text]"/>
      <dgm:spPr>
        <a:xfrm>
          <a:off x="2888758" y="2936643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ysClr val="windowText" lastClr="000000">
            <a:lumMod val="65000"/>
            <a:lumOff val="35000"/>
          </a:sys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Information Science</a:t>
          </a:r>
        </a:p>
      </dgm:t>
    </dgm:pt>
    <dgm:pt modelId="{14F78060-B4AA-4FFB-94C4-54D4C7924FA8}" type="sibTrans" cxnId="{02076C09-8E65-4827-ABB3-E544F57921D9}">
      <dgm:prSet/>
      <dgm:spPr/>
      <dgm:t>
        <a:bodyPr/>
        <a:lstStyle/>
        <a:p>
          <a:endParaRPr lang="en-US"/>
        </a:p>
      </dgm:t>
    </dgm:pt>
    <dgm:pt modelId="{6A69FE84-DD39-4737-9300-93916CA39D41}" type="parTrans" cxnId="{02076C09-8E65-4827-ABB3-E544F57921D9}">
      <dgm:prSet/>
      <dgm:spPr/>
      <dgm:t>
        <a:bodyPr/>
        <a:lstStyle/>
        <a:p>
          <a:endParaRPr lang="en-US"/>
        </a:p>
      </dgm:t>
    </dgm:pt>
    <dgm:pt modelId="{1372F3B9-AEBE-4236-BD09-652F1D4CD514}" type="pres">
      <dgm:prSet presAssocID="{16C897C6-CCEA-483F-9232-A894CE4E7D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54DFA4-9BFE-4029-AA9F-A944D1B2EA7F}" type="pres">
      <dgm:prSet presAssocID="{F9011A44-A485-4D98-8D7B-CF6FE5F9328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FEC7A52A-C0A5-4294-AB22-C5C4B1E2424F}" type="pres">
      <dgm:prSet presAssocID="{011F7C77-986A-4797-8C8B-2F9170C01AFC}" presName="Accent1" presStyleCnt="0"/>
      <dgm:spPr/>
    </dgm:pt>
    <dgm:pt modelId="{4CEEDC47-209B-4870-9FF5-5B1FC356F74D}" type="pres">
      <dgm:prSet presAssocID="{011F7C77-986A-4797-8C8B-2F9170C01AFC}" presName="Accent" presStyleLbl="bgShp" presStyleIdx="0" presStyleCnt="6"/>
      <dgm:spPr/>
    </dgm:pt>
    <dgm:pt modelId="{57A44098-420B-4B35-B7E4-8C986D6097AA}" type="pres">
      <dgm:prSet presAssocID="{011F7C77-986A-4797-8C8B-2F9170C01AF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78ED0-1376-41B0-98A2-DE6BAC636B4A}" type="pres">
      <dgm:prSet presAssocID="{65D392F6-E51F-47AA-8E98-A05AAE1A264D}" presName="Accent2" presStyleCnt="0"/>
      <dgm:spPr/>
    </dgm:pt>
    <dgm:pt modelId="{CF40BBBF-E5F5-48A8-AA5E-025D5F6E0B92}" type="pres">
      <dgm:prSet presAssocID="{65D392F6-E51F-47AA-8E98-A05AAE1A264D}" presName="Accent" presStyleLbl="bgShp" presStyleIdx="1" presStyleCnt="6"/>
      <dgm:spPr>
        <a:xfrm>
          <a:off x="3795431" y="633036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rgbClr val="4F81B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4A6E7207-CA06-4004-870C-88004490F99C}" type="pres">
      <dgm:prSet presAssocID="{65D392F6-E51F-47AA-8E98-A05AAE1A264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7806F-38E9-4F51-B6F6-263F5129C595}" type="pres">
      <dgm:prSet presAssocID="{036ACF96-2A24-4D6D-ACDE-E42394992ABF}" presName="Accent3" presStyleCnt="0"/>
      <dgm:spPr/>
    </dgm:pt>
    <dgm:pt modelId="{E810F16B-332E-4669-827B-3DF40EF354A7}" type="pres">
      <dgm:prSet presAssocID="{036ACF96-2A24-4D6D-ACDE-E42394992ABF}" presName="Accent" presStyleLbl="bgShp" presStyleIdx="2" presStyleCnt="6"/>
      <dgm:spPr>
        <a:xfrm>
          <a:off x="4542962" y="1664774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rgbClr val="4F81B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DA2C57EB-755F-4073-BA28-5A9B8A85CC4A}" type="pres">
      <dgm:prSet presAssocID="{036ACF96-2A24-4D6D-ACDE-E42394992AB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3C850-4C7F-4296-83A5-C2F9E992C751}" type="pres">
      <dgm:prSet presAssocID="{17F1E4A8-E0DD-479B-B236-EBCCC5E0E931}" presName="Accent4" presStyleCnt="0"/>
      <dgm:spPr/>
    </dgm:pt>
    <dgm:pt modelId="{B27D0829-8EFB-4133-9E67-429A6D69827D}" type="pres">
      <dgm:prSet presAssocID="{17F1E4A8-E0DD-479B-B236-EBCCC5E0E931}" presName="Accent" presStyleLbl="bgShp" presStyleIdx="3" presStyleCnt="6"/>
      <dgm:spPr>
        <a:xfrm>
          <a:off x="4023679" y="2829412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rgbClr val="4F81B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F547DD26-ACEB-4BDF-9609-23129C599A1F}" type="pres">
      <dgm:prSet presAssocID="{17F1E4A8-E0DD-479B-B236-EBCCC5E0E93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A8EF1-A431-4671-BDC6-A23948E0224B}" type="pres">
      <dgm:prSet presAssocID="{675A9E78-77AA-41E6-9C8D-B141CFE05193}" presName="Accent5" presStyleCnt="0"/>
      <dgm:spPr/>
    </dgm:pt>
    <dgm:pt modelId="{D0A3C89D-96B5-487A-8DE8-E32EC5D54229}" type="pres">
      <dgm:prSet presAssocID="{675A9E78-77AA-41E6-9C8D-B141CFE05193}" presName="Accent" presStyleLbl="bgShp" presStyleIdx="4" presStyleCnt="6"/>
      <dgm:spPr>
        <a:xfrm>
          <a:off x="2735540" y="2950306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rgbClr val="4F81B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EBB702C-091A-4747-B8F2-CC46B1A0E31B}" type="pres">
      <dgm:prSet presAssocID="{675A9E78-77AA-41E6-9C8D-B141CFE0519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D2F8E-5871-4BA7-84C8-C00F6DA01599}" type="pres">
      <dgm:prSet presAssocID="{70A89DE9-66DC-4185-9A8D-DCC3155099B2}" presName="Accent6" presStyleCnt="0"/>
      <dgm:spPr/>
    </dgm:pt>
    <dgm:pt modelId="{A0337ADD-4416-45B8-841D-5EC61EC11176}" type="pres">
      <dgm:prSet presAssocID="{70A89DE9-66DC-4185-9A8D-DCC3155099B2}" presName="Accent" presStyleLbl="bgShp" presStyleIdx="5" presStyleCnt="6"/>
      <dgm:spPr/>
    </dgm:pt>
    <dgm:pt modelId="{1148678F-FC3C-44A5-A989-A7C548FF115C}" type="pres">
      <dgm:prSet presAssocID="{70A89DE9-66DC-4185-9A8D-DCC3155099B2}" presName="Child6" presStyleLbl="node1" presStyleIdx="5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</dgm:ptLst>
  <dgm:cxnLst>
    <dgm:cxn modelId="{E2242D23-A881-4C1F-A076-C38C32732469}" type="presOf" srcId="{011F7C77-986A-4797-8C8B-2F9170C01AFC}" destId="{57A44098-420B-4B35-B7E4-8C986D6097AA}" srcOrd="0" destOrd="0" presId="urn:microsoft.com/office/officeart/2011/layout/HexagonRadial"/>
    <dgm:cxn modelId="{7F623C14-FD32-4D4C-9EF4-224515A6CCD5}" srcId="{F9011A44-A485-4D98-8D7B-CF6FE5F9328E}" destId="{70A89DE9-66DC-4185-9A8D-DCC3155099B2}" srcOrd="5" destOrd="0" parTransId="{3590223F-AB24-4D3A-BEF1-58EDBC9BE37A}" sibTransId="{4C9D0709-9D6B-4D80-8E2B-17C56E0CF7F6}"/>
    <dgm:cxn modelId="{1D5501A0-E243-4EAB-A34D-2E4836DF0BCE}" srcId="{F9011A44-A485-4D98-8D7B-CF6FE5F9328E}" destId="{675A9E78-77AA-41E6-9C8D-B141CFE05193}" srcOrd="4" destOrd="0" parTransId="{255EEB29-DD95-4391-95E5-798496AAA8F3}" sibTransId="{848E6EC6-36D0-4975-948A-31F70F725A68}"/>
    <dgm:cxn modelId="{826FEAAA-4EE4-4B81-88E3-BBC28DBCFA22}" type="presOf" srcId="{17F1E4A8-E0DD-479B-B236-EBCCC5E0E931}" destId="{F547DD26-ACEB-4BDF-9609-23129C599A1F}" srcOrd="0" destOrd="0" presId="urn:microsoft.com/office/officeart/2011/layout/HexagonRadial"/>
    <dgm:cxn modelId="{61BD9B00-611D-432E-89E9-174A3E67A759}" type="presOf" srcId="{16C897C6-CCEA-483F-9232-A894CE4E7DAE}" destId="{1372F3B9-AEBE-4236-BD09-652F1D4CD514}" srcOrd="0" destOrd="0" presId="urn:microsoft.com/office/officeart/2011/layout/HexagonRadial"/>
    <dgm:cxn modelId="{3311D507-62FD-41EE-852A-0F06051E6A79}" type="presOf" srcId="{65D392F6-E51F-47AA-8E98-A05AAE1A264D}" destId="{4A6E7207-CA06-4004-870C-88004490F99C}" srcOrd="0" destOrd="0" presId="urn:microsoft.com/office/officeart/2011/layout/HexagonRadial"/>
    <dgm:cxn modelId="{5412F142-966C-48B8-9B94-360ACF305F48}" type="presOf" srcId="{70A89DE9-66DC-4185-9A8D-DCC3155099B2}" destId="{1148678F-FC3C-44A5-A989-A7C548FF115C}" srcOrd="0" destOrd="0" presId="urn:microsoft.com/office/officeart/2011/layout/HexagonRadial"/>
    <dgm:cxn modelId="{66145A74-238C-4CE9-A597-B018123723A8}" srcId="{16C897C6-CCEA-483F-9232-A894CE4E7DAE}" destId="{F9011A44-A485-4D98-8D7B-CF6FE5F9328E}" srcOrd="0" destOrd="0" parTransId="{39521505-9CE3-4172-A5ED-460950299501}" sibTransId="{BA88C9CF-093B-4B24-91C7-48C42550FDD3}"/>
    <dgm:cxn modelId="{A707906D-D9C1-44B8-A102-E506A4013181}" srcId="{F9011A44-A485-4D98-8D7B-CF6FE5F9328E}" destId="{65D392F6-E51F-47AA-8E98-A05AAE1A264D}" srcOrd="1" destOrd="0" parTransId="{64C15C40-2833-4656-92DA-99A47B3E2A18}" sibTransId="{E76C2072-03D7-4894-A62B-F33B1E28D596}"/>
    <dgm:cxn modelId="{C07C58F6-E54B-443D-AFA0-6E4E8699382C}" type="presOf" srcId="{F9011A44-A485-4D98-8D7B-CF6FE5F9328E}" destId="{CC54DFA4-9BFE-4029-AA9F-A944D1B2EA7F}" srcOrd="0" destOrd="0" presId="urn:microsoft.com/office/officeart/2011/layout/HexagonRadial"/>
    <dgm:cxn modelId="{02076C09-8E65-4827-ABB3-E544F57921D9}" srcId="{F9011A44-A485-4D98-8D7B-CF6FE5F9328E}" destId="{17F1E4A8-E0DD-479B-B236-EBCCC5E0E931}" srcOrd="3" destOrd="0" parTransId="{6A69FE84-DD39-4737-9300-93916CA39D41}" sibTransId="{14F78060-B4AA-4FFB-94C4-54D4C7924FA8}"/>
    <dgm:cxn modelId="{5EAA1BBD-242A-452B-B80F-2A6E40934773}" srcId="{F9011A44-A485-4D98-8D7B-CF6FE5F9328E}" destId="{036ACF96-2A24-4D6D-ACDE-E42394992ABF}" srcOrd="2" destOrd="0" parTransId="{4F5EA9BC-061B-49C8-913E-47F93D2A6112}" sibTransId="{A5D1E280-B3C7-4AA0-8BEB-3E7396A4E082}"/>
    <dgm:cxn modelId="{989E9123-F1B9-4C6F-994D-D3E807479536}" srcId="{F9011A44-A485-4D98-8D7B-CF6FE5F9328E}" destId="{011F7C77-986A-4797-8C8B-2F9170C01AFC}" srcOrd="0" destOrd="0" parTransId="{0BD32B89-E704-4B57-9E25-427C543CCF83}" sibTransId="{DB3883AC-A6B5-46AF-A62D-1E6B935B2F4A}"/>
    <dgm:cxn modelId="{32E84748-1C98-4155-AD7B-653709C95469}" type="presOf" srcId="{675A9E78-77AA-41E6-9C8D-B141CFE05193}" destId="{EEBB702C-091A-4747-B8F2-CC46B1A0E31B}" srcOrd="0" destOrd="0" presId="urn:microsoft.com/office/officeart/2011/layout/HexagonRadial"/>
    <dgm:cxn modelId="{0D2E4025-8F8C-4AB3-B709-8554768C92FB}" type="presOf" srcId="{036ACF96-2A24-4D6D-ACDE-E42394992ABF}" destId="{DA2C57EB-755F-4073-BA28-5A9B8A85CC4A}" srcOrd="0" destOrd="0" presId="urn:microsoft.com/office/officeart/2011/layout/HexagonRadial"/>
    <dgm:cxn modelId="{889620DC-2939-4CEF-85AE-75D2079B48B5}" type="presParOf" srcId="{1372F3B9-AEBE-4236-BD09-652F1D4CD514}" destId="{CC54DFA4-9BFE-4029-AA9F-A944D1B2EA7F}" srcOrd="0" destOrd="0" presId="urn:microsoft.com/office/officeart/2011/layout/HexagonRadial"/>
    <dgm:cxn modelId="{09236785-CCB1-429B-ADFE-5CB7C8D02231}" type="presParOf" srcId="{1372F3B9-AEBE-4236-BD09-652F1D4CD514}" destId="{FEC7A52A-C0A5-4294-AB22-C5C4B1E2424F}" srcOrd="1" destOrd="0" presId="urn:microsoft.com/office/officeart/2011/layout/HexagonRadial"/>
    <dgm:cxn modelId="{EB2BAF3C-5929-4B1E-8D9C-650C5C9FFC93}" type="presParOf" srcId="{FEC7A52A-C0A5-4294-AB22-C5C4B1E2424F}" destId="{4CEEDC47-209B-4870-9FF5-5B1FC356F74D}" srcOrd="0" destOrd="0" presId="urn:microsoft.com/office/officeart/2011/layout/HexagonRadial"/>
    <dgm:cxn modelId="{023D4780-BBE8-414E-B5EB-D6BB1F577499}" type="presParOf" srcId="{1372F3B9-AEBE-4236-BD09-652F1D4CD514}" destId="{57A44098-420B-4B35-B7E4-8C986D6097AA}" srcOrd="2" destOrd="0" presId="urn:microsoft.com/office/officeart/2011/layout/HexagonRadial"/>
    <dgm:cxn modelId="{0D290FB8-F59E-4C95-8FF2-CDE6AFAF5028}" type="presParOf" srcId="{1372F3B9-AEBE-4236-BD09-652F1D4CD514}" destId="{7FF78ED0-1376-41B0-98A2-DE6BAC636B4A}" srcOrd="3" destOrd="0" presId="urn:microsoft.com/office/officeart/2011/layout/HexagonRadial"/>
    <dgm:cxn modelId="{F8AB0A62-5773-4463-95B6-1C96D9067542}" type="presParOf" srcId="{7FF78ED0-1376-41B0-98A2-DE6BAC636B4A}" destId="{CF40BBBF-E5F5-48A8-AA5E-025D5F6E0B92}" srcOrd="0" destOrd="0" presId="urn:microsoft.com/office/officeart/2011/layout/HexagonRadial"/>
    <dgm:cxn modelId="{EF4076EE-BAD7-40A5-B8C7-84791F74A06D}" type="presParOf" srcId="{1372F3B9-AEBE-4236-BD09-652F1D4CD514}" destId="{4A6E7207-CA06-4004-870C-88004490F99C}" srcOrd="4" destOrd="0" presId="urn:microsoft.com/office/officeart/2011/layout/HexagonRadial"/>
    <dgm:cxn modelId="{6C57FF57-C6C7-4C95-B369-4674FFC67BFC}" type="presParOf" srcId="{1372F3B9-AEBE-4236-BD09-652F1D4CD514}" destId="{30F7806F-38E9-4F51-B6F6-263F5129C595}" srcOrd="5" destOrd="0" presId="urn:microsoft.com/office/officeart/2011/layout/HexagonRadial"/>
    <dgm:cxn modelId="{FC97DA6A-895E-478E-AF21-3CD4F6A8A7B7}" type="presParOf" srcId="{30F7806F-38E9-4F51-B6F6-263F5129C595}" destId="{E810F16B-332E-4669-827B-3DF40EF354A7}" srcOrd="0" destOrd="0" presId="urn:microsoft.com/office/officeart/2011/layout/HexagonRadial"/>
    <dgm:cxn modelId="{8E3385C5-B6D3-4485-BB85-0902EA007736}" type="presParOf" srcId="{1372F3B9-AEBE-4236-BD09-652F1D4CD514}" destId="{DA2C57EB-755F-4073-BA28-5A9B8A85CC4A}" srcOrd="6" destOrd="0" presId="urn:microsoft.com/office/officeart/2011/layout/HexagonRadial"/>
    <dgm:cxn modelId="{2A7AE6C6-AF20-494E-A074-081D89554CAB}" type="presParOf" srcId="{1372F3B9-AEBE-4236-BD09-652F1D4CD514}" destId="{B793C850-4C7F-4296-83A5-C2F9E992C751}" srcOrd="7" destOrd="0" presId="urn:microsoft.com/office/officeart/2011/layout/HexagonRadial"/>
    <dgm:cxn modelId="{C799FD1D-33CE-4B21-921C-A3A747510968}" type="presParOf" srcId="{B793C850-4C7F-4296-83A5-C2F9E992C751}" destId="{B27D0829-8EFB-4133-9E67-429A6D69827D}" srcOrd="0" destOrd="0" presId="urn:microsoft.com/office/officeart/2011/layout/HexagonRadial"/>
    <dgm:cxn modelId="{EF6121BA-C202-4576-A159-E4070D038D44}" type="presParOf" srcId="{1372F3B9-AEBE-4236-BD09-652F1D4CD514}" destId="{F547DD26-ACEB-4BDF-9609-23129C599A1F}" srcOrd="8" destOrd="0" presId="urn:microsoft.com/office/officeart/2011/layout/HexagonRadial"/>
    <dgm:cxn modelId="{A5DD20CA-7F64-4534-BD36-23B70B6A8A18}" type="presParOf" srcId="{1372F3B9-AEBE-4236-BD09-652F1D4CD514}" destId="{898A8EF1-A431-4671-BDC6-A23948E0224B}" srcOrd="9" destOrd="0" presId="urn:microsoft.com/office/officeart/2011/layout/HexagonRadial"/>
    <dgm:cxn modelId="{04A2D9C4-2720-41BF-A00A-34A51FE421F1}" type="presParOf" srcId="{898A8EF1-A431-4671-BDC6-A23948E0224B}" destId="{D0A3C89D-96B5-487A-8DE8-E32EC5D54229}" srcOrd="0" destOrd="0" presId="urn:microsoft.com/office/officeart/2011/layout/HexagonRadial"/>
    <dgm:cxn modelId="{DE4F0543-0DC8-4846-AA14-F42D4E2FD0CA}" type="presParOf" srcId="{1372F3B9-AEBE-4236-BD09-652F1D4CD514}" destId="{EEBB702C-091A-4747-B8F2-CC46B1A0E31B}" srcOrd="10" destOrd="0" presId="urn:microsoft.com/office/officeart/2011/layout/HexagonRadial"/>
    <dgm:cxn modelId="{9C152698-85FF-4865-8C37-B90C1E550CCD}" type="presParOf" srcId="{1372F3B9-AEBE-4236-BD09-652F1D4CD514}" destId="{139D2F8E-5871-4BA7-84C8-C00F6DA01599}" srcOrd="11" destOrd="0" presId="urn:microsoft.com/office/officeart/2011/layout/HexagonRadial"/>
    <dgm:cxn modelId="{CF39E376-00A8-4775-A778-2C796E7974E4}" type="presParOf" srcId="{139D2F8E-5871-4BA7-84C8-C00F6DA01599}" destId="{A0337ADD-4416-45B8-841D-5EC61EC11176}" srcOrd="0" destOrd="0" presId="urn:microsoft.com/office/officeart/2011/layout/HexagonRadial"/>
    <dgm:cxn modelId="{FE2F2077-C5BA-49BA-840A-829B593055AD}" type="presParOf" srcId="{1372F3B9-AEBE-4236-BD09-652F1D4CD514}" destId="{1148678F-FC3C-44A5-A989-A7C548FF115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A45B1-945C-4655-9D76-60D13746EBD7}" type="doc">
      <dgm:prSet loTypeId="urn:microsoft.com/office/officeart/2005/8/layout/gear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10AB910F-BBC7-40C2-8B28-40F025C48605}">
      <dgm:prSet phldrT="[Text]" custT="1"/>
      <dgm:spPr/>
      <dgm:t>
        <a:bodyPr/>
        <a:lstStyle/>
        <a:p>
          <a:r>
            <a:rPr lang="en-US" sz="2200" b="1" kern="1200" dirty="0">
              <a:latin typeface="Roboto Condensed"/>
              <a:ea typeface="+mn-ea"/>
              <a:cs typeface="+mn-cs"/>
            </a:rPr>
            <a:t>Quantitative</a:t>
          </a:r>
          <a:endParaRPr lang="en-IN" sz="2200" b="1" kern="1200" dirty="0">
            <a:latin typeface="Roboto Condensed"/>
            <a:ea typeface="+mn-ea"/>
            <a:cs typeface="+mn-cs"/>
          </a:endParaRPr>
        </a:p>
      </dgm:t>
    </dgm:pt>
    <dgm:pt modelId="{F49DE212-46FA-44EB-84FD-72495BF2DF80}" type="parTrans" cxnId="{082EA835-BB93-45F9-B5D1-FFA9612C5DB1}">
      <dgm:prSet/>
      <dgm:spPr/>
      <dgm:t>
        <a:bodyPr/>
        <a:lstStyle/>
        <a:p>
          <a:endParaRPr lang="en-IN" b="1"/>
        </a:p>
      </dgm:t>
    </dgm:pt>
    <dgm:pt modelId="{5C94BE89-9DE3-4654-B8F9-CCE8E5334F62}" type="sibTrans" cxnId="{082EA835-BB93-45F9-B5D1-FFA9612C5DB1}">
      <dgm:prSet/>
      <dgm:spPr/>
      <dgm:t>
        <a:bodyPr/>
        <a:lstStyle/>
        <a:p>
          <a:endParaRPr lang="en-IN" b="1"/>
        </a:p>
      </dgm:t>
    </dgm:pt>
    <dgm:pt modelId="{E7F2A004-F316-44C1-9D8D-A876EE5FE92A}">
      <dgm:prSet phldrT="[Text]" custT="1"/>
      <dgm:spPr/>
      <dgm:t>
        <a:bodyPr/>
        <a:lstStyle/>
        <a:p>
          <a:r>
            <a:rPr lang="en-US" sz="1600" b="0" dirty="0"/>
            <a:t>Discreate</a:t>
          </a:r>
          <a:endParaRPr lang="en-IN" sz="1600" b="0" dirty="0"/>
        </a:p>
      </dgm:t>
    </dgm:pt>
    <dgm:pt modelId="{7049971C-79B8-472B-AB82-8FE72273744A}" type="parTrans" cxnId="{88614C39-5C7C-47AD-9DF1-AF35938AB0D8}">
      <dgm:prSet/>
      <dgm:spPr/>
      <dgm:t>
        <a:bodyPr/>
        <a:lstStyle/>
        <a:p>
          <a:endParaRPr lang="en-IN"/>
        </a:p>
      </dgm:t>
    </dgm:pt>
    <dgm:pt modelId="{244A7356-E731-4456-852F-9587B1630273}" type="sibTrans" cxnId="{88614C39-5C7C-47AD-9DF1-AF35938AB0D8}">
      <dgm:prSet/>
      <dgm:spPr/>
      <dgm:t>
        <a:bodyPr/>
        <a:lstStyle/>
        <a:p>
          <a:endParaRPr lang="en-IN"/>
        </a:p>
      </dgm:t>
    </dgm:pt>
    <dgm:pt modelId="{87EC9498-04E5-455B-8CA2-815FFC36CE89}">
      <dgm:prSet phldrT="[Text]" custT="1"/>
      <dgm:spPr/>
      <dgm:t>
        <a:bodyPr/>
        <a:lstStyle/>
        <a:p>
          <a:r>
            <a:rPr lang="en-US" sz="1600" b="0" dirty="0"/>
            <a:t>Continuous</a:t>
          </a:r>
          <a:endParaRPr lang="en-IN" sz="1600" b="0" dirty="0"/>
        </a:p>
      </dgm:t>
    </dgm:pt>
    <dgm:pt modelId="{E17653F5-5106-426E-9E59-0D17D0708B62}" type="parTrans" cxnId="{5F4652E3-9E51-491D-9574-398E7BFC5D6F}">
      <dgm:prSet/>
      <dgm:spPr/>
      <dgm:t>
        <a:bodyPr/>
        <a:lstStyle/>
        <a:p>
          <a:endParaRPr lang="en-IN"/>
        </a:p>
      </dgm:t>
    </dgm:pt>
    <dgm:pt modelId="{5973C9AE-E470-4659-AB4B-B75050FCB09C}" type="sibTrans" cxnId="{5F4652E3-9E51-491D-9574-398E7BFC5D6F}">
      <dgm:prSet/>
      <dgm:spPr/>
      <dgm:t>
        <a:bodyPr/>
        <a:lstStyle/>
        <a:p>
          <a:endParaRPr lang="en-IN"/>
        </a:p>
      </dgm:t>
    </dgm:pt>
    <dgm:pt modelId="{54BA4268-30A5-4A23-A714-6791A5D00D4B}" type="pres">
      <dgm:prSet presAssocID="{281A45B1-945C-4655-9D76-60D13746EBD7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115046-359A-4AA0-949B-8FF7B7F82721}" type="pres">
      <dgm:prSet presAssocID="{10AB910F-BBC7-40C2-8B28-40F025C48605}" presName="gear1" presStyleLbl="node1" presStyleIdx="0" presStyleCnt="1" custLinFactNeighborY="-70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AB594-5491-4D19-96F5-91BC65A2393B}" type="pres">
      <dgm:prSet presAssocID="{10AB910F-BBC7-40C2-8B28-40F025C48605}" presName="gear1srcNode" presStyleLbl="node1" presStyleIdx="0" presStyleCnt="1"/>
      <dgm:spPr/>
      <dgm:t>
        <a:bodyPr/>
        <a:lstStyle/>
        <a:p>
          <a:endParaRPr lang="en-US"/>
        </a:p>
      </dgm:t>
    </dgm:pt>
    <dgm:pt modelId="{075E39F3-5457-43FA-9644-721D400107C4}" type="pres">
      <dgm:prSet presAssocID="{10AB910F-BBC7-40C2-8B28-40F025C48605}" presName="gear1dstNode" presStyleLbl="node1" presStyleIdx="0" presStyleCnt="1"/>
      <dgm:spPr/>
      <dgm:t>
        <a:bodyPr/>
        <a:lstStyle/>
        <a:p>
          <a:endParaRPr lang="en-US"/>
        </a:p>
      </dgm:t>
    </dgm:pt>
    <dgm:pt modelId="{2C252ECD-E892-446B-8DDB-7B228E863A15}" type="pres">
      <dgm:prSet presAssocID="{10AB910F-BBC7-40C2-8B28-40F025C48605}" presName="gear1ch" presStyleLbl="fgAcc1" presStyleIdx="0" presStyleCnt="1" custScaleY="71431" custLinFactNeighborX="-2936" custLinFactNeighborY="8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10AF0-B644-4C02-AD9A-01B6AB381C95}" type="pres">
      <dgm:prSet presAssocID="{5C94BE89-9DE3-4654-B8F9-CCE8E5334F62}" presName="connector1" presStyleLbl="sibTrans2D1" presStyleIdx="0" presStyleCnt="1" custLinFactNeighborY="-5706"/>
      <dgm:spPr/>
      <dgm:t>
        <a:bodyPr/>
        <a:lstStyle/>
        <a:p>
          <a:endParaRPr lang="en-US"/>
        </a:p>
      </dgm:t>
    </dgm:pt>
  </dgm:ptLst>
  <dgm:cxnLst>
    <dgm:cxn modelId="{4D5C64A9-FB8A-4575-8BF4-C18C38CDB2D1}" type="presOf" srcId="{E7F2A004-F316-44C1-9D8D-A876EE5FE92A}" destId="{2C252ECD-E892-446B-8DDB-7B228E863A15}" srcOrd="0" destOrd="0" presId="urn:microsoft.com/office/officeart/2005/8/layout/gear1"/>
    <dgm:cxn modelId="{E9DBECEE-980B-4B78-93CC-BAE718988F67}" type="presOf" srcId="{10AB910F-BBC7-40C2-8B28-40F025C48605}" destId="{E36AB594-5491-4D19-96F5-91BC65A2393B}" srcOrd="1" destOrd="0" presId="urn:microsoft.com/office/officeart/2005/8/layout/gear1"/>
    <dgm:cxn modelId="{082EA835-BB93-45F9-B5D1-FFA9612C5DB1}" srcId="{281A45B1-945C-4655-9D76-60D13746EBD7}" destId="{10AB910F-BBC7-40C2-8B28-40F025C48605}" srcOrd="0" destOrd="0" parTransId="{F49DE212-46FA-44EB-84FD-72495BF2DF80}" sibTransId="{5C94BE89-9DE3-4654-B8F9-CCE8E5334F62}"/>
    <dgm:cxn modelId="{B895FC23-5E14-4EE8-AEE6-F2F22B562EA2}" type="presOf" srcId="{87EC9498-04E5-455B-8CA2-815FFC36CE89}" destId="{2C252ECD-E892-446B-8DDB-7B228E863A15}" srcOrd="0" destOrd="1" presId="urn:microsoft.com/office/officeart/2005/8/layout/gear1"/>
    <dgm:cxn modelId="{5D91AA26-F136-443B-88A5-EA1DE978F96B}" type="presOf" srcId="{281A45B1-945C-4655-9D76-60D13746EBD7}" destId="{54BA4268-30A5-4A23-A714-6791A5D00D4B}" srcOrd="0" destOrd="0" presId="urn:microsoft.com/office/officeart/2005/8/layout/gear1"/>
    <dgm:cxn modelId="{88614C39-5C7C-47AD-9DF1-AF35938AB0D8}" srcId="{10AB910F-BBC7-40C2-8B28-40F025C48605}" destId="{E7F2A004-F316-44C1-9D8D-A876EE5FE92A}" srcOrd="0" destOrd="0" parTransId="{7049971C-79B8-472B-AB82-8FE72273744A}" sibTransId="{244A7356-E731-4456-852F-9587B1630273}"/>
    <dgm:cxn modelId="{2D43E849-F4BC-43BA-9CDE-064705B7A4BB}" type="presOf" srcId="{10AB910F-BBC7-40C2-8B28-40F025C48605}" destId="{D6115046-359A-4AA0-949B-8FF7B7F82721}" srcOrd="0" destOrd="0" presId="urn:microsoft.com/office/officeart/2005/8/layout/gear1"/>
    <dgm:cxn modelId="{F127DD51-ABA6-4F57-8BCF-7B8EFE16FE1F}" type="presOf" srcId="{5C94BE89-9DE3-4654-B8F9-CCE8E5334F62}" destId="{3AA10AF0-B644-4C02-AD9A-01B6AB381C95}" srcOrd="0" destOrd="0" presId="urn:microsoft.com/office/officeart/2005/8/layout/gear1"/>
    <dgm:cxn modelId="{5F4652E3-9E51-491D-9574-398E7BFC5D6F}" srcId="{10AB910F-BBC7-40C2-8B28-40F025C48605}" destId="{87EC9498-04E5-455B-8CA2-815FFC36CE89}" srcOrd="1" destOrd="0" parTransId="{E17653F5-5106-426E-9E59-0D17D0708B62}" sibTransId="{5973C9AE-E470-4659-AB4B-B75050FCB09C}"/>
    <dgm:cxn modelId="{E2644256-79E7-4422-A2E5-C4FF849F1870}" type="presOf" srcId="{10AB910F-BBC7-40C2-8B28-40F025C48605}" destId="{075E39F3-5457-43FA-9644-721D400107C4}" srcOrd="2" destOrd="0" presId="urn:microsoft.com/office/officeart/2005/8/layout/gear1"/>
    <dgm:cxn modelId="{95A387CD-CDD1-47D5-A8F4-8F143850BA41}" type="presParOf" srcId="{54BA4268-30A5-4A23-A714-6791A5D00D4B}" destId="{D6115046-359A-4AA0-949B-8FF7B7F82721}" srcOrd="0" destOrd="0" presId="urn:microsoft.com/office/officeart/2005/8/layout/gear1"/>
    <dgm:cxn modelId="{B42838D0-1590-4B74-BB96-E9006EFBAEAB}" type="presParOf" srcId="{54BA4268-30A5-4A23-A714-6791A5D00D4B}" destId="{E36AB594-5491-4D19-96F5-91BC65A2393B}" srcOrd="1" destOrd="0" presId="urn:microsoft.com/office/officeart/2005/8/layout/gear1"/>
    <dgm:cxn modelId="{44DBC3E8-18F2-4937-94DB-E0A921D0EDE6}" type="presParOf" srcId="{54BA4268-30A5-4A23-A714-6791A5D00D4B}" destId="{075E39F3-5457-43FA-9644-721D400107C4}" srcOrd="2" destOrd="0" presId="urn:microsoft.com/office/officeart/2005/8/layout/gear1"/>
    <dgm:cxn modelId="{B2DFE72D-1419-45F8-9013-001C026E91D3}" type="presParOf" srcId="{54BA4268-30A5-4A23-A714-6791A5D00D4B}" destId="{2C252ECD-E892-446B-8DDB-7B228E863A15}" srcOrd="3" destOrd="0" presId="urn:microsoft.com/office/officeart/2005/8/layout/gear1"/>
    <dgm:cxn modelId="{1522F309-08F1-4077-BF42-68B30FE6F76F}" type="presParOf" srcId="{54BA4268-30A5-4A23-A714-6791A5D00D4B}" destId="{3AA10AF0-B644-4C02-AD9A-01B6AB381C95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1A45B1-945C-4655-9D76-60D13746EBD7}" type="doc">
      <dgm:prSet loTypeId="urn:microsoft.com/office/officeart/2005/8/layout/gear1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10AB910F-BBC7-40C2-8B28-40F025C48605}">
      <dgm:prSet phldrT="[Text]" custT="1"/>
      <dgm:spPr/>
      <dgm:t>
        <a:bodyPr/>
        <a:lstStyle/>
        <a:p>
          <a:r>
            <a:rPr lang="en-US" sz="2200" b="1" dirty="0">
              <a:solidFill>
                <a:schemeClr val="accent6"/>
              </a:solidFill>
            </a:rPr>
            <a:t>Qualitative</a:t>
          </a:r>
          <a:endParaRPr lang="en-IN" sz="2200" b="1" dirty="0">
            <a:solidFill>
              <a:schemeClr val="accent6"/>
            </a:solidFill>
          </a:endParaRPr>
        </a:p>
      </dgm:t>
    </dgm:pt>
    <dgm:pt modelId="{F49DE212-46FA-44EB-84FD-72495BF2DF80}" type="parTrans" cxnId="{082EA835-BB93-45F9-B5D1-FFA9612C5DB1}">
      <dgm:prSet/>
      <dgm:spPr/>
      <dgm:t>
        <a:bodyPr/>
        <a:lstStyle/>
        <a:p>
          <a:endParaRPr lang="en-IN"/>
        </a:p>
      </dgm:t>
    </dgm:pt>
    <dgm:pt modelId="{5C94BE89-9DE3-4654-B8F9-CCE8E5334F62}" type="sibTrans" cxnId="{082EA835-BB93-45F9-B5D1-FFA9612C5DB1}">
      <dgm:prSet/>
      <dgm:spPr/>
      <dgm:t>
        <a:bodyPr/>
        <a:lstStyle/>
        <a:p>
          <a:endParaRPr lang="en-IN"/>
        </a:p>
      </dgm:t>
    </dgm:pt>
    <dgm:pt modelId="{775ABA3C-E2CA-4F45-87AB-154FBC148F38}">
      <dgm:prSet phldrT="[Text]" custT="1"/>
      <dgm:spPr/>
      <dgm:t>
        <a:bodyPr/>
        <a:lstStyle/>
        <a:p>
          <a:r>
            <a:rPr lang="en-US" sz="1600" dirty="0"/>
            <a:t>Nominal</a:t>
          </a:r>
          <a:endParaRPr lang="en-IN" sz="1600" dirty="0"/>
        </a:p>
      </dgm:t>
    </dgm:pt>
    <dgm:pt modelId="{6BA93C38-9717-41AB-98E6-27D4A6359067}" type="parTrans" cxnId="{105E07F5-0C59-407F-9DCE-286E4B52BA57}">
      <dgm:prSet/>
      <dgm:spPr/>
      <dgm:t>
        <a:bodyPr/>
        <a:lstStyle/>
        <a:p>
          <a:endParaRPr lang="en-IN"/>
        </a:p>
      </dgm:t>
    </dgm:pt>
    <dgm:pt modelId="{4127D3D9-486A-4006-BD31-215F991BDE44}" type="sibTrans" cxnId="{105E07F5-0C59-407F-9DCE-286E4B52BA57}">
      <dgm:prSet/>
      <dgm:spPr/>
      <dgm:t>
        <a:bodyPr/>
        <a:lstStyle/>
        <a:p>
          <a:endParaRPr lang="en-IN"/>
        </a:p>
      </dgm:t>
    </dgm:pt>
    <dgm:pt modelId="{A5CD06E4-15DF-4822-877D-4F104DDB2283}">
      <dgm:prSet phldrT="[Text]" custT="1"/>
      <dgm:spPr/>
      <dgm:t>
        <a:bodyPr/>
        <a:lstStyle/>
        <a:p>
          <a:r>
            <a:rPr lang="en-US" sz="1600" dirty="0"/>
            <a:t>Ordinal</a:t>
          </a:r>
          <a:endParaRPr lang="en-IN" sz="1600" dirty="0"/>
        </a:p>
      </dgm:t>
    </dgm:pt>
    <dgm:pt modelId="{81E67B33-7EDA-41BD-AEA7-0397FF5D08C4}" type="parTrans" cxnId="{41747462-C55E-4719-AE32-6B4C589B16E6}">
      <dgm:prSet/>
      <dgm:spPr/>
      <dgm:t>
        <a:bodyPr/>
        <a:lstStyle/>
        <a:p>
          <a:endParaRPr lang="en-IN"/>
        </a:p>
      </dgm:t>
    </dgm:pt>
    <dgm:pt modelId="{E35AC247-40AC-4869-A5DC-C8C1498B8398}" type="sibTrans" cxnId="{41747462-C55E-4719-AE32-6B4C589B16E6}">
      <dgm:prSet/>
      <dgm:spPr/>
      <dgm:t>
        <a:bodyPr/>
        <a:lstStyle/>
        <a:p>
          <a:endParaRPr lang="en-IN"/>
        </a:p>
      </dgm:t>
    </dgm:pt>
    <dgm:pt modelId="{4CE083C2-DD16-45FC-B47A-7E2A4A649C5B}">
      <dgm:prSet phldrT="[Text]" custT="1"/>
      <dgm:spPr/>
      <dgm:t>
        <a:bodyPr/>
        <a:lstStyle/>
        <a:p>
          <a:r>
            <a:rPr lang="en-US" sz="1600" dirty="0"/>
            <a:t>Binary</a:t>
          </a:r>
          <a:endParaRPr lang="en-IN" sz="1400" dirty="0"/>
        </a:p>
      </dgm:t>
    </dgm:pt>
    <dgm:pt modelId="{AF4252E0-04E2-43FC-8BA2-6EB092729CDE}" type="parTrans" cxnId="{4CD2B7F9-1BC6-41E2-91AC-0904C5AE09AB}">
      <dgm:prSet/>
      <dgm:spPr/>
      <dgm:t>
        <a:bodyPr/>
        <a:lstStyle/>
        <a:p>
          <a:endParaRPr lang="en-IN"/>
        </a:p>
      </dgm:t>
    </dgm:pt>
    <dgm:pt modelId="{C8B25BD3-1C98-43EF-A88B-89AFEF824CAA}" type="sibTrans" cxnId="{4CD2B7F9-1BC6-41E2-91AC-0904C5AE09AB}">
      <dgm:prSet/>
      <dgm:spPr/>
      <dgm:t>
        <a:bodyPr/>
        <a:lstStyle/>
        <a:p>
          <a:endParaRPr lang="en-IN"/>
        </a:p>
      </dgm:t>
    </dgm:pt>
    <dgm:pt modelId="{36B2CC1B-75DD-49B6-902E-532E51789BCE}">
      <dgm:prSet phldrT="[Text]" custT="1"/>
      <dgm:spPr/>
      <dgm:t>
        <a:bodyPr/>
        <a:lstStyle/>
        <a:p>
          <a:r>
            <a:rPr lang="en-US" sz="1400" dirty="0"/>
            <a:t>Symmetric </a:t>
          </a:r>
          <a:endParaRPr lang="en-IN" sz="1400" dirty="0"/>
        </a:p>
      </dgm:t>
    </dgm:pt>
    <dgm:pt modelId="{36CC5D66-BFD6-4940-9819-3CB75A1BE98C}" type="parTrans" cxnId="{B1FB4B25-E429-4B3B-B838-6483979B2B99}">
      <dgm:prSet/>
      <dgm:spPr/>
      <dgm:t>
        <a:bodyPr/>
        <a:lstStyle/>
        <a:p>
          <a:endParaRPr lang="en-IN"/>
        </a:p>
      </dgm:t>
    </dgm:pt>
    <dgm:pt modelId="{BB0543A5-C18E-4DE5-B68B-A84AF01ED8D3}" type="sibTrans" cxnId="{B1FB4B25-E429-4B3B-B838-6483979B2B99}">
      <dgm:prSet/>
      <dgm:spPr/>
      <dgm:t>
        <a:bodyPr/>
        <a:lstStyle/>
        <a:p>
          <a:endParaRPr lang="en-IN"/>
        </a:p>
      </dgm:t>
    </dgm:pt>
    <dgm:pt modelId="{B0DA0570-86C9-43AC-9FE7-41567E33BF7A}">
      <dgm:prSet phldrT="[Text]" custT="1"/>
      <dgm:spPr/>
      <dgm:t>
        <a:bodyPr/>
        <a:lstStyle/>
        <a:p>
          <a:r>
            <a:rPr lang="en-US" sz="1400" dirty="0"/>
            <a:t>Asymmetric </a:t>
          </a:r>
          <a:endParaRPr lang="en-IN" sz="1400" dirty="0"/>
        </a:p>
      </dgm:t>
    </dgm:pt>
    <dgm:pt modelId="{573873DE-A83D-43B5-BBC5-7D21C661382A}" type="parTrans" cxnId="{D297C1DD-E441-4E71-B4B2-95BDE5108CDC}">
      <dgm:prSet/>
      <dgm:spPr/>
      <dgm:t>
        <a:bodyPr/>
        <a:lstStyle/>
        <a:p>
          <a:endParaRPr lang="en-IN"/>
        </a:p>
      </dgm:t>
    </dgm:pt>
    <dgm:pt modelId="{FAEF97C8-69C0-4C2C-9E8A-DEB9E9BA872D}" type="sibTrans" cxnId="{D297C1DD-E441-4E71-B4B2-95BDE5108CDC}">
      <dgm:prSet/>
      <dgm:spPr/>
      <dgm:t>
        <a:bodyPr/>
        <a:lstStyle/>
        <a:p>
          <a:endParaRPr lang="en-IN"/>
        </a:p>
      </dgm:t>
    </dgm:pt>
    <dgm:pt modelId="{54BA4268-30A5-4A23-A714-6791A5D00D4B}" type="pres">
      <dgm:prSet presAssocID="{281A45B1-945C-4655-9D76-60D13746EBD7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115046-359A-4AA0-949B-8FF7B7F82721}" type="pres">
      <dgm:prSet presAssocID="{10AB910F-BBC7-40C2-8B28-40F025C4860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AB594-5491-4D19-96F5-91BC65A2393B}" type="pres">
      <dgm:prSet presAssocID="{10AB910F-BBC7-40C2-8B28-40F025C48605}" presName="gear1srcNode" presStyleLbl="node1" presStyleIdx="0" presStyleCnt="1"/>
      <dgm:spPr/>
      <dgm:t>
        <a:bodyPr/>
        <a:lstStyle/>
        <a:p>
          <a:endParaRPr lang="en-US"/>
        </a:p>
      </dgm:t>
    </dgm:pt>
    <dgm:pt modelId="{075E39F3-5457-43FA-9644-721D400107C4}" type="pres">
      <dgm:prSet presAssocID="{10AB910F-BBC7-40C2-8B28-40F025C48605}" presName="gear1dstNode" presStyleLbl="node1" presStyleIdx="0" presStyleCnt="1"/>
      <dgm:spPr/>
      <dgm:t>
        <a:bodyPr/>
        <a:lstStyle/>
        <a:p>
          <a:endParaRPr lang="en-US"/>
        </a:p>
      </dgm:t>
    </dgm:pt>
    <dgm:pt modelId="{2C252ECD-E892-446B-8DDB-7B228E863A15}" type="pres">
      <dgm:prSet presAssocID="{10AB910F-BBC7-40C2-8B28-40F025C48605}" presName="gear1ch" presStyleLbl="fgAcc1" presStyleIdx="0" presStyleCnt="1" custScaleY="159428" custLinFactNeighborX="-3247" custLinFactNeighborY="447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10AF0-B644-4C02-AD9A-01B6AB381C95}" type="pres">
      <dgm:prSet presAssocID="{5C94BE89-9DE3-4654-B8F9-CCE8E5334F62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D297C1DD-E441-4E71-B4B2-95BDE5108CDC}" srcId="{4CE083C2-DD16-45FC-B47A-7E2A4A649C5B}" destId="{B0DA0570-86C9-43AC-9FE7-41567E33BF7A}" srcOrd="1" destOrd="0" parTransId="{573873DE-A83D-43B5-BBC5-7D21C661382A}" sibTransId="{FAEF97C8-69C0-4C2C-9E8A-DEB9E9BA872D}"/>
    <dgm:cxn modelId="{105E07F5-0C59-407F-9DCE-286E4B52BA57}" srcId="{10AB910F-BBC7-40C2-8B28-40F025C48605}" destId="{775ABA3C-E2CA-4F45-87AB-154FBC148F38}" srcOrd="0" destOrd="0" parTransId="{6BA93C38-9717-41AB-98E6-27D4A6359067}" sibTransId="{4127D3D9-486A-4006-BD31-215F991BDE44}"/>
    <dgm:cxn modelId="{5D91AA26-F136-443B-88A5-EA1DE978F96B}" type="presOf" srcId="{281A45B1-945C-4655-9D76-60D13746EBD7}" destId="{54BA4268-30A5-4A23-A714-6791A5D00D4B}" srcOrd="0" destOrd="0" presId="urn:microsoft.com/office/officeart/2005/8/layout/gear1"/>
    <dgm:cxn modelId="{E2644256-79E7-4422-A2E5-C4FF849F1870}" type="presOf" srcId="{10AB910F-BBC7-40C2-8B28-40F025C48605}" destId="{075E39F3-5457-43FA-9644-721D400107C4}" srcOrd="2" destOrd="0" presId="urn:microsoft.com/office/officeart/2005/8/layout/gear1"/>
    <dgm:cxn modelId="{082EA835-BB93-45F9-B5D1-FFA9612C5DB1}" srcId="{281A45B1-945C-4655-9D76-60D13746EBD7}" destId="{10AB910F-BBC7-40C2-8B28-40F025C48605}" srcOrd="0" destOrd="0" parTransId="{F49DE212-46FA-44EB-84FD-72495BF2DF80}" sibTransId="{5C94BE89-9DE3-4654-B8F9-CCE8E5334F62}"/>
    <dgm:cxn modelId="{0B11A541-FE84-4BA8-B66B-E1113CAB5861}" type="presOf" srcId="{4CE083C2-DD16-45FC-B47A-7E2A4A649C5B}" destId="{2C252ECD-E892-446B-8DDB-7B228E863A15}" srcOrd="0" destOrd="2" presId="urn:microsoft.com/office/officeart/2005/8/layout/gear1"/>
    <dgm:cxn modelId="{F127DD51-ABA6-4F57-8BCF-7B8EFE16FE1F}" type="presOf" srcId="{5C94BE89-9DE3-4654-B8F9-CCE8E5334F62}" destId="{3AA10AF0-B644-4C02-AD9A-01B6AB381C95}" srcOrd="0" destOrd="0" presId="urn:microsoft.com/office/officeart/2005/8/layout/gear1"/>
    <dgm:cxn modelId="{E9DBECEE-980B-4B78-93CC-BAE718988F67}" type="presOf" srcId="{10AB910F-BBC7-40C2-8B28-40F025C48605}" destId="{E36AB594-5491-4D19-96F5-91BC65A2393B}" srcOrd="1" destOrd="0" presId="urn:microsoft.com/office/officeart/2005/8/layout/gear1"/>
    <dgm:cxn modelId="{41747462-C55E-4719-AE32-6B4C589B16E6}" srcId="{10AB910F-BBC7-40C2-8B28-40F025C48605}" destId="{A5CD06E4-15DF-4822-877D-4F104DDB2283}" srcOrd="1" destOrd="0" parTransId="{81E67B33-7EDA-41BD-AEA7-0397FF5D08C4}" sibTransId="{E35AC247-40AC-4869-A5DC-C8C1498B8398}"/>
    <dgm:cxn modelId="{4CD2B7F9-1BC6-41E2-91AC-0904C5AE09AB}" srcId="{10AB910F-BBC7-40C2-8B28-40F025C48605}" destId="{4CE083C2-DD16-45FC-B47A-7E2A4A649C5B}" srcOrd="2" destOrd="0" parTransId="{AF4252E0-04E2-43FC-8BA2-6EB092729CDE}" sibTransId="{C8B25BD3-1C98-43EF-A88B-89AFEF824CAA}"/>
    <dgm:cxn modelId="{C069A05C-E337-4CDF-B2F9-55F0E447F29F}" type="presOf" srcId="{A5CD06E4-15DF-4822-877D-4F104DDB2283}" destId="{2C252ECD-E892-446B-8DDB-7B228E863A15}" srcOrd="0" destOrd="1" presId="urn:microsoft.com/office/officeart/2005/8/layout/gear1"/>
    <dgm:cxn modelId="{54B4D1E7-3CF5-42D5-A370-7E4933BBDF84}" type="presOf" srcId="{36B2CC1B-75DD-49B6-902E-532E51789BCE}" destId="{2C252ECD-E892-446B-8DDB-7B228E863A15}" srcOrd="0" destOrd="3" presId="urn:microsoft.com/office/officeart/2005/8/layout/gear1"/>
    <dgm:cxn modelId="{2D43E849-F4BC-43BA-9CDE-064705B7A4BB}" type="presOf" srcId="{10AB910F-BBC7-40C2-8B28-40F025C48605}" destId="{D6115046-359A-4AA0-949B-8FF7B7F82721}" srcOrd="0" destOrd="0" presId="urn:microsoft.com/office/officeart/2005/8/layout/gear1"/>
    <dgm:cxn modelId="{B1FB4B25-E429-4B3B-B838-6483979B2B99}" srcId="{4CE083C2-DD16-45FC-B47A-7E2A4A649C5B}" destId="{36B2CC1B-75DD-49B6-902E-532E51789BCE}" srcOrd="0" destOrd="0" parTransId="{36CC5D66-BFD6-4940-9819-3CB75A1BE98C}" sibTransId="{BB0543A5-C18E-4DE5-B68B-A84AF01ED8D3}"/>
    <dgm:cxn modelId="{4BF74300-9ECA-4140-80B7-A4A7C93BADF5}" type="presOf" srcId="{775ABA3C-E2CA-4F45-87AB-154FBC148F38}" destId="{2C252ECD-E892-446B-8DDB-7B228E863A15}" srcOrd="0" destOrd="0" presId="urn:microsoft.com/office/officeart/2005/8/layout/gear1"/>
    <dgm:cxn modelId="{2E110D41-F093-4185-BF27-A7C8F698D7C0}" type="presOf" srcId="{B0DA0570-86C9-43AC-9FE7-41567E33BF7A}" destId="{2C252ECD-E892-446B-8DDB-7B228E863A15}" srcOrd="0" destOrd="4" presId="urn:microsoft.com/office/officeart/2005/8/layout/gear1"/>
    <dgm:cxn modelId="{95A387CD-CDD1-47D5-A8F4-8F143850BA41}" type="presParOf" srcId="{54BA4268-30A5-4A23-A714-6791A5D00D4B}" destId="{D6115046-359A-4AA0-949B-8FF7B7F82721}" srcOrd="0" destOrd="0" presId="urn:microsoft.com/office/officeart/2005/8/layout/gear1"/>
    <dgm:cxn modelId="{B42838D0-1590-4B74-BB96-E9006EFBAEAB}" type="presParOf" srcId="{54BA4268-30A5-4A23-A714-6791A5D00D4B}" destId="{E36AB594-5491-4D19-96F5-91BC65A2393B}" srcOrd="1" destOrd="0" presId="urn:microsoft.com/office/officeart/2005/8/layout/gear1"/>
    <dgm:cxn modelId="{44DBC3E8-18F2-4937-94DB-E0A921D0EDE6}" type="presParOf" srcId="{54BA4268-30A5-4A23-A714-6791A5D00D4B}" destId="{075E39F3-5457-43FA-9644-721D400107C4}" srcOrd="2" destOrd="0" presId="urn:microsoft.com/office/officeart/2005/8/layout/gear1"/>
    <dgm:cxn modelId="{B2DFE72D-1419-45F8-9013-001C026E91D3}" type="presParOf" srcId="{54BA4268-30A5-4A23-A714-6791A5D00D4B}" destId="{2C252ECD-E892-446B-8DDB-7B228E863A15}" srcOrd="3" destOrd="0" presId="urn:microsoft.com/office/officeart/2005/8/layout/gear1"/>
    <dgm:cxn modelId="{1522F309-08F1-4077-BF42-68B30FE6F76F}" type="presParOf" srcId="{54BA4268-30A5-4A23-A714-6791A5D00D4B}" destId="{3AA10AF0-B644-4C02-AD9A-01B6AB381C95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3FD703-A923-5FFC-49A0-8C313F0B42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2" y="596629"/>
            <a:ext cx="2976891" cy="904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CF209D-EF34-5825-5BD4-E8411B2DF2B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37" y="1885358"/>
            <a:ext cx="3940830" cy="23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xmlns="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20005"/>
            <a:ext cx="11929641" cy="553400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F0D05C3-99AA-773B-0F49-09924E81855A}"/>
              </a:ext>
            </a:extLst>
          </p:cNvPr>
          <p:cNvGrpSpPr/>
          <p:nvPr userDrawn="1"/>
        </p:nvGrpSpPr>
        <p:grpSpPr>
          <a:xfrm>
            <a:off x="10411778" y="921114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2479EDFC-ED4D-861A-E37D-14D7E6B051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AE3FA7F-857D-E61D-5C28-13E2D70838D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1618DA6-ADDC-7E6E-7A51-8D40B3889FE6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D3D5E089-7BE6-03A1-CD63-E67BAD5760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EC36E20-EF18-6B0D-305F-4B32B1F5F4C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2673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A3AED85-A54D-97C1-DD2C-9FDEA4914919}"/>
              </a:ext>
            </a:extLst>
          </p:cNvPr>
          <p:cNvGrpSpPr/>
          <p:nvPr userDrawn="1"/>
        </p:nvGrpSpPr>
        <p:grpSpPr>
          <a:xfrm>
            <a:off x="131180" y="598891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F801B37D-BAE9-0650-58F2-BC78CED44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DA2DE62-0FAB-499C-3FF7-8E3E8DDDF86C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8F205C-D692-3A8F-DB67-62DFE62B7370}"/>
              </a:ext>
            </a:extLst>
          </p:cNvPr>
          <p:cNvGrpSpPr/>
          <p:nvPr userDrawn="1"/>
        </p:nvGrpSpPr>
        <p:grpSpPr>
          <a:xfrm>
            <a:off x="10359675" y="6131022"/>
            <a:ext cx="1649043" cy="501287"/>
            <a:chOff x="10721798" y="852808"/>
            <a:chExt cx="1339023" cy="407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1DDAE99-2697-C009-4B54-2913BF8DCC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DBF6B26-56F5-A99C-23BA-B1DAF78C0F4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EA6E7FD-9D74-A53E-354C-AEDE33361F68}"/>
              </a:ext>
            </a:extLst>
          </p:cNvPr>
          <p:cNvGrpSpPr/>
          <p:nvPr userDrawn="1"/>
        </p:nvGrpSpPr>
        <p:grpSpPr>
          <a:xfrm>
            <a:off x="10253733" y="119603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B8648CBA-7265-39F8-D1B9-0E15C03485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31B50395-FD5C-D870-AB87-21ADE7A84320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D3440BC-6A73-AF16-1513-F5FFB0D86493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70E47C1E-ADCB-A740-5C5D-E07477F1CD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36726FA-F8E4-08AE-4611-17B220D8428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0A11904-2EF7-7EB7-D8E1-64D669405E2D}"/>
              </a:ext>
            </a:extLst>
          </p:cNvPr>
          <p:cNvGrpSpPr/>
          <p:nvPr userDrawn="1"/>
        </p:nvGrpSpPr>
        <p:grpSpPr>
          <a:xfrm>
            <a:off x="164674" y="5980196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3BE576EA-E9D4-7CEC-3198-56D174FDDB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754B836-2324-D134-A2A1-533073B97009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374" y="1019474"/>
            <a:ext cx="7060510" cy="249745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Introduction to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Data Mining (DM)</a:t>
            </a:r>
            <a:br>
              <a:rPr lang="en-US" sz="4800" dirty="0"/>
            </a:br>
            <a:r>
              <a:rPr lang="en-US" sz="2400" b="0" dirty="0">
                <a:solidFill>
                  <a:srgbClr val="212121">
                    <a:lumMod val="90000"/>
                    <a:lumOff val="10000"/>
                  </a:srgbClr>
                </a:solidFill>
              </a:rPr>
              <a:t/>
            </a:r>
            <a:br>
              <a:rPr lang="en-US" sz="2400" b="0" dirty="0">
                <a:solidFill>
                  <a:srgbClr val="212121">
                    <a:lumMod val="90000"/>
                    <a:lumOff val="10000"/>
                  </a:srgbClr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jayesh.vagadiya@darshan.ac.in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9537133260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46560"/>
            <a:ext cx="3735998" cy="290081"/>
          </a:xfrm>
        </p:spPr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Jayesh D. </a:t>
            </a:r>
            <a:r>
              <a:rPr lang="en-US" dirty="0" err="1"/>
              <a:t>vagadiya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Data Mining 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(DM)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2101CS521</a:t>
            </a:r>
            <a:r>
              <a:rPr lang="en-IN" sz="2000" dirty="0">
                <a:effectLst/>
              </a:rPr>
              <a:t> </a:t>
            </a:r>
            <a:endParaRPr lang="en-US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7453A6AA-5BE7-25F7-2841-55E5AC4CF8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xmlns="" id="{C9D17E62-5C4C-182E-001B-DBEFCFD2D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EC63D-B1AB-457F-9A52-EACB071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KDD </a:t>
            </a:r>
            <a:r>
              <a:rPr lang="en-US" sz="3600" b="0" dirty="0"/>
              <a:t>(</a:t>
            </a:r>
            <a:r>
              <a:rPr lang="en-US" sz="36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3600" b="0" dirty="0"/>
              <a:t>nowledge </a:t>
            </a:r>
            <a:r>
              <a:rPr lang="en-US" sz="36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3600" b="0" dirty="0"/>
              <a:t>iscovery in </a:t>
            </a:r>
            <a:r>
              <a:rPr lang="en-US" sz="36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3600" b="0" dirty="0"/>
              <a:t>atabases)</a:t>
            </a:r>
            <a:r>
              <a:rPr lang="en-US" sz="3600" dirty="0"/>
              <a:t>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4B8873-FE86-4064-A5DD-C397E90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Knowledge discovery in databases is a process of an iterative sequence of the following steps: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Selection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Preprocessing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Transformation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Data Mining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Pattern Evaluation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User Interface (Visualization of Pattern or Knowledge)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1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4FD71-04A7-423D-A029-8D9FCDF5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KDD </a:t>
            </a:r>
            <a:r>
              <a:rPr lang="en-US" sz="3200" b="0" dirty="0"/>
              <a:t>(</a:t>
            </a:r>
            <a:r>
              <a:rPr lang="en-US" sz="3200" dirty="0">
                <a:solidFill>
                  <a:schemeClr val="accent6"/>
                </a:solidFill>
              </a:rPr>
              <a:t>K</a:t>
            </a:r>
            <a:r>
              <a:rPr lang="en-US" sz="3200" b="0" dirty="0"/>
              <a:t>nowledge </a:t>
            </a:r>
            <a:r>
              <a:rPr lang="en-US" sz="3200" dirty="0">
                <a:solidFill>
                  <a:schemeClr val="accent6"/>
                </a:solidFill>
              </a:rPr>
              <a:t>D</a:t>
            </a:r>
            <a:r>
              <a:rPr lang="en-US" sz="3200" b="0" dirty="0"/>
              <a:t>iscovery in </a:t>
            </a:r>
            <a:r>
              <a:rPr lang="en-US" sz="3200" dirty="0">
                <a:solidFill>
                  <a:schemeClr val="accent6"/>
                </a:solidFill>
              </a:rPr>
              <a:t>D</a:t>
            </a:r>
            <a:r>
              <a:rPr lang="en-US" sz="3200" b="0" dirty="0"/>
              <a:t>atabases)</a:t>
            </a:r>
            <a:r>
              <a:rPr lang="en-US" sz="3200" dirty="0"/>
              <a:t> Process (Cont..)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94BC24F-B06A-4924-9372-443C50EAB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47" y="5284480"/>
            <a:ext cx="742959" cy="742959"/>
          </a:xfr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xmlns="" id="{37B6492F-0235-4C17-84E2-906A664EFE43}"/>
              </a:ext>
            </a:extLst>
          </p:cNvPr>
          <p:cNvSpPr/>
          <p:nvPr/>
        </p:nvSpPr>
        <p:spPr>
          <a:xfrm>
            <a:off x="2602743" y="2069297"/>
            <a:ext cx="1638300" cy="1066800"/>
          </a:xfrm>
          <a:prstGeom prst="wedgeRoundRectCallout">
            <a:avLst>
              <a:gd name="adj1" fmla="val -26414"/>
              <a:gd name="adj2" fmla="val 1953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analysis task are retrieved from the database.</a:t>
            </a:r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xmlns="" id="{51E9E093-2B4C-4D9F-B3C7-641DB5B2ABCC}"/>
              </a:ext>
            </a:extLst>
          </p:cNvPr>
          <p:cNvSpPr/>
          <p:nvPr/>
        </p:nvSpPr>
        <p:spPr>
          <a:xfrm>
            <a:off x="3687763" y="2005514"/>
            <a:ext cx="1752600" cy="1066800"/>
          </a:xfrm>
          <a:prstGeom prst="wedgeRoundRectCallout">
            <a:avLst>
              <a:gd name="adj1" fmla="val -13007"/>
              <a:gd name="adj2" fmla="val 1153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 remove noise and inconsistent data.</a:t>
            </a:r>
          </a:p>
        </p:txBody>
      </p:sp>
      <p:sp>
        <p:nvSpPr>
          <p:cNvPr id="7" name="Rounded Rectangular Callout 7">
            <a:extLst>
              <a:ext uri="{FF2B5EF4-FFF2-40B4-BE49-F238E27FC236}">
                <a16:creationId xmlns:a16="http://schemas.microsoft.com/office/drawing/2014/main" xmlns="" id="{8195D1F8-A98A-47EE-AB31-EFD1EFA46E19}"/>
              </a:ext>
            </a:extLst>
          </p:cNvPr>
          <p:cNvSpPr/>
          <p:nvPr/>
        </p:nvSpPr>
        <p:spPr>
          <a:xfrm>
            <a:off x="4241043" y="909835"/>
            <a:ext cx="2362200" cy="1905000"/>
          </a:xfrm>
          <a:prstGeom prst="wedgeRoundRectCallout">
            <a:avLst>
              <a:gd name="adj1" fmla="val 23683"/>
              <a:gd name="adj2" fmla="val 55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Appropriate for mining by performing summary or aggregation operations, for instance.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xmlns="" id="{3037A47A-B73A-4474-AE93-6B505EB4BFFD}"/>
              </a:ext>
            </a:extLst>
          </p:cNvPr>
          <p:cNvSpPr/>
          <p:nvPr/>
        </p:nvSpPr>
        <p:spPr>
          <a:xfrm>
            <a:off x="4704823" y="964730"/>
            <a:ext cx="1988881" cy="1905000"/>
          </a:xfrm>
          <a:prstGeom prst="wedgeRoundRectCallout">
            <a:avLst>
              <a:gd name="adj1" fmla="val 67287"/>
              <a:gd name="adj2" fmla="val 129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Intelligent methods are applied in order to extract data patterns.</a:t>
            </a:r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xmlns="" id="{509166FD-2250-455A-983C-D5F355EEA563}"/>
              </a:ext>
            </a:extLst>
          </p:cNvPr>
          <p:cNvSpPr/>
          <p:nvPr/>
        </p:nvSpPr>
        <p:spPr>
          <a:xfrm>
            <a:off x="8450113" y="4359518"/>
            <a:ext cx="3119206" cy="1371501"/>
          </a:xfrm>
          <a:prstGeom prst="wedgeRoundRectCallout">
            <a:avLst>
              <a:gd name="adj1" fmla="val 23139"/>
              <a:gd name="adj2" fmla="val -1841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Visualization and knowledge representation techniques are used to present the mined knowledge to the user.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285328F-7167-4E62-9B2F-8D5647358C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09" y="4879731"/>
            <a:ext cx="552441" cy="552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23685C1-1B16-4AA7-A403-A776C2EA3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68" y="4631470"/>
            <a:ext cx="552441" cy="552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61ED766-FDB4-447A-896F-5B70346A53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54" y="3736731"/>
            <a:ext cx="998893" cy="998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26ED850-CF2C-4A6D-92BA-4AEA506C6E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3" y="2669931"/>
            <a:ext cx="974868" cy="974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3328B5D-ED86-4258-A628-F77781B62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1905276"/>
            <a:ext cx="928001" cy="928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9C64315-118F-4A5F-B412-F41AC49DCA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454" y="921689"/>
            <a:ext cx="1066800" cy="10668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D0C8725-AA67-41CC-B649-C8470BD351D9}"/>
              </a:ext>
            </a:extLst>
          </p:cNvPr>
          <p:cNvCxnSpPr/>
          <p:nvPr/>
        </p:nvCxnSpPr>
        <p:spPr>
          <a:xfrm flipV="1">
            <a:off x="4966268" y="4408238"/>
            <a:ext cx="496686" cy="31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34B7AB1-8820-452E-A420-7F4F60011C4E}"/>
              </a:ext>
            </a:extLst>
          </p:cNvPr>
          <p:cNvCxnSpPr/>
          <p:nvPr/>
        </p:nvCxnSpPr>
        <p:spPr>
          <a:xfrm flipV="1">
            <a:off x="6747547" y="3526812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6A9CB35-3CCC-48F7-B7F7-910933814AED}"/>
              </a:ext>
            </a:extLst>
          </p:cNvPr>
          <p:cNvCxnSpPr/>
          <p:nvPr/>
        </p:nvCxnSpPr>
        <p:spPr>
          <a:xfrm flipV="1">
            <a:off x="3491590" y="5272625"/>
            <a:ext cx="496686" cy="31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A70AC27-B959-484D-B048-D51A83B93A9F}"/>
              </a:ext>
            </a:extLst>
          </p:cNvPr>
          <p:cNvCxnSpPr/>
          <p:nvPr/>
        </p:nvCxnSpPr>
        <p:spPr>
          <a:xfrm flipV="1">
            <a:off x="8341215" y="2472955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C849F69-BB9D-4A4B-8297-9D26B76FCCC6}"/>
              </a:ext>
            </a:extLst>
          </p:cNvPr>
          <p:cNvCxnSpPr/>
          <p:nvPr/>
        </p:nvCxnSpPr>
        <p:spPr>
          <a:xfrm flipV="1">
            <a:off x="9896155" y="1683689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xmlns="" id="{6375A06D-DE1D-4BB3-9D67-45A11EE17145}"/>
              </a:ext>
            </a:extLst>
          </p:cNvPr>
          <p:cNvSpPr/>
          <p:nvPr/>
        </p:nvSpPr>
        <p:spPr>
          <a:xfrm>
            <a:off x="2621092" y="4721646"/>
            <a:ext cx="118394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Selection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xmlns="" id="{0F820DA9-586E-4567-AC67-4EF2DC49A6D6}"/>
              </a:ext>
            </a:extLst>
          </p:cNvPr>
          <p:cNvSpPr/>
          <p:nvPr/>
        </p:nvSpPr>
        <p:spPr>
          <a:xfrm>
            <a:off x="3805040" y="3802638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Preprocessing</a:t>
            </a:r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xmlns="" id="{4909D508-85EF-442D-92CC-0628339379FA}"/>
              </a:ext>
            </a:extLst>
          </p:cNvPr>
          <p:cNvSpPr/>
          <p:nvPr/>
        </p:nvSpPr>
        <p:spPr>
          <a:xfrm>
            <a:off x="5557105" y="2963112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Transformation</a:t>
            </a:r>
          </a:p>
        </p:txBody>
      </p: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xmlns="" id="{4A133959-3610-431C-A2E2-990A8D920541}"/>
              </a:ext>
            </a:extLst>
          </p:cNvPr>
          <p:cNvSpPr/>
          <p:nvPr/>
        </p:nvSpPr>
        <p:spPr>
          <a:xfrm>
            <a:off x="7067023" y="2056031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Mining</a:t>
            </a:r>
          </a:p>
        </p:txBody>
      </p:sp>
      <p:sp>
        <p:nvSpPr>
          <p:cNvPr id="25" name="Rounded Rectangle 31">
            <a:extLst>
              <a:ext uri="{FF2B5EF4-FFF2-40B4-BE49-F238E27FC236}">
                <a16:creationId xmlns:a16="http://schemas.microsoft.com/office/drawing/2014/main" xmlns="" id="{3587AB8D-BACB-456B-BAF0-A29A65FFA6D8}"/>
              </a:ext>
            </a:extLst>
          </p:cNvPr>
          <p:cNvSpPr/>
          <p:nvPr/>
        </p:nvSpPr>
        <p:spPr>
          <a:xfrm>
            <a:off x="8129954" y="1200808"/>
            <a:ext cx="204183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Pattern Evaluation</a:t>
            </a:r>
          </a:p>
        </p:txBody>
      </p:sp>
      <p:sp>
        <p:nvSpPr>
          <p:cNvPr id="26" name="Rounded Rectangle 32">
            <a:extLst>
              <a:ext uri="{FF2B5EF4-FFF2-40B4-BE49-F238E27FC236}">
                <a16:creationId xmlns:a16="http://schemas.microsoft.com/office/drawing/2014/main" xmlns="" id="{5500A95D-D1B4-48B1-BB0A-0C6B0CDBDDCF}"/>
              </a:ext>
            </a:extLst>
          </p:cNvPr>
          <p:cNvSpPr/>
          <p:nvPr/>
        </p:nvSpPr>
        <p:spPr>
          <a:xfrm>
            <a:off x="10100732" y="2097741"/>
            <a:ext cx="1316243" cy="37208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Knowledge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47D7445-7322-464C-B6C8-A6DEBD54FA82}"/>
              </a:ext>
            </a:extLst>
          </p:cNvPr>
          <p:cNvCxnSpPr/>
          <p:nvPr/>
        </p:nvCxnSpPr>
        <p:spPr>
          <a:xfrm flipV="1">
            <a:off x="10904390" y="3071367"/>
            <a:ext cx="7828" cy="3257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C66B8EB-ADB6-48A8-8536-03C421CA00E6}"/>
              </a:ext>
            </a:extLst>
          </p:cNvPr>
          <p:cNvCxnSpPr/>
          <p:nvPr/>
        </p:nvCxnSpPr>
        <p:spPr>
          <a:xfrm flipV="1">
            <a:off x="9533754" y="3333215"/>
            <a:ext cx="32714" cy="2995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A713CB2-B5BE-49D4-9747-D124C5D74CAB}"/>
              </a:ext>
            </a:extLst>
          </p:cNvPr>
          <p:cNvCxnSpPr/>
          <p:nvPr/>
        </p:nvCxnSpPr>
        <p:spPr>
          <a:xfrm flipV="1">
            <a:off x="8059076" y="4019015"/>
            <a:ext cx="16457" cy="2309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BDD48C0-D4BD-4AB3-A2EF-E3F4496930D7}"/>
              </a:ext>
            </a:extLst>
          </p:cNvPr>
          <p:cNvCxnSpPr/>
          <p:nvPr/>
        </p:nvCxnSpPr>
        <p:spPr>
          <a:xfrm flipV="1">
            <a:off x="6223209" y="5183943"/>
            <a:ext cx="0" cy="1145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39CF638-98C2-4883-9E82-AFE42A37B2EC}"/>
              </a:ext>
            </a:extLst>
          </p:cNvPr>
          <p:cNvCxnSpPr/>
          <p:nvPr/>
        </p:nvCxnSpPr>
        <p:spPr>
          <a:xfrm flipV="1">
            <a:off x="4635465" y="5849947"/>
            <a:ext cx="7426" cy="479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106A5EF-001D-4F52-899A-E970DDE10C3E}"/>
              </a:ext>
            </a:extLst>
          </p:cNvPr>
          <p:cNvCxnSpPr/>
          <p:nvPr/>
        </p:nvCxnSpPr>
        <p:spPr>
          <a:xfrm>
            <a:off x="4625718" y="6328989"/>
            <a:ext cx="6286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EB8CA24-66E1-4196-B968-C4C63FB5B377}"/>
              </a:ext>
            </a:extLst>
          </p:cNvPr>
          <p:cNvSpPr/>
          <p:nvPr/>
        </p:nvSpPr>
        <p:spPr>
          <a:xfrm>
            <a:off x="4625718" y="5436099"/>
            <a:ext cx="1166345" cy="296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Target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56C417-5ACE-444F-942B-69E6F0A2D815}"/>
              </a:ext>
            </a:extLst>
          </p:cNvPr>
          <p:cNvSpPr/>
          <p:nvPr/>
        </p:nvSpPr>
        <p:spPr>
          <a:xfrm>
            <a:off x="6344889" y="4839696"/>
            <a:ext cx="1235862" cy="31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Preprocessed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183432A-29A0-46A7-936D-7C8B131AB777}"/>
              </a:ext>
            </a:extLst>
          </p:cNvPr>
          <p:cNvSpPr/>
          <p:nvPr/>
        </p:nvSpPr>
        <p:spPr>
          <a:xfrm>
            <a:off x="8042468" y="3509280"/>
            <a:ext cx="1235862" cy="31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Transformed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C6843EF-5926-449F-89CD-1D58EF2CC478}"/>
              </a:ext>
            </a:extLst>
          </p:cNvPr>
          <p:cNvSpPr/>
          <p:nvPr/>
        </p:nvSpPr>
        <p:spPr>
          <a:xfrm>
            <a:off x="8903717" y="1627509"/>
            <a:ext cx="992438" cy="3147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Patterns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D7C978-5534-4413-BB8D-C5234496E41B}"/>
              </a:ext>
            </a:extLst>
          </p:cNvPr>
          <p:cNvSpPr txBox="1"/>
          <p:nvPr/>
        </p:nvSpPr>
        <p:spPr>
          <a:xfrm rot="5400000">
            <a:off x="943859" y="2333412"/>
            <a:ext cx="553998" cy="18328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KDD Process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758ACBDD-B6D3-43F4-B5D9-3F5008933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4" y="2242074"/>
            <a:ext cx="653588" cy="6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F67D2-5E48-4A14-A959-EE33C96E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KDD </a:t>
            </a:r>
            <a:r>
              <a:rPr lang="en-US" sz="3200" b="0" dirty="0"/>
              <a:t>(</a:t>
            </a:r>
            <a:r>
              <a:rPr lang="en-US" sz="3200" dirty="0">
                <a:solidFill>
                  <a:schemeClr val="accent6"/>
                </a:solidFill>
              </a:rPr>
              <a:t>K</a:t>
            </a:r>
            <a:r>
              <a:rPr lang="en-US" sz="3200" b="0" dirty="0"/>
              <a:t>nowledge </a:t>
            </a:r>
            <a:r>
              <a:rPr lang="en-US" sz="3200" dirty="0">
                <a:solidFill>
                  <a:schemeClr val="accent6"/>
                </a:solidFill>
              </a:rPr>
              <a:t>D</a:t>
            </a:r>
            <a:r>
              <a:rPr lang="en-US" sz="3200" b="0" dirty="0"/>
              <a:t>iscovery in </a:t>
            </a:r>
            <a:r>
              <a:rPr lang="en-US" sz="3200" dirty="0">
                <a:solidFill>
                  <a:schemeClr val="accent6"/>
                </a:solidFill>
              </a:rPr>
              <a:t>D</a:t>
            </a:r>
            <a:r>
              <a:rPr lang="en-US" sz="3200" b="0" dirty="0"/>
              <a:t>atabases)</a:t>
            </a:r>
            <a:r>
              <a:rPr lang="en-US" sz="3200" dirty="0"/>
              <a:t> Process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75731-E6A6-4956-A24D-6B07A50B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Selection: </a:t>
            </a:r>
            <a:r>
              <a:rPr lang="en-US" dirty="0"/>
              <a:t>Where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data relevant to the analysis task are retrieved from the database</a:t>
            </a:r>
            <a:r>
              <a:rPr lang="en-US" dirty="0"/>
              <a:t>. </a:t>
            </a:r>
            <a:endParaRPr lang="en-US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Cleaning: </a:t>
            </a:r>
            <a:r>
              <a:rPr lang="en-US" dirty="0"/>
              <a:t>To remove noise and inconsistent data.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Integration: </a:t>
            </a:r>
            <a:r>
              <a:rPr lang="en-US" dirty="0"/>
              <a:t>Where multiple data sources may be combined.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Transformation</a:t>
            </a:r>
            <a:r>
              <a:rPr lang="en-US" dirty="0"/>
              <a:t>: Where data are transformed or consolidated into appropriate forms for mining by performing summary or aggregation operations.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Mining</a:t>
            </a:r>
            <a:r>
              <a:rPr lang="en-US" dirty="0"/>
              <a:t>: An essential process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where intelligent methods are applied in order to extract data patterns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Pattern Evaluation</a:t>
            </a:r>
            <a:r>
              <a:rPr lang="en-US" dirty="0"/>
              <a:t>: To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identify the truly interesting patterns </a:t>
            </a:r>
            <a:r>
              <a:rPr lang="en-US" dirty="0"/>
              <a:t>representing knowledge based on some interestingness measures.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Knowledge Presentation</a:t>
            </a:r>
            <a:r>
              <a:rPr lang="en-US" dirty="0"/>
              <a:t>: Where visualization and knowledge representation techniques are used to present the mined knowledge to the user. </a:t>
            </a:r>
          </a:p>
        </p:txBody>
      </p:sp>
    </p:spTree>
    <p:extLst>
      <p:ext uri="{BB962C8B-B14F-4D97-AF65-F5344CB8AC3E}">
        <p14:creationId xmlns:p14="http://schemas.microsoft.com/office/powerpoint/2010/main" val="17046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5531A-B1D0-4B4D-ACFF-76239A6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Mining—On what kind of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F6158-7BC0-4AB7-9FEF-AD8C089D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Relational Databases: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 database system, also called a database management system</a:t>
            </a:r>
            <a:r>
              <a:rPr lang="en-US" b="1" dirty="0"/>
              <a:t> </a:t>
            </a:r>
            <a:r>
              <a:rPr lang="en-US" dirty="0"/>
              <a:t>(DBMS), consists of a collection of interrelated data, known as a </a:t>
            </a:r>
            <a:r>
              <a:rPr lang="en-US" dirty="0">
                <a:solidFill>
                  <a:schemeClr val="accent6"/>
                </a:solidFill>
              </a:rPr>
              <a:t>database tables, and a set of software programs to manage and access these data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SQL Server, Oracle etc.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Warehouses: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 data warehouse is a </a:t>
            </a:r>
            <a:r>
              <a:rPr lang="en-US" dirty="0">
                <a:solidFill>
                  <a:schemeClr val="accent6"/>
                </a:solidFill>
              </a:rPr>
              <a:t>repository of information collected from multiple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sources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constructed after pre-processing of data. (Data cleaning, Data integration, Data transformation, Data loading, and Periodic data refreshing etc.)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Stock Market, D-Mart, Big Bazar etc.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743F75-2CB4-488D-9A3C-076C8ADA2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2" y="3803759"/>
            <a:ext cx="2873597" cy="25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0056E-30BD-494E-9D1C-F59C9DC5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Mining—On what kind of data?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7376E-9118-4353-ADAA-D7D9988D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Transactional Databases: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Transactional database </a:t>
            </a:r>
            <a:r>
              <a:rPr lang="en-US" dirty="0">
                <a:solidFill>
                  <a:schemeClr val="accent6"/>
                </a:solidFill>
              </a:rPr>
              <a:t>consists of a file where each record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represents a transaction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transaction typically includes a unique transaction identity number (TID) </a:t>
            </a:r>
            <a:r>
              <a:rPr lang="en-US" dirty="0"/>
              <a:t>and a </a:t>
            </a:r>
            <a:r>
              <a:rPr lang="en-US" dirty="0">
                <a:solidFill>
                  <a:schemeClr val="accent6"/>
                </a:solidFill>
              </a:rPr>
              <a:t>list of the items making up the transaction</a:t>
            </a:r>
            <a:r>
              <a:rPr lang="en-US" dirty="0"/>
              <a:t> (such as items purchased in a store).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Online shopping on Flipkart, Amazon etc.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Other Data/Databases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Spatial data (Maps or Location related data)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Engineering design data (Designs of Buildings, Offices Structures data)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Hypertext and multimedia data (Including </a:t>
            </a:r>
            <a:r>
              <a:rPr lang="en-US" dirty="0">
                <a:solidFill>
                  <a:schemeClr val="accent6"/>
                </a:solidFill>
              </a:rPr>
              <a:t>text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image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video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audio</a:t>
            </a:r>
            <a:r>
              <a:rPr lang="en-US" dirty="0"/>
              <a:t> data), the </a:t>
            </a:r>
            <a:r>
              <a:rPr lang="en-US" dirty="0">
                <a:solidFill>
                  <a:schemeClr val="accent6"/>
                </a:solidFill>
              </a:rPr>
              <a:t>World Wide Web </a:t>
            </a:r>
            <a:r>
              <a:rPr lang="en-US" dirty="0"/>
              <a:t>(WWW a huge, widely distributed information repository made available on the Internet).</a:t>
            </a:r>
          </a:p>
        </p:txBody>
      </p:sp>
    </p:spTree>
    <p:extLst>
      <p:ext uri="{BB962C8B-B14F-4D97-AF65-F5344CB8AC3E}">
        <p14:creationId xmlns:p14="http://schemas.microsoft.com/office/powerpoint/2010/main" val="28024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29C74-EC22-4792-911D-C13C6716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Kinds of Patterns Can Be Mined?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FEAB3-5C45-4801-81A3-0FA4B8E8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mining functionalities can be classified into two categories: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Descriptive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Predictive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Descriptive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task presents the </a:t>
            </a:r>
            <a:r>
              <a:rPr lang="en-US" dirty="0">
                <a:solidFill>
                  <a:schemeClr val="accent6"/>
                </a:solidFill>
              </a:rPr>
              <a:t>general properties </a:t>
            </a:r>
            <a:r>
              <a:rPr lang="en-US" dirty="0"/>
              <a:t>of data stored in a database.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descriptive tasks are used to find out patterns in data.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: Cluster, Trends, etc.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Predictive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tasks </a:t>
            </a:r>
            <a:r>
              <a:rPr lang="en-US" dirty="0">
                <a:solidFill>
                  <a:schemeClr val="accent6"/>
                </a:solidFill>
              </a:rPr>
              <a:t>predict the value of one attribute on the basis of values of other attributes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: Festival Customer/Product Sell prediction at store </a:t>
            </a:r>
          </a:p>
        </p:txBody>
      </p:sp>
    </p:spTree>
    <p:extLst>
      <p:ext uri="{BB962C8B-B14F-4D97-AF65-F5344CB8AC3E}">
        <p14:creationId xmlns:p14="http://schemas.microsoft.com/office/powerpoint/2010/main" val="4351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5268A-0F7E-B6E2-156E-2E215041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 </a:t>
            </a:r>
            <a:r>
              <a:rPr lang="en-US" dirty="0"/>
              <a:t>(Cont..)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24794-032D-1712-5D4B-117BF647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Characterization and Discrimination: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Class characterization </a:t>
            </a:r>
            <a:r>
              <a:rPr lang="en-US" dirty="0"/>
              <a:t>focuses on </a:t>
            </a:r>
            <a:r>
              <a:rPr lang="en-US" dirty="0">
                <a:solidFill>
                  <a:srgbClr val="C00000"/>
                </a:solidFill>
              </a:rPr>
              <a:t>summarizing the characteristics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properties of specific class </a:t>
            </a:r>
            <a:r>
              <a:rPr lang="en-US" dirty="0"/>
              <a:t>or categories within a data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used to describe representative </a:t>
            </a:r>
            <a:r>
              <a:rPr lang="en-US" dirty="0">
                <a:solidFill>
                  <a:srgbClr val="C00000"/>
                </a:solidFill>
              </a:rPr>
              <a:t>attributes, patterns or behaviors associated within a particular class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discrimination </a:t>
            </a:r>
            <a:r>
              <a:rPr lang="en-US" dirty="0"/>
              <a:t>also know as class discrimination or class comparison, focuses on identifying significant differences </a:t>
            </a:r>
            <a:r>
              <a:rPr lang="en-US" dirty="0">
                <a:solidFill>
                  <a:srgbClr val="C00000"/>
                </a:solidFill>
              </a:rPr>
              <a:t>between different classes or categories in </a:t>
            </a:r>
            <a:r>
              <a:rPr lang="en-US" dirty="0"/>
              <a:t>data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used to describe which attributes or features are</a:t>
            </a:r>
            <a:r>
              <a:rPr lang="en-US" dirty="0">
                <a:solidFill>
                  <a:srgbClr val="C00000"/>
                </a:solidFill>
              </a:rPr>
              <a:t> most discriminatory in distinguishing one class </a:t>
            </a:r>
            <a:r>
              <a:rPr lang="en-US" dirty="0"/>
              <a:t>from another.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622E1-E332-A98C-F299-EF885263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 </a:t>
            </a:r>
            <a:r>
              <a:rPr lang="en-US" dirty="0"/>
              <a:t>(Cont..)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97FA514-2CFC-44C9-DA5C-5994B196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328921" cy="557850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Mining Frequent Patterns: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Frequent patterns are those patterns that occur </a:t>
            </a:r>
            <a:r>
              <a:rPr lang="en-US" dirty="0">
                <a:solidFill>
                  <a:srgbClr val="C00000"/>
                </a:solidFill>
              </a:rPr>
              <a:t>frequently in data</a:t>
            </a:r>
            <a:r>
              <a:rPr lang="en-US" dirty="0"/>
              <a:t>. Here is the list of kind of frequent patterns 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Frequent Item 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 refers to a set of </a:t>
            </a:r>
            <a:r>
              <a:rPr lang="en-US" dirty="0">
                <a:solidFill>
                  <a:srgbClr val="C00000"/>
                </a:solidFill>
              </a:rPr>
              <a:t>items that frequently appear together</a:t>
            </a:r>
            <a:r>
              <a:rPr lang="en-US" dirty="0"/>
              <a:t>, for example, milk and bread.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Frequent Subsequence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sequence of </a:t>
            </a:r>
            <a:r>
              <a:rPr lang="en-US" dirty="0">
                <a:solidFill>
                  <a:srgbClr val="C00000"/>
                </a:solidFill>
              </a:rPr>
              <a:t>patterns that occur frequently such</a:t>
            </a:r>
            <a:r>
              <a:rPr lang="en-US" dirty="0"/>
              <a:t> as purchasing a </a:t>
            </a:r>
            <a:r>
              <a:rPr lang="en-IN" dirty="0"/>
              <a:t>laptop </a:t>
            </a:r>
            <a:r>
              <a:rPr lang="en-US" dirty="0"/>
              <a:t> is followed by digital camera and a memory card.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Frequent Sub Structure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A substructure can refer to </a:t>
            </a:r>
            <a:r>
              <a:rPr lang="en-IN" dirty="0">
                <a:solidFill>
                  <a:srgbClr val="C00000"/>
                </a:solidFill>
              </a:rPr>
              <a:t>different structural forms </a:t>
            </a:r>
            <a:r>
              <a:rPr lang="en-IN" dirty="0"/>
              <a:t>(e.g., graphs, trees, or lattices) that may be combined with itemset or subsequence's.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412CB2B-9666-C251-38C7-AD613D8B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11" y="863444"/>
            <a:ext cx="5731899" cy="34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FBBF6-8C1A-B7C0-87C2-F54BD816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 </a:t>
            </a:r>
            <a:r>
              <a:rPr lang="en-US" dirty="0"/>
              <a:t>(Cont..)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652856-613F-5C01-AB18-8567564D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Association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process of uncovering the relationship among data and </a:t>
            </a:r>
            <a:r>
              <a:rPr lang="en-US" dirty="0">
                <a:solidFill>
                  <a:srgbClr val="C00000"/>
                </a:solidFill>
              </a:rPr>
              <a:t>determining association rules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used to discover interesting relationships and associations among items or events in large datasets.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Suppose we have a transactional dataset from a Electronics store, and we want to discover associations between purchased items. Here's a simple example of an association rule generated from the data: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buys(</a:t>
            </a:r>
            <a:r>
              <a:rPr lang="en-US" b="1" dirty="0" err="1">
                <a:solidFill>
                  <a:srgbClr val="C00000"/>
                </a:solidFill>
              </a:rPr>
              <a:t>X,“computer</a:t>
            </a:r>
            <a:r>
              <a:rPr lang="en-US" b="1" dirty="0">
                <a:solidFill>
                  <a:srgbClr val="C00000"/>
                </a:solidFill>
              </a:rPr>
              <a:t>”) ⇒ buys(</a:t>
            </a:r>
            <a:r>
              <a:rPr lang="en-US" b="1" dirty="0" err="1">
                <a:solidFill>
                  <a:srgbClr val="C00000"/>
                </a:solidFill>
              </a:rPr>
              <a:t>X,“software</a:t>
            </a:r>
            <a:r>
              <a:rPr lang="en-US" b="1" dirty="0">
                <a:solidFill>
                  <a:srgbClr val="C00000"/>
                </a:solidFill>
              </a:rPr>
              <a:t>”) [support = 1%,confidence = 50%],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where X is a variable representing a </a:t>
            </a:r>
            <a:r>
              <a:rPr lang="en-US" dirty="0">
                <a:solidFill>
                  <a:srgbClr val="C00000"/>
                </a:solidFill>
              </a:rPr>
              <a:t>customer</a:t>
            </a:r>
            <a:r>
              <a:rPr lang="en-US" dirty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confidence</a:t>
            </a:r>
            <a:r>
              <a:rPr lang="en-US" dirty="0"/>
              <a:t>, or certainty, of 50% means that if a customer buys a computer, there is a 50% chance that she will buy software as well.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1%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means that 1% of all the transactions </a:t>
            </a:r>
            <a:r>
              <a:rPr lang="en-US" dirty="0">
                <a:solidFill>
                  <a:srgbClr val="C00000"/>
                </a:solidFill>
              </a:rPr>
              <a:t>under analysis </a:t>
            </a:r>
            <a:r>
              <a:rPr lang="en-US" dirty="0"/>
              <a:t>show that computer and software are purchased together.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76553-CF25-7D04-541B-D5347D1B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 </a:t>
            </a:r>
            <a:r>
              <a:rPr lang="en-US" dirty="0"/>
              <a:t>(Cont..)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23D5DA-227D-851C-7A7C-E70DAC6F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Mining of correlations: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a data mining technique that aims to identify the </a:t>
            </a:r>
            <a:r>
              <a:rPr lang="en-US" dirty="0">
                <a:solidFill>
                  <a:srgbClr val="C00000"/>
                </a:solidFill>
              </a:rPr>
              <a:t>statistical relationships or associations </a:t>
            </a:r>
            <a:r>
              <a:rPr lang="en-US" dirty="0"/>
              <a:t>between variables in a dataset.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measures the </a:t>
            </a:r>
            <a:r>
              <a:rPr lang="en-US" dirty="0">
                <a:solidFill>
                  <a:srgbClr val="C00000"/>
                </a:solidFill>
              </a:rPr>
              <a:t>strength and direction of the linear relationship between two or more variables </a:t>
            </a:r>
            <a:r>
              <a:rPr lang="en-US" dirty="0"/>
              <a:t>that if they </a:t>
            </a:r>
            <a:r>
              <a:rPr lang="en-US" dirty="0">
                <a:solidFill>
                  <a:srgbClr val="C00000"/>
                </a:solidFill>
              </a:rPr>
              <a:t>have positive, negative or no effect on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2" algn="l">
              <a:buFontTx/>
              <a:buChar char="-"/>
            </a:pPr>
            <a:r>
              <a:rPr lang="en-US" dirty="0"/>
              <a:t>Correlation between </a:t>
            </a:r>
            <a:r>
              <a:rPr lang="en-US" dirty="0">
                <a:solidFill>
                  <a:srgbClr val="C00000"/>
                </a:solidFill>
              </a:rPr>
              <a:t>TV Advertising and Sales</a:t>
            </a:r>
            <a:r>
              <a:rPr lang="en-US" dirty="0"/>
              <a:t>: +0.95 (approximate)</a:t>
            </a:r>
          </a:p>
          <a:p>
            <a:pPr lvl="2" algn="l">
              <a:buFontTx/>
              <a:buChar char="-"/>
            </a:pPr>
            <a:r>
              <a:rPr lang="en-US" dirty="0"/>
              <a:t>Correlation between </a:t>
            </a:r>
            <a:r>
              <a:rPr lang="en-US" dirty="0">
                <a:solidFill>
                  <a:srgbClr val="C00000"/>
                </a:solidFill>
              </a:rPr>
              <a:t>Radio Advertising and Sales</a:t>
            </a:r>
            <a:r>
              <a:rPr lang="en-US" dirty="0"/>
              <a:t>: +0.85 (approximate)</a:t>
            </a:r>
          </a:p>
          <a:p>
            <a:pPr lvl="2" algn="l">
              <a:buFontTx/>
              <a:buChar char="-"/>
            </a:pPr>
            <a:r>
              <a:rPr lang="en-US" dirty="0"/>
              <a:t>Correlation between </a:t>
            </a:r>
            <a:r>
              <a:rPr lang="en-US" dirty="0">
                <a:solidFill>
                  <a:srgbClr val="C00000"/>
                </a:solidFill>
              </a:rPr>
              <a:t>Online Advertising and Sales</a:t>
            </a:r>
            <a:r>
              <a:rPr lang="en-US" dirty="0"/>
              <a:t>: +0.90 (approximate) </a:t>
            </a:r>
          </a:p>
          <a:p>
            <a:pPr marL="914400" lvl="2" indent="0" algn="l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9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881045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Motivation for Data Mining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Mining - Definition and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Mining – On what kind of data?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KDD Process (</a:t>
            </a:r>
            <a:r>
              <a:rPr lang="en-US" sz="2100" b="1" dirty="0">
                <a:solidFill>
                  <a:schemeClr val="accent6"/>
                </a:solidFill>
              </a:rPr>
              <a:t>K</a:t>
            </a:r>
            <a:r>
              <a:rPr lang="en-US" sz="2100" dirty="0">
                <a:solidFill>
                  <a:schemeClr val="accent6"/>
                </a:solidFill>
              </a:rPr>
              <a:t>nowledge </a:t>
            </a:r>
            <a:r>
              <a:rPr lang="en-US" sz="2100" b="1" dirty="0">
                <a:solidFill>
                  <a:schemeClr val="accent6"/>
                </a:solidFill>
              </a:rPr>
              <a:t>D</a:t>
            </a:r>
            <a:r>
              <a:rPr lang="en-US" sz="2100" dirty="0">
                <a:solidFill>
                  <a:schemeClr val="accent6"/>
                </a:solidFill>
              </a:rPr>
              <a:t>iscovery in </a:t>
            </a:r>
            <a:r>
              <a:rPr lang="en-US" sz="2100" b="1" dirty="0">
                <a:solidFill>
                  <a:schemeClr val="accent6"/>
                </a:solidFill>
              </a:rPr>
              <a:t>D</a:t>
            </a:r>
            <a:r>
              <a:rPr lang="en-US" sz="2100" dirty="0">
                <a:solidFill>
                  <a:schemeClr val="accent6"/>
                </a:solidFill>
              </a:rPr>
              <a:t>atabases)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What Kinds of Patterns Can Be Mined?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Are All Patterns Interesting?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Issues in DM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Types of Attributes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Mean, Median, mode, Standard Deviation of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Matrix vs Dissimilarity Matrix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Dissimilarity of Numeric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accent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C71E9-B867-A684-91C2-0D2D8D29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 </a:t>
            </a:r>
            <a:r>
              <a:rPr lang="en-US" dirty="0"/>
              <a:t>(Cont..)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A1664-137F-72DC-2BDF-60E38890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Classification and Regression for Predictive Analysis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Classification is the process </a:t>
            </a:r>
            <a:r>
              <a:rPr lang="en-US" dirty="0">
                <a:solidFill>
                  <a:srgbClr val="C00000"/>
                </a:solidFill>
              </a:rPr>
              <a:t>of finding a model (or function) that describes and distinguishes data classes or concepts.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model are derived based on the analysis of a </a:t>
            </a:r>
            <a:r>
              <a:rPr lang="en-US" dirty="0">
                <a:solidFill>
                  <a:srgbClr val="C00000"/>
                </a:solidFill>
              </a:rPr>
              <a:t>set of training data </a:t>
            </a:r>
            <a:r>
              <a:rPr lang="en-US" dirty="0"/>
              <a:t>(i.e., data objects for which the </a:t>
            </a:r>
            <a:r>
              <a:rPr lang="en-US" dirty="0">
                <a:solidFill>
                  <a:srgbClr val="C00000"/>
                </a:solidFill>
              </a:rPr>
              <a:t>class labels are known</a:t>
            </a:r>
            <a:r>
              <a:rPr lang="en-US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is the derived model presented?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Classification (IF-THEN) Rules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Mathematical Formulae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Classification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 predicts the class of objects whose class </a:t>
            </a:r>
            <a:r>
              <a:rPr lang="en-US" dirty="0">
                <a:solidFill>
                  <a:srgbClr val="C00000"/>
                </a:solidFill>
              </a:rPr>
              <a:t>label is unknown</a:t>
            </a:r>
            <a:r>
              <a:rPr lang="en-US" dirty="0"/>
              <a:t>.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Derived Model is based on the analysis set </a:t>
            </a:r>
            <a:r>
              <a:rPr lang="en-US" dirty="0">
                <a:solidFill>
                  <a:srgbClr val="C00000"/>
                </a:solidFill>
              </a:rPr>
              <a:t>of training data </a:t>
            </a:r>
            <a:r>
              <a:rPr lang="en-US" dirty="0"/>
              <a:t>i.e. the data object whose </a:t>
            </a:r>
            <a:r>
              <a:rPr lang="en-US" dirty="0">
                <a:solidFill>
                  <a:srgbClr val="C00000"/>
                </a:solidFill>
              </a:rPr>
              <a:t>class label is well known</a:t>
            </a:r>
            <a:r>
              <a:rPr lang="en-US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err="1"/>
              <a:t>Example:</a:t>
            </a:r>
            <a:r>
              <a:rPr lang="en-US" dirty="0" err="1"/>
              <a:t>Consider</a:t>
            </a:r>
            <a:r>
              <a:rPr lang="en-US" dirty="0"/>
              <a:t> a scenario where you receive </a:t>
            </a:r>
            <a:r>
              <a:rPr lang="en-US" dirty="0">
                <a:solidFill>
                  <a:srgbClr val="C00000"/>
                </a:solidFill>
              </a:rPr>
              <a:t>a large volume of emails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you want to automatically classify them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spam or non-spam</a:t>
            </a:r>
            <a:r>
              <a:rPr lang="en-US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0D082-20E6-C0BA-F232-CB5B7FDD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 </a:t>
            </a:r>
            <a:r>
              <a:rPr lang="en-US" dirty="0"/>
              <a:t>(Cont..)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6487D78-9D33-C587-C98E-32AD414B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Classification and Regression for Predictive Analysis </a:t>
            </a:r>
            <a:r>
              <a:rPr lang="en-US" dirty="0"/>
              <a:t>(Cont..)</a:t>
            </a:r>
            <a:r>
              <a:rPr lang="en-IN" dirty="0"/>
              <a:t> </a:t>
            </a:r>
            <a:r>
              <a:rPr lang="en-US" b="1" dirty="0"/>
              <a:t>: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Prediction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 is used to predict missing or unavailable </a:t>
            </a:r>
            <a:r>
              <a:rPr lang="en-US" dirty="0">
                <a:solidFill>
                  <a:srgbClr val="C00000"/>
                </a:solidFill>
              </a:rPr>
              <a:t>numerical</a:t>
            </a:r>
            <a:r>
              <a:rPr lang="en-US" dirty="0"/>
              <a:t> data values </a:t>
            </a:r>
            <a:r>
              <a:rPr lang="en-US" dirty="0">
                <a:solidFill>
                  <a:srgbClr val="C00000"/>
                </a:solidFill>
              </a:rPr>
              <a:t>rather than class labels</a:t>
            </a:r>
            <a:r>
              <a:rPr lang="en-US" dirty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Regression Analysis is generally used for </a:t>
            </a:r>
            <a:r>
              <a:rPr lang="en-US" dirty="0">
                <a:solidFill>
                  <a:srgbClr val="C00000"/>
                </a:solidFill>
              </a:rPr>
              <a:t>prediction</a:t>
            </a:r>
            <a:r>
              <a:rPr lang="en-US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Example: </a:t>
            </a:r>
            <a:r>
              <a:rPr lang="en-US" dirty="0"/>
              <a:t>Let's consider a scenario where you want to </a:t>
            </a:r>
            <a:r>
              <a:rPr lang="en-US" dirty="0">
                <a:solidFill>
                  <a:srgbClr val="C00000"/>
                </a:solidFill>
              </a:rPr>
              <a:t>predict the price of a house based </a:t>
            </a:r>
            <a:r>
              <a:rPr lang="en-US" dirty="0"/>
              <a:t>on </a:t>
            </a:r>
            <a:r>
              <a:rPr lang="en-US" dirty="0">
                <a:solidFill>
                  <a:srgbClr val="C00000"/>
                </a:solidFill>
              </a:rPr>
              <a:t>its size (in square feet).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Cluster Analysis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clustering analyzes data objects without </a:t>
            </a:r>
            <a:r>
              <a:rPr lang="en-US" dirty="0">
                <a:solidFill>
                  <a:srgbClr val="C00000"/>
                </a:solidFill>
              </a:rPr>
              <a:t>consulting class labels</a:t>
            </a:r>
            <a:r>
              <a:rPr lang="en-US" dirty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many cases, class- labeled data may simply </a:t>
            </a:r>
            <a:r>
              <a:rPr lang="en-US" dirty="0">
                <a:solidFill>
                  <a:srgbClr val="C00000"/>
                </a:solidFill>
              </a:rPr>
              <a:t>not exist at the beginning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Clustering can be used to gen</a:t>
            </a:r>
            <a:r>
              <a:rPr lang="en-US" dirty="0">
                <a:solidFill>
                  <a:srgbClr val="C00000"/>
                </a:solidFill>
              </a:rPr>
              <a:t>erate class labels for a group of data</a:t>
            </a:r>
            <a:r>
              <a:rPr lang="en-US" dirty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objects are clustered or grouped based on the principle of maximizing </a:t>
            </a:r>
            <a:r>
              <a:rPr lang="en-US" dirty="0">
                <a:solidFill>
                  <a:srgbClr val="C00000"/>
                </a:solidFill>
              </a:rPr>
              <a:t>the intraclass similarity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minimizing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the interclass </a:t>
            </a:r>
            <a:r>
              <a:rPr lang="en-US" dirty="0"/>
              <a:t>similarity.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That is, clusters of objects are formed so that objects within a cluster have high similarity in comparison to one another, but are rather dissimilar to objects in other clusters.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0D082-20E6-C0BA-F232-CB5B7FDD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 </a:t>
            </a:r>
            <a:r>
              <a:rPr lang="en-US" dirty="0"/>
              <a:t>(Cont..)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6487D78-9D33-C587-C98E-32AD414B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Classification and Regression for Predictive Analysis </a:t>
            </a:r>
            <a:r>
              <a:rPr lang="en-US" dirty="0"/>
              <a:t>(Cont..)</a:t>
            </a:r>
            <a:r>
              <a:rPr lang="en-IN" dirty="0"/>
              <a:t> </a:t>
            </a:r>
            <a:r>
              <a:rPr lang="en-US" b="1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Example: </a:t>
            </a:r>
            <a:r>
              <a:rPr lang="en-US" dirty="0"/>
              <a:t>Imagine you have a customer database containing various attributes </a:t>
            </a:r>
            <a:r>
              <a:rPr lang="en-US" dirty="0">
                <a:solidFill>
                  <a:srgbClr val="C00000"/>
                </a:solidFill>
              </a:rPr>
              <a:t>such as age, income, and purchasing behavior</a:t>
            </a:r>
            <a:r>
              <a:rPr lang="en-US" dirty="0"/>
              <a:t>. By applying clustering algorithms to this data, you can </a:t>
            </a:r>
            <a:r>
              <a:rPr lang="en-US" dirty="0">
                <a:solidFill>
                  <a:srgbClr val="C00000"/>
                </a:solidFill>
              </a:rPr>
              <a:t>identify distinct groups or segments of customers with similar characteristics and behaviors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Outlier Analysis 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data set may contain objects that do not </a:t>
            </a:r>
            <a:r>
              <a:rPr lang="en-US" dirty="0">
                <a:solidFill>
                  <a:srgbClr val="C00000"/>
                </a:solidFill>
              </a:rPr>
              <a:t>comply with the general behavior </a:t>
            </a:r>
            <a:r>
              <a:rPr lang="en-US" dirty="0"/>
              <a:t>or model of the data.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These data objects are </a:t>
            </a:r>
            <a:r>
              <a:rPr lang="en-US" dirty="0">
                <a:solidFill>
                  <a:srgbClr val="C00000"/>
                </a:solidFill>
              </a:rPr>
              <a:t>outliers</a:t>
            </a:r>
            <a:r>
              <a:rPr lang="en-US" dirty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Many data mining methods </a:t>
            </a:r>
            <a:r>
              <a:rPr lang="en-US" dirty="0">
                <a:solidFill>
                  <a:srgbClr val="C00000"/>
                </a:solidFill>
              </a:rPr>
              <a:t>discard outliers as noise or exceptions</a:t>
            </a:r>
            <a:r>
              <a:rPr lang="en-US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Example: </a:t>
            </a:r>
            <a:r>
              <a:rPr lang="en-US" dirty="0"/>
              <a:t>Consider a dataset that records the </a:t>
            </a:r>
            <a:r>
              <a:rPr lang="en-US" dirty="0">
                <a:solidFill>
                  <a:srgbClr val="C00000"/>
                </a:solidFill>
              </a:rPr>
              <a:t>attendance of students in a class over a semester</a:t>
            </a:r>
            <a:r>
              <a:rPr lang="en-US" dirty="0"/>
              <a:t>. By examining the dataset, we notice that the </a:t>
            </a:r>
            <a:r>
              <a:rPr lang="en-US" dirty="0">
                <a:solidFill>
                  <a:srgbClr val="C00000"/>
                </a:solidFill>
              </a:rPr>
              <a:t>some data points is significantly lower than the attendance </a:t>
            </a:r>
            <a:r>
              <a:rPr lang="en-US" dirty="0"/>
              <a:t>values of the </a:t>
            </a:r>
            <a:r>
              <a:rPr lang="en-US" dirty="0">
                <a:solidFill>
                  <a:srgbClr val="C00000"/>
                </a:solidFill>
              </a:rPr>
              <a:t>other students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AA976-384B-2F7F-7474-0BFC6DE4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All Patterns Interesting?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5683A-D467-6C48-330B-8C1AF757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mining system has the potential to generate thousands or </a:t>
            </a:r>
            <a:r>
              <a:rPr lang="en-US" dirty="0">
                <a:solidFill>
                  <a:srgbClr val="C00000"/>
                </a:solidFill>
              </a:rPr>
              <a:t>even millions of patterns</a:t>
            </a:r>
            <a:r>
              <a:rPr lang="en-US" dirty="0"/>
              <a:t>, or rules. </a:t>
            </a:r>
          </a:p>
          <a:p>
            <a:r>
              <a:rPr lang="en-US" dirty="0"/>
              <a:t>Typically, the </a:t>
            </a:r>
            <a:r>
              <a:rPr lang="en-US" dirty="0">
                <a:solidFill>
                  <a:srgbClr val="C00000"/>
                </a:solidFill>
              </a:rPr>
              <a:t>answer is no</a:t>
            </a:r>
            <a:r>
              <a:rPr lang="en-US" dirty="0"/>
              <a:t>.</a:t>
            </a:r>
          </a:p>
          <a:p>
            <a:r>
              <a:rPr lang="en-US" dirty="0"/>
              <a:t> techniques for evaluating and selecting interesting patterns:</a:t>
            </a:r>
          </a:p>
          <a:p>
            <a:endParaRPr lang="en-US" dirty="0"/>
          </a:p>
          <a:p>
            <a:r>
              <a:rPr lang="en-US" b="1" dirty="0"/>
              <a:t>Objective Measures of Interestingness:</a:t>
            </a:r>
          </a:p>
          <a:p>
            <a:pPr lvl="1" algn="l"/>
            <a:r>
              <a:rPr lang="en-US" dirty="0"/>
              <a:t>Objective measures quantify the quality or interestingness of patterns based on </a:t>
            </a:r>
            <a:r>
              <a:rPr lang="en-US" b="1" dirty="0">
                <a:solidFill>
                  <a:srgbClr val="C00000"/>
                </a:solidFill>
              </a:rPr>
              <a:t>statistical significance </a:t>
            </a:r>
            <a:r>
              <a:rPr lang="en-US" dirty="0">
                <a:solidFill>
                  <a:srgbClr val="C00000"/>
                </a:solidFill>
              </a:rPr>
              <a:t>or measures derived from the data.</a:t>
            </a:r>
          </a:p>
          <a:p>
            <a:pPr lvl="1" algn="l"/>
            <a:r>
              <a:rPr lang="en-US" dirty="0"/>
              <a:t>These measures include </a:t>
            </a:r>
            <a:r>
              <a:rPr lang="en-US" b="1" dirty="0"/>
              <a:t>support, confidence, lift, and various statistical tests.</a:t>
            </a:r>
          </a:p>
          <a:p>
            <a:endParaRPr lang="en-US" dirty="0"/>
          </a:p>
          <a:p>
            <a:r>
              <a:rPr lang="en-US" b="1" dirty="0"/>
              <a:t>Subjective Measures of Interestingness:</a:t>
            </a:r>
          </a:p>
          <a:p>
            <a:pPr lvl="1"/>
            <a:r>
              <a:rPr lang="en-US" dirty="0"/>
              <a:t>Subjective measures take into account the </a:t>
            </a:r>
            <a:r>
              <a:rPr lang="en-US" dirty="0">
                <a:solidFill>
                  <a:srgbClr val="C00000"/>
                </a:solidFill>
              </a:rPr>
              <a:t>user's preferences, domain knowledge, and specific application requirements.</a:t>
            </a:r>
          </a:p>
          <a:p>
            <a:pPr lvl="1"/>
            <a:r>
              <a:rPr lang="en-US" dirty="0"/>
              <a:t>Users can specify interestingness thresholds or define constraints to filter and focus </a:t>
            </a:r>
          </a:p>
          <a:p>
            <a:pPr marL="457200" lvl="1" indent="0">
              <a:buNone/>
            </a:pPr>
            <a:r>
              <a:rPr lang="en-US" dirty="0"/>
              <a:t>	on patterns that meet their criteria.</a:t>
            </a:r>
          </a:p>
        </p:txBody>
      </p:sp>
    </p:spTree>
    <p:extLst>
      <p:ext uri="{BB962C8B-B14F-4D97-AF65-F5344CB8AC3E}">
        <p14:creationId xmlns:p14="http://schemas.microsoft.com/office/powerpoint/2010/main" val="26378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2D4FC-9285-41AD-40F8-39ECEA4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Technologies Are Used?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43E62-968C-9AB4-B68F-0DED5064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has incorporated many </a:t>
            </a:r>
            <a:r>
              <a:rPr lang="en-US" dirty="0">
                <a:solidFill>
                  <a:srgbClr val="C00000"/>
                </a:solidFill>
              </a:rPr>
              <a:t>techniques from other domains such as statistics, machine learning, pattern recognition, database and data warehouse systems, information retrieval, visualization, algorithms, high performance computing,</a:t>
            </a:r>
            <a:r>
              <a:rPr lang="en-US" dirty="0"/>
              <a:t> and many application domains </a:t>
            </a:r>
          </a:p>
          <a:p>
            <a:r>
              <a:rPr lang="en-US" b="1" dirty="0"/>
              <a:t>Statistics:</a:t>
            </a:r>
          </a:p>
          <a:p>
            <a:pPr lvl="1"/>
            <a:r>
              <a:rPr lang="en-US" dirty="0"/>
              <a:t>A statistical model is </a:t>
            </a:r>
            <a:r>
              <a:rPr lang="en-US" dirty="0">
                <a:solidFill>
                  <a:srgbClr val="C00000"/>
                </a:solidFill>
              </a:rPr>
              <a:t>a mathematical representation or description of the relationship between variables in a dataset.</a:t>
            </a:r>
          </a:p>
          <a:p>
            <a:pPr lvl="1"/>
            <a:r>
              <a:rPr lang="en-US" dirty="0"/>
              <a:t>It consists of a set of mathematical functions or equations that define the </a:t>
            </a:r>
            <a:r>
              <a:rPr lang="en-US" dirty="0">
                <a:solidFill>
                  <a:srgbClr val="C00000"/>
                </a:solidFill>
              </a:rPr>
              <a:t>behavior of the objects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provides methods and techniques for </a:t>
            </a:r>
            <a:r>
              <a:rPr lang="en-US" dirty="0">
                <a:solidFill>
                  <a:srgbClr val="C00000"/>
                </a:solidFill>
              </a:rPr>
              <a:t>summarizing and understanding numerical info</a:t>
            </a:r>
            <a:r>
              <a:rPr lang="en-US" dirty="0"/>
              <a:t>rmation and making </a:t>
            </a:r>
            <a:r>
              <a:rPr lang="en-US" dirty="0">
                <a:solidFill>
                  <a:srgbClr val="C00000"/>
                </a:solidFill>
              </a:rPr>
              <a:t>predictions based on data</a:t>
            </a:r>
            <a:r>
              <a:rPr lang="en-US" dirty="0"/>
              <a:t>. </a:t>
            </a:r>
          </a:p>
          <a:p>
            <a:r>
              <a:rPr lang="en-US" b="1" dirty="0"/>
              <a:t>Machine Learning:</a:t>
            </a:r>
          </a:p>
          <a:p>
            <a:pPr lvl="1"/>
            <a:r>
              <a:rPr lang="en-US" dirty="0"/>
              <a:t>It </a:t>
            </a:r>
            <a:r>
              <a:rPr lang="en-IN" i="0" u="none" strike="noStrike" dirty="0">
                <a:effectLst/>
              </a:rPr>
              <a:t>enable computers to learn and make predictions or decisions </a:t>
            </a:r>
            <a:r>
              <a:rPr lang="en-IN" i="0" u="none" strike="noStrike" dirty="0">
                <a:solidFill>
                  <a:srgbClr val="C00000"/>
                </a:solidFill>
                <a:effectLst/>
              </a:rPr>
              <a:t>without </a:t>
            </a:r>
            <a:r>
              <a:rPr lang="en-IN" b="1" i="0" u="none" strike="noStrike" dirty="0">
                <a:solidFill>
                  <a:srgbClr val="C00000"/>
                </a:solidFill>
                <a:effectLst/>
              </a:rPr>
              <a:t>being explicitly programmed</a:t>
            </a:r>
            <a:r>
              <a:rPr lang="en-IN" i="0" u="none" strike="noStrike" dirty="0">
                <a:effectLst/>
              </a:rPr>
              <a:t>. </a:t>
            </a:r>
          </a:p>
          <a:p>
            <a:pPr lvl="1"/>
            <a:r>
              <a:rPr lang="en-IN" i="0" u="none" strike="noStrike" dirty="0">
                <a:effectLst/>
              </a:rPr>
              <a:t>it is concerned with creating systems that can automatically learn and improve from </a:t>
            </a:r>
            <a:r>
              <a:rPr lang="en-IN" i="0" u="none" strike="noStrike" dirty="0">
                <a:solidFill>
                  <a:srgbClr val="C00000"/>
                </a:solidFill>
                <a:effectLst/>
              </a:rPr>
              <a:t>experience or data.</a:t>
            </a:r>
          </a:p>
          <a:p>
            <a:pPr lvl="1"/>
            <a:r>
              <a:rPr lang="en-US" b="1" dirty="0"/>
              <a:t>Supervised learning:</a:t>
            </a:r>
          </a:p>
          <a:p>
            <a:pPr lvl="2"/>
            <a:r>
              <a:rPr lang="en-US" dirty="0"/>
              <a:t>is basically a synonym for </a:t>
            </a:r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. The supervision in the learning comes from the </a:t>
            </a:r>
          </a:p>
          <a:p>
            <a:pPr marL="914400" lvl="2" indent="0">
              <a:buNone/>
            </a:pPr>
            <a:r>
              <a:rPr lang="en-US" dirty="0"/>
              <a:t>labeled examples in the training data set.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2D4FC-9285-41AD-40F8-39ECEA4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Technologies Are Used? (Cont..)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43E62-968C-9AB4-B68F-0DED5064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Learning:</a:t>
            </a:r>
          </a:p>
          <a:p>
            <a:pPr lvl="1"/>
            <a:r>
              <a:rPr lang="en-US" b="1" dirty="0"/>
              <a:t>Unsupervised learning </a:t>
            </a:r>
          </a:p>
          <a:p>
            <a:pPr lvl="2"/>
            <a:r>
              <a:rPr lang="en-US" dirty="0"/>
              <a:t>is Unsupervised learning is essentially a synonym for </a:t>
            </a:r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. The learning process is unsupervised since the input examples are not </a:t>
            </a:r>
            <a:r>
              <a:rPr lang="en-US" dirty="0">
                <a:solidFill>
                  <a:srgbClr val="C00000"/>
                </a:solidFill>
              </a:rPr>
              <a:t>class labeled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Semi-supervised learning </a:t>
            </a:r>
          </a:p>
          <a:p>
            <a:pPr lvl="2"/>
            <a:r>
              <a:rPr lang="en-US" dirty="0"/>
              <a:t>Semi-supervised learning is a class of machine learning techniques that make use of </a:t>
            </a:r>
            <a:r>
              <a:rPr lang="en-US" dirty="0">
                <a:solidFill>
                  <a:srgbClr val="C00000"/>
                </a:solidFill>
              </a:rPr>
              <a:t>both labeled and unlabeled</a:t>
            </a:r>
            <a:r>
              <a:rPr lang="en-US" dirty="0"/>
              <a:t> examples when learning a model. </a:t>
            </a:r>
          </a:p>
          <a:p>
            <a:pPr lvl="1"/>
            <a:r>
              <a:rPr lang="en-US" b="1" dirty="0"/>
              <a:t>Active learning </a:t>
            </a:r>
          </a:p>
          <a:p>
            <a:pPr lvl="2"/>
            <a:r>
              <a:rPr lang="en-US" dirty="0"/>
              <a:t>Active learning is a machine learning approach that lets </a:t>
            </a:r>
            <a:r>
              <a:rPr lang="en-US" dirty="0">
                <a:solidFill>
                  <a:srgbClr val="C00000"/>
                </a:solidFill>
              </a:rPr>
              <a:t>users play an active role in the learning process</a:t>
            </a:r>
            <a:r>
              <a:rPr lang="en-US" dirty="0"/>
              <a:t>. An active learning approach can ask a user (e.g., a domain expert) to label </a:t>
            </a:r>
          </a:p>
          <a:p>
            <a:pPr lvl="2"/>
            <a:endParaRPr lang="en-US" dirty="0"/>
          </a:p>
          <a:p>
            <a:r>
              <a:rPr lang="en-US" b="1" dirty="0"/>
              <a:t>Database Systems and Data Warehouses </a:t>
            </a:r>
          </a:p>
          <a:p>
            <a:pPr lvl="1"/>
            <a:r>
              <a:rPr lang="en-US" dirty="0"/>
              <a:t>Many data mining tasks need to handle </a:t>
            </a:r>
            <a:r>
              <a:rPr lang="en-US" dirty="0">
                <a:solidFill>
                  <a:srgbClr val="C00000"/>
                </a:solidFill>
              </a:rPr>
              <a:t>large data sets or even real-time, fast streaming data</a:t>
            </a:r>
            <a:r>
              <a:rPr lang="en-US" dirty="0"/>
              <a:t>. Therefore, data mining can make good use of scalable database technologies to achieve </a:t>
            </a:r>
            <a:r>
              <a:rPr lang="en-US" dirty="0">
                <a:solidFill>
                  <a:srgbClr val="C00000"/>
                </a:solidFill>
              </a:rPr>
              <a:t>high efficiency and scalability </a:t>
            </a:r>
            <a:r>
              <a:rPr lang="en-US" dirty="0"/>
              <a:t>on large data sets. </a:t>
            </a:r>
          </a:p>
          <a:p>
            <a:pPr lvl="1"/>
            <a:r>
              <a:rPr lang="en-US" dirty="0"/>
              <a:t>Recent database systems have built systematic data analysis capabilities on database </a:t>
            </a:r>
          </a:p>
          <a:p>
            <a:pPr marL="457200" lvl="1" indent="0">
              <a:buNone/>
            </a:pPr>
            <a:r>
              <a:rPr lang="en-US" dirty="0"/>
              <a:t>	data using data warehousing and data mining facilities.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2D4FC-9285-41AD-40F8-39ECEA4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Technologies Are Used? (Cont..)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43E62-968C-9AB4-B68F-0DED5064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 Retrieval:</a:t>
            </a:r>
          </a:p>
          <a:p>
            <a:pPr lvl="1"/>
            <a:r>
              <a:rPr lang="en-US" dirty="0"/>
              <a:t>Information retrieval (IR) is the science of searching for </a:t>
            </a:r>
            <a:r>
              <a:rPr lang="en-US" dirty="0">
                <a:solidFill>
                  <a:srgbClr val="C00000"/>
                </a:solidFill>
              </a:rPr>
              <a:t>documents or information </a:t>
            </a:r>
            <a:r>
              <a:rPr lang="en-US" dirty="0"/>
              <a:t>in documents. </a:t>
            </a:r>
          </a:p>
          <a:p>
            <a:pPr lvl="1"/>
            <a:r>
              <a:rPr lang="en-US" dirty="0"/>
              <a:t>Documents can be </a:t>
            </a:r>
            <a:r>
              <a:rPr lang="en-US" dirty="0">
                <a:solidFill>
                  <a:srgbClr val="C00000"/>
                </a:solidFill>
              </a:rPr>
              <a:t>text or multimedia, and may reside on the Web. </a:t>
            </a:r>
          </a:p>
          <a:p>
            <a:pPr lvl="1"/>
            <a:r>
              <a:rPr lang="en-US" dirty="0"/>
              <a:t>The differences between traditional information retrieval and database systems are</a:t>
            </a:r>
          </a:p>
          <a:p>
            <a:pPr lvl="2"/>
            <a:r>
              <a:rPr lang="en-US" dirty="0"/>
              <a:t>the data under </a:t>
            </a:r>
            <a:r>
              <a:rPr lang="en-US" dirty="0">
                <a:solidFill>
                  <a:srgbClr val="C00000"/>
                </a:solidFill>
              </a:rPr>
              <a:t>search are unstructured </a:t>
            </a:r>
          </a:p>
          <a:p>
            <a:pPr lvl="2"/>
            <a:r>
              <a:rPr lang="en-US" dirty="0"/>
              <a:t>the queries are formed </a:t>
            </a:r>
            <a:r>
              <a:rPr lang="en-US" dirty="0">
                <a:solidFill>
                  <a:srgbClr val="C00000"/>
                </a:solidFill>
              </a:rPr>
              <a:t>mainly by keywords, which do not have complex structures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2D4FC-9285-41AD-40F8-39ECEA4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Kinds of Applications Are Targeted?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43E62-968C-9AB4-B68F-0DED5064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There are a two highly successful and popular application examples of data mining: </a:t>
            </a:r>
            <a:r>
              <a:rPr lang="en-IN" dirty="0">
                <a:solidFill>
                  <a:srgbClr val="C00000"/>
                </a:solidFill>
                <a:effectLst/>
              </a:rPr>
              <a:t>business intelligence and search engines.</a:t>
            </a:r>
          </a:p>
          <a:p>
            <a:r>
              <a:rPr lang="en-IN" sz="1800" dirty="0">
                <a:effectLst/>
              </a:rPr>
              <a:t> </a:t>
            </a:r>
            <a:r>
              <a:rPr lang="en-IN" b="1" dirty="0">
                <a:effectLst/>
              </a:rPr>
              <a:t>Business Intelligence </a:t>
            </a:r>
          </a:p>
          <a:p>
            <a:pPr lvl="1"/>
            <a:r>
              <a:rPr lang="en-IN" dirty="0"/>
              <a:t>Business intelligence (BI) technologies </a:t>
            </a:r>
            <a:r>
              <a:rPr lang="en-IN" dirty="0">
                <a:solidFill>
                  <a:srgbClr val="C00000"/>
                </a:solidFill>
              </a:rPr>
              <a:t>provide historical, current, and predictive views of business operations. </a:t>
            </a:r>
          </a:p>
          <a:p>
            <a:pPr lvl="1"/>
            <a:r>
              <a:rPr lang="en-IN" dirty="0"/>
              <a:t>Examples include </a:t>
            </a:r>
            <a:r>
              <a:rPr lang="en-IN" dirty="0">
                <a:solidFill>
                  <a:srgbClr val="C00000"/>
                </a:solidFill>
              </a:rPr>
              <a:t>reporting, online analytical processing, business performance management, competitive intelligence, benchmarking, and predictive analytics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Without data mining, many businesses may not be able to perform </a:t>
            </a:r>
            <a:r>
              <a:rPr lang="en-IN" dirty="0">
                <a:solidFill>
                  <a:srgbClr val="C00000"/>
                </a:solidFill>
              </a:rPr>
              <a:t>effective market analysis, compare customer feedback on similar products, discover the strengths and weaknesses of their competitors</a:t>
            </a:r>
            <a:r>
              <a:rPr lang="en-IN" dirty="0"/>
              <a:t>, retain highly valuable customers, and make smart business decisions. </a:t>
            </a:r>
          </a:p>
          <a:p>
            <a:r>
              <a:rPr lang="en-IN" b="1" dirty="0"/>
              <a:t>Web search engine </a:t>
            </a:r>
          </a:p>
          <a:p>
            <a:pPr lvl="1"/>
            <a:r>
              <a:rPr lang="en-IN" dirty="0"/>
              <a:t>A Web search engine is a </a:t>
            </a:r>
            <a:r>
              <a:rPr lang="en-IN" dirty="0">
                <a:solidFill>
                  <a:srgbClr val="C00000"/>
                </a:solidFill>
              </a:rPr>
              <a:t>specialized computer server that searches for information on the Web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Web search engines are essentially very large data mining applications. Various data mining techniques are used in all aspects of search engines </a:t>
            </a:r>
          </a:p>
          <a:p>
            <a:pPr lvl="1"/>
            <a:r>
              <a:rPr lang="en-IN" dirty="0"/>
              <a:t>Search engines pose grand challenges to data mining. </a:t>
            </a:r>
          </a:p>
          <a:p>
            <a:pPr lvl="1"/>
            <a:r>
              <a:rPr lang="en-IN" dirty="0"/>
              <a:t>First, they have to handle a huge and ever-growing amount of data. </a:t>
            </a:r>
          </a:p>
          <a:p>
            <a:pPr lvl="1"/>
            <a:endParaRPr lang="en-IN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2D4FC-9285-41AD-40F8-39ECEA4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Kinds of Applications Are Targeted? (Cont..)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43E62-968C-9AB4-B68F-0DED5064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 </a:t>
            </a:r>
            <a:r>
              <a:rPr lang="en-IN" b="1" dirty="0"/>
              <a:t>Web search engine </a:t>
            </a:r>
          </a:p>
          <a:p>
            <a:pPr lvl="1"/>
            <a:r>
              <a:rPr lang="en-IN" dirty="0"/>
              <a:t>First, they have to handle a </a:t>
            </a:r>
            <a:r>
              <a:rPr lang="en-IN" dirty="0">
                <a:solidFill>
                  <a:srgbClr val="C00000"/>
                </a:solidFill>
              </a:rPr>
              <a:t>huge and ever-growing amount of data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Second, Web search engines often </a:t>
            </a:r>
            <a:r>
              <a:rPr lang="en-IN" dirty="0">
                <a:solidFill>
                  <a:srgbClr val="C00000"/>
                </a:solidFill>
              </a:rPr>
              <a:t>have to deal with online data</a:t>
            </a:r>
            <a:r>
              <a:rPr lang="en-IN" dirty="0"/>
              <a:t>. A search engine may be able to afford constructing a model </a:t>
            </a:r>
            <a:r>
              <a:rPr lang="en-IN" dirty="0">
                <a:solidFill>
                  <a:srgbClr val="C00000"/>
                </a:solidFill>
              </a:rPr>
              <a:t>offline on huge data sets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Another challenge is </a:t>
            </a:r>
            <a:r>
              <a:rPr lang="en-IN" dirty="0">
                <a:solidFill>
                  <a:srgbClr val="C00000"/>
                </a:solidFill>
              </a:rPr>
              <a:t>maintaining and incrementally updating a model on fast- growing data streams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Third, Web search engines often have to </a:t>
            </a:r>
            <a:r>
              <a:rPr lang="en-IN" dirty="0">
                <a:solidFill>
                  <a:srgbClr val="C00000"/>
                </a:solidFill>
              </a:rPr>
              <a:t>deal with queries that are asked only a very small number of times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9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4CE23-00F7-4B65-A919-B99CC496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408022-3ABF-47A5-89E6-1DB0CD5B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Data mining issues can be classified into five categories: </a:t>
            </a:r>
            <a:endParaRPr lang="en-US" altLang="en-US" sz="2800" b="1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400" b="1" dirty="0"/>
              <a:t>Mining Methodology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User Interaction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Efficiency and Scalability (Algorithms)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Diversity of Database Types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Data Mining and Society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83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E22C3-740C-4073-8945-B3EE26F1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Just think: One Second on Internet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4FF7A-BE5C-4E9D-9BA6-30051699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9,003 </a:t>
            </a:r>
            <a:r>
              <a:rPr lang="en-US" b="1" dirty="0">
                <a:solidFill>
                  <a:schemeClr val="tx2"/>
                </a:solidFill>
              </a:rPr>
              <a:t>Tweets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4,705 </a:t>
            </a:r>
            <a:r>
              <a:rPr lang="en-US" b="1" dirty="0">
                <a:solidFill>
                  <a:schemeClr val="tx2"/>
                </a:solidFill>
              </a:rPr>
              <a:t>Skype Calls</a:t>
            </a:r>
          </a:p>
          <a:p>
            <a:r>
              <a:rPr lang="en-US" b="1" dirty="0">
                <a:solidFill>
                  <a:schemeClr val="accent6"/>
                </a:solidFill>
              </a:rPr>
              <a:t>1,711 </a:t>
            </a:r>
            <a:r>
              <a:rPr lang="en-US" b="1" dirty="0">
                <a:solidFill>
                  <a:schemeClr val="tx2"/>
                </a:solidFill>
              </a:rPr>
              <a:t>Tumblr Posts</a:t>
            </a:r>
          </a:p>
          <a:p>
            <a:r>
              <a:rPr lang="en-US" b="1" dirty="0">
                <a:solidFill>
                  <a:schemeClr val="accent6"/>
                </a:solidFill>
              </a:rPr>
              <a:t>83,378 </a:t>
            </a:r>
            <a:r>
              <a:rPr lang="en-US" b="1" dirty="0">
                <a:solidFill>
                  <a:schemeClr val="tx2"/>
                </a:solidFill>
              </a:rPr>
              <a:t>Google </a:t>
            </a:r>
            <a:r>
              <a:rPr lang="en-IN" b="1" dirty="0">
                <a:solidFill>
                  <a:schemeClr val="tx2"/>
                </a:solidFill>
              </a:rPr>
              <a:t>Searches</a:t>
            </a:r>
          </a:p>
          <a:p>
            <a:r>
              <a:rPr lang="en-IN" b="1" dirty="0">
                <a:solidFill>
                  <a:schemeClr val="accent6"/>
                </a:solidFill>
              </a:rPr>
              <a:t>84,388 </a:t>
            </a:r>
            <a:r>
              <a:rPr lang="en-IN" b="1" dirty="0">
                <a:solidFill>
                  <a:schemeClr val="tx2"/>
                </a:solidFill>
              </a:rPr>
              <a:t>YouTube videos viewed</a:t>
            </a:r>
          </a:p>
          <a:p>
            <a:r>
              <a:rPr lang="en-IN" b="1" dirty="0">
                <a:solidFill>
                  <a:schemeClr val="accent6"/>
                </a:solidFill>
              </a:rPr>
              <a:t>996 </a:t>
            </a:r>
            <a:r>
              <a:rPr lang="en-IN" b="1" dirty="0">
                <a:solidFill>
                  <a:schemeClr val="tx2"/>
                </a:solidFill>
              </a:rPr>
              <a:t>Instagram photos uploaded</a:t>
            </a:r>
          </a:p>
          <a:p>
            <a:r>
              <a:rPr lang="en-IN" dirty="0"/>
              <a:t>&amp; many more…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FEE0C6-7E19-4405-8C78-D9C027C6301E}"/>
              </a:ext>
            </a:extLst>
          </p:cNvPr>
          <p:cNvSpPr txBox="1"/>
          <p:nvPr/>
        </p:nvSpPr>
        <p:spPr>
          <a:xfrm>
            <a:off x="5460023" y="2705725"/>
            <a:ext cx="5680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all these information is really important to us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</a:rPr>
              <a:t>?????????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E922ACF-216F-4714-A871-9C72E806D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0101F"/>
              </a:clrFrom>
              <a:clrTo>
                <a:srgbClr val="20101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73" y="4152275"/>
            <a:ext cx="1135928" cy="1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6B108-59D1-419F-8D52-37902E22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Mining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9FD11-E395-4635-87DC-A2329276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Mining various and new kinds of knowledge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mining covers a wide spectrum of data analysis and knowledge discovery tasks, so these tasks may use the same database in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different ways and requires a development of numerous data mining techniques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Mining knowledge in multidimensional space</a:t>
            </a:r>
            <a:endParaRPr lang="en-US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searching for knowledge in large data sets, we can explore the data in multidimensional space.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That is, we can search for interesting patterns among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combinations of dimensions (attributes) </a:t>
            </a:r>
            <a:r>
              <a:rPr lang="en-US" dirty="0"/>
              <a:t>at varying levels of abstraction. Such mining is known as (exploratory)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multidimensional data mining</a:t>
            </a:r>
            <a:r>
              <a:rPr lang="en-US" dirty="0"/>
              <a:t>.</a:t>
            </a: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Data mining—an interdisciplinary effort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power of data mining can be substantially enhanced by integrating new methods from multiple disciplines.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to mine data with natural language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text</a:t>
            </a:r>
            <a:r>
              <a:rPr lang="en-US" dirty="0"/>
              <a:t>, it makes sense to fuse data mining methods of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information retrieval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natural language processing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Handling uncertainty, noise, or incompleteness of data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often contain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noise, errors, exceptions, uncertainty </a:t>
            </a:r>
            <a:r>
              <a:rPr lang="en-US" dirty="0"/>
              <a:t>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incomplete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Errors and noise may confuse the data mining process, leading to the derivation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      of erroneous patterns.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168AF2-476C-473E-A4DB-9DAF2364CD8C}"/>
              </a:ext>
            </a:extLst>
          </p:cNvPr>
          <p:cNvSpPr txBox="1"/>
          <p:nvPr/>
        </p:nvSpPr>
        <p:spPr>
          <a:xfrm rot="5400000">
            <a:off x="10439712" y="-988509"/>
            <a:ext cx="553998" cy="2688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Mining Issues</a:t>
            </a:r>
          </a:p>
        </p:txBody>
      </p:sp>
    </p:spTree>
    <p:extLst>
      <p:ext uri="{BB962C8B-B14F-4D97-AF65-F5344CB8AC3E}">
        <p14:creationId xmlns:p14="http://schemas.microsoft.com/office/powerpoint/2010/main" val="25250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1244D-EAC5-4F26-AD5A-1A84A0A7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User Interaction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0E1E4-64C6-42B6-830D-C0F5F8AF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Interactive mining</a:t>
            </a:r>
            <a:endParaRPr lang="en-US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mining process should be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highly interactive</a:t>
            </a:r>
            <a:r>
              <a:rPr lang="en-US" dirty="0"/>
              <a:t>. Thus, it is important to build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flexible user interfaces </a:t>
            </a:r>
            <a:r>
              <a:rPr lang="en-US" dirty="0"/>
              <a:t>and an exploratory mining environment, facilitating the user’s interaction with the system. </a:t>
            </a: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Incorporation of background knowledge</a:t>
            </a:r>
            <a:endParaRPr lang="en-US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Background knowledge, constraints, rules, and other information </a:t>
            </a:r>
            <a:r>
              <a:rPr lang="en-US" dirty="0"/>
              <a:t>regarding the domain under study should be incorporated into the knowledge discovery process.</a:t>
            </a: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Presentation and visualization of data mining results</a:t>
            </a:r>
            <a:endParaRPr lang="en-US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any system can present data mining results, vividly(clear image in mind) and flexibly ?, so that the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discovered knowledge can be easily understood and directly usable by humans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5FA0CF-919D-43B1-8476-8248F50E0D22}"/>
              </a:ext>
            </a:extLst>
          </p:cNvPr>
          <p:cNvSpPr txBox="1"/>
          <p:nvPr/>
        </p:nvSpPr>
        <p:spPr>
          <a:xfrm rot="5400000">
            <a:off x="10451142" y="-977079"/>
            <a:ext cx="553998" cy="26653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Mining Issues</a:t>
            </a:r>
          </a:p>
        </p:txBody>
      </p:sp>
    </p:spTree>
    <p:extLst>
      <p:ext uri="{BB962C8B-B14F-4D97-AF65-F5344CB8AC3E}">
        <p14:creationId xmlns:p14="http://schemas.microsoft.com/office/powerpoint/2010/main" val="8713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6C659-D728-4DCB-8856-A404A651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Efficiency and Scalability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E0185-3C41-432C-A5B2-03DCD262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Efficiency and scalability of data mining algorithms</a:t>
            </a:r>
            <a:endParaRPr lang="en-US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mining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algorithms</a:t>
            </a:r>
            <a:r>
              <a:rPr lang="en-US" dirty="0"/>
              <a:t> must be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efficient and scalable </a:t>
            </a:r>
            <a:r>
              <a:rPr lang="en-US" dirty="0"/>
              <a:t>in order to effectively extract information from huge amounts of data lies in many data repositories or in dynamic data streams.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other words, the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running time </a:t>
            </a:r>
            <a:r>
              <a:rPr lang="en-US" dirty="0"/>
              <a:t>of a data mining algorithm must be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predictable, short, and acceptable by applications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Efficiency, scalability, performance, optimization and the ability to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execute in real time </a:t>
            </a:r>
            <a:r>
              <a:rPr lang="en-US" dirty="0"/>
              <a:t>are key criteria for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new mining algorithms</a:t>
            </a:r>
            <a:r>
              <a:rPr lang="en-US" dirty="0"/>
              <a:t>.</a:t>
            </a: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Parallel, distributed, and incremental mining algorithms</a:t>
            </a:r>
            <a:endParaRPr lang="en-US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giant size of many data sets, the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wide distribution of data</a:t>
            </a:r>
            <a:r>
              <a:rPr lang="en-US" dirty="0"/>
              <a:t>, and the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computational complexity </a:t>
            </a:r>
            <a:r>
              <a:rPr lang="en-US" dirty="0"/>
              <a:t>of some data mining methods are factors that motivate the development of parallel and distributed data-intensive mining algorithms.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78FFD4-9DCE-4043-8D23-4BDD3FAEE566}"/>
              </a:ext>
            </a:extLst>
          </p:cNvPr>
          <p:cNvSpPr txBox="1"/>
          <p:nvPr/>
        </p:nvSpPr>
        <p:spPr>
          <a:xfrm rot="5400000">
            <a:off x="10584784" y="-843436"/>
            <a:ext cx="553998" cy="2398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Mining Issues</a:t>
            </a:r>
          </a:p>
        </p:txBody>
      </p:sp>
    </p:spTree>
    <p:extLst>
      <p:ext uri="{BB962C8B-B14F-4D97-AF65-F5344CB8AC3E}">
        <p14:creationId xmlns:p14="http://schemas.microsoft.com/office/powerpoint/2010/main" val="73551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B1F6C-01C5-48EA-A0A8-990A0720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Diversity of Database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7C983-45FD-4559-A102-1078F36C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Handling complex types of data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mining is how to uncover knowledge from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stream, time-series, sequence, graph, social network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multi-relational data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mining various types of attributes are available and also different types of data in database or dataset.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Mining dynamic, networked, and global data repositories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from multiple sources are connected by the Internet and various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kinds of networks </a:t>
            </a:r>
            <a:r>
              <a:rPr lang="en-US" dirty="0"/>
              <a:t>like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distributed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heterogeneous global information systems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discovery of knowledge from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different sources </a:t>
            </a:r>
            <a:r>
              <a:rPr lang="en-US" dirty="0"/>
              <a:t>of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structured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semi-structured</a:t>
            </a:r>
            <a:r>
              <a:rPr lang="en-US" dirty="0"/>
              <a:t>, or </a:t>
            </a: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unstructured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challengeable.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F08392-C33F-4FA3-BA27-6BE408B1585D}"/>
              </a:ext>
            </a:extLst>
          </p:cNvPr>
          <p:cNvSpPr txBox="1"/>
          <p:nvPr/>
        </p:nvSpPr>
        <p:spPr>
          <a:xfrm rot="5400000">
            <a:off x="10382562" y="-1045659"/>
            <a:ext cx="553998" cy="28025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Mining Issues</a:t>
            </a:r>
          </a:p>
        </p:txBody>
      </p:sp>
    </p:spTree>
    <p:extLst>
      <p:ext uri="{BB962C8B-B14F-4D97-AF65-F5344CB8AC3E}">
        <p14:creationId xmlns:p14="http://schemas.microsoft.com/office/powerpoint/2010/main" val="26372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F5765-9567-4528-9DB5-577B30B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Data Mining and Society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B1BB55-E903-48B3-888D-6EAB70B9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Social impacts of data mining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With data mining penetrating our everyday lives, it is important to study the impact of data mining on society,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How can we used at a mining technology to benefit our society?</a:t>
            </a:r>
            <a:r>
              <a:rPr lang="en-US" sz="1900" dirty="0"/>
              <a:t>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How can we guard against its misuse?</a:t>
            </a:r>
            <a:r>
              <a:rPr lang="en-US" sz="1700" dirty="0"/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Privacy-preserving data mining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mining will help in scientific discovery, business management, economy recovery, and security protection (e.g., the real-time discovery of intruders and cyber attacks).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However, it poses the risk of </a:t>
            </a:r>
            <a:r>
              <a:rPr lang="en-US" sz="1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disclosing</a:t>
            </a:r>
            <a:r>
              <a:rPr lang="en-US" dirty="0"/>
              <a:t> an </a:t>
            </a:r>
            <a:r>
              <a:rPr lang="en-US" sz="1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individual’s personal information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Invisible data mining </a:t>
            </a:r>
            <a:endParaRPr lang="en-US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cannot expect everyone in society to learn and master in data mining techniques.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when purchasing items online, users may be unaware that the store is likely collecting data on the buying patterns of its customers, which may be </a:t>
            </a:r>
            <a:r>
              <a:rPr lang="en-US" sz="1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used to recommend other items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sz="1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purchase in the future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F9A4B8-0772-4AD9-8BAB-E15F671E8E48}"/>
              </a:ext>
            </a:extLst>
          </p:cNvPr>
          <p:cNvSpPr txBox="1"/>
          <p:nvPr/>
        </p:nvSpPr>
        <p:spPr>
          <a:xfrm rot="5400000">
            <a:off x="10445427" y="-982794"/>
            <a:ext cx="553998" cy="26767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Data Mining Issues</a:t>
            </a:r>
          </a:p>
        </p:txBody>
      </p:sp>
    </p:spTree>
    <p:extLst>
      <p:ext uri="{BB962C8B-B14F-4D97-AF65-F5344CB8AC3E}">
        <p14:creationId xmlns:p14="http://schemas.microsoft.com/office/powerpoint/2010/main" val="27539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attribute can be defined as a </a:t>
            </a:r>
            <a:r>
              <a:rPr lang="en-US" dirty="0">
                <a:solidFill>
                  <a:schemeClr val="accent6"/>
                </a:solidFill>
              </a:rPr>
              <a:t>field</a:t>
            </a:r>
            <a:r>
              <a:rPr lang="en-US" b="1" dirty="0"/>
              <a:t> </a:t>
            </a:r>
            <a:r>
              <a:rPr lang="en-US" dirty="0"/>
              <a:t>for storing the data that represents the characteristics of a data object.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can also be viewed as a </a:t>
            </a:r>
            <a:r>
              <a:rPr lang="en-US" dirty="0">
                <a:solidFill>
                  <a:schemeClr val="accent6"/>
                </a:solidFill>
              </a:rPr>
              <a:t>property</a:t>
            </a:r>
            <a:r>
              <a:rPr lang="en-US" dirty="0"/>
              <a:t>, </a:t>
            </a:r>
            <a:r>
              <a:rPr lang="en-IN" dirty="0">
                <a:solidFill>
                  <a:schemeClr val="accent6"/>
                </a:solidFill>
              </a:rPr>
              <a:t>characteristics</a:t>
            </a:r>
            <a:r>
              <a:rPr lang="en-IN" dirty="0"/>
              <a:t>, </a:t>
            </a:r>
            <a:r>
              <a:rPr lang="en-US" dirty="0">
                <a:solidFill>
                  <a:schemeClr val="accent6"/>
                </a:solidFill>
              </a:rPr>
              <a:t>feature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column</a:t>
            </a:r>
            <a:r>
              <a:rPr lang="en-US" dirty="0"/>
              <a:t> of a data object.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nouns </a:t>
            </a:r>
            <a:r>
              <a:rPr lang="en-US" dirty="0">
                <a:solidFill>
                  <a:srgbClr val="C00000"/>
                </a:solidFill>
              </a:rPr>
              <a:t>attribute, dimension, feature, and variable</a:t>
            </a:r>
            <a:r>
              <a:rPr lang="en-US" dirty="0"/>
              <a:t> are often used interchangeably in the literature.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represents the different </a:t>
            </a:r>
            <a:r>
              <a:rPr lang="en-US" dirty="0">
                <a:solidFill>
                  <a:schemeClr val="accent6"/>
                </a:solidFill>
              </a:rPr>
              <a:t>features of an object </a:t>
            </a:r>
            <a:r>
              <a:rPr lang="en-US" dirty="0"/>
              <a:t>(real world entity) like..</a:t>
            </a:r>
          </a:p>
          <a:p>
            <a:pPr marL="544512" lvl="1" indent="-87312">
              <a:buNone/>
            </a:pPr>
            <a:r>
              <a:rPr lang="en-US" b="1" dirty="0"/>
              <a:t>👨 Person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Age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Qualification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Birthdate</a:t>
            </a:r>
            <a:r>
              <a:rPr lang="en-US" dirty="0">
                <a:sym typeface="Wingdings" panose="05000000000000000000" pitchFamily="2" charset="2"/>
              </a:rPr>
              <a:t> etc.</a:t>
            </a:r>
          </a:p>
          <a:p>
            <a:pPr marL="544512" lvl="1" indent="-87312">
              <a:buNone/>
            </a:pPr>
            <a:r>
              <a:rPr lang="en-US" b="1" dirty="0">
                <a:sym typeface="Wingdings" panose="05000000000000000000" pitchFamily="2" charset="2"/>
              </a:rPr>
              <a:t>💻 Computer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Brand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Processor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RAM</a:t>
            </a:r>
            <a:r>
              <a:rPr lang="en-US" dirty="0">
                <a:sym typeface="Wingdings" panose="05000000000000000000" pitchFamily="2" charset="2"/>
              </a:rPr>
              <a:t> etc.</a:t>
            </a:r>
          </a:p>
          <a:p>
            <a:pPr marL="544512" lvl="1" indent="-87312">
              <a:buNone/>
            </a:pPr>
            <a:r>
              <a:rPr lang="en-US" dirty="0">
                <a:sym typeface="Wingdings" panose="05000000000000000000" pitchFamily="2" charset="2"/>
              </a:rPr>
              <a:t>📚 </a:t>
            </a:r>
            <a:r>
              <a:rPr lang="en-US" b="1" dirty="0">
                <a:sym typeface="Wingdings" panose="05000000000000000000" pitchFamily="2" charset="2"/>
              </a:rPr>
              <a:t>Book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Book 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Author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Price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ISBN</a:t>
            </a:r>
            <a:r>
              <a:rPr lang="en-US" dirty="0">
                <a:sym typeface="Wingdings" panose="05000000000000000000" pitchFamily="2" charset="2"/>
              </a:rPr>
              <a:t> etc.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attribute set </a:t>
            </a:r>
            <a:r>
              <a:rPr lang="en-US" dirty="0"/>
              <a:t>defines an </a:t>
            </a:r>
            <a:r>
              <a:rPr lang="en-US" dirty="0">
                <a:solidFill>
                  <a:schemeClr val="accent6"/>
                </a:solidFill>
              </a:rPr>
              <a:t>object</a:t>
            </a:r>
            <a:r>
              <a:rPr lang="en-US" dirty="0"/>
              <a:t>. 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chemeClr val="accent6"/>
                </a:solidFill>
              </a:rPr>
              <a:t>object</a:t>
            </a:r>
            <a:r>
              <a:rPr lang="en-US" dirty="0"/>
              <a:t> is also referred to </a:t>
            </a:r>
            <a:r>
              <a:rPr lang="en-US" dirty="0">
                <a:solidFill>
                  <a:schemeClr val="accent6"/>
                </a:solidFill>
              </a:rPr>
              <a:t>as a record of the instances or entity</a:t>
            </a:r>
            <a:r>
              <a:rPr lang="en-US" dirty="0"/>
              <a:t>.</a:t>
            </a:r>
          </a:p>
          <a:p>
            <a:pPr marL="544512" lvl="1" indent="-87312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790575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2E76A-A216-4B07-8371-05CE0E70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26D184-98C0-441F-9C99-9999C27B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types can be divided into mainly two categories.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b="1" dirty="0"/>
              <a:t>Quantitative </a:t>
            </a:r>
          </a:p>
          <a:p>
            <a:pPr marL="1247775" lvl="2" indent="-457200">
              <a:buFont typeface="+mj-lt"/>
              <a:buAutoNum type="arabicPeriod"/>
            </a:pPr>
            <a:r>
              <a:rPr lang="en-US" sz="2000" dirty="0"/>
              <a:t>Discrete</a:t>
            </a:r>
          </a:p>
          <a:p>
            <a:pPr marL="1247775" lvl="2" indent="-457200">
              <a:buFont typeface="+mj-lt"/>
              <a:buAutoNum type="arabicPeriod"/>
            </a:pPr>
            <a:r>
              <a:rPr lang="en-US" sz="2000" dirty="0"/>
              <a:t>Continuous</a:t>
            </a:r>
          </a:p>
          <a:p>
            <a:pPr marL="790575" lvl="2" indent="0">
              <a:buNone/>
            </a:pPr>
            <a:r>
              <a:rPr lang="en-US" sz="2000" dirty="0"/>
              <a:t>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b="1" dirty="0"/>
              <a:t>Qualitative</a:t>
            </a:r>
          </a:p>
          <a:p>
            <a:pPr marL="1247775" lvl="2" indent="-457200">
              <a:buFont typeface="+mj-lt"/>
              <a:buAutoNum type="arabicPeriod"/>
            </a:pPr>
            <a:r>
              <a:rPr lang="en-US" sz="2000" dirty="0"/>
              <a:t>Nominal</a:t>
            </a:r>
          </a:p>
          <a:p>
            <a:pPr marL="1247775" lvl="2" indent="-457200">
              <a:buFont typeface="+mj-lt"/>
              <a:buAutoNum type="arabicPeriod"/>
            </a:pPr>
            <a:r>
              <a:rPr lang="en-US" sz="2000" dirty="0"/>
              <a:t>Ordinal</a:t>
            </a:r>
          </a:p>
          <a:p>
            <a:pPr marL="1247775" lvl="2" indent="-457200">
              <a:buFont typeface="+mj-lt"/>
              <a:buAutoNum type="arabicPeriod"/>
            </a:pPr>
            <a:r>
              <a:rPr lang="en-US" sz="2000" dirty="0"/>
              <a:t>Binary</a:t>
            </a:r>
          </a:p>
          <a:p>
            <a:pPr marL="1704975" lvl="3" indent="-457200">
              <a:buFont typeface="+mj-lt"/>
              <a:buAutoNum type="arabicPeriod"/>
            </a:pPr>
            <a:r>
              <a:rPr lang="en-US" sz="1800" dirty="0"/>
              <a:t>Symmetric</a:t>
            </a:r>
          </a:p>
          <a:p>
            <a:pPr marL="1704975" lvl="3" indent="-457200">
              <a:buFont typeface="+mj-lt"/>
              <a:buAutoNum type="arabicPeriod"/>
            </a:pPr>
            <a:r>
              <a:rPr lang="en-US" sz="1800" dirty="0"/>
              <a:t>Asymmetric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DCE0844-D9A5-4CFB-AF61-AC1D94DEBAE1}"/>
              </a:ext>
            </a:extLst>
          </p:cNvPr>
          <p:cNvGraphicFramePr/>
          <p:nvPr/>
        </p:nvGraphicFramePr>
        <p:xfrm>
          <a:off x="3449320" y="1090345"/>
          <a:ext cx="5293360" cy="435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D143673F-0F57-419A-B88C-2C278266F9E8}"/>
              </a:ext>
            </a:extLst>
          </p:cNvPr>
          <p:cNvGraphicFramePr/>
          <p:nvPr/>
        </p:nvGraphicFramePr>
        <p:xfrm>
          <a:off x="7138767" y="1090345"/>
          <a:ext cx="5293360" cy="435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51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sz="3600" b="1" dirty="0"/>
              <a:t>Quantitative </a:t>
            </a:r>
            <a:r>
              <a:rPr lang="en-US" dirty="0"/>
              <a:t>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 is an adjective that simply means something </a:t>
            </a:r>
            <a:r>
              <a:rPr lang="en-US" b="1" dirty="0">
                <a:solidFill>
                  <a:schemeClr val="accent6"/>
                </a:solidFill>
              </a:rPr>
              <a:t>that can be measured</a:t>
            </a:r>
            <a:r>
              <a:rPr lang="en-US" dirty="0"/>
              <a:t>. </a:t>
            </a:r>
          </a:p>
          <a:p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is a special attribute that is used to compare two values, i.e., it is used to compare a user-defined value against an upper limit and a lower limit.</a:t>
            </a:r>
          </a:p>
          <a:p>
            <a:r>
              <a:rPr lang="en-US" u="sng" dirty="0"/>
              <a:t>Example</a:t>
            </a:r>
          </a:p>
          <a:p>
            <a:pPr lvl="1"/>
            <a:r>
              <a:rPr lang="en-US" dirty="0"/>
              <a:t>We can count the number of sheep on a farm or measure the liters of milk produced by a cow.</a:t>
            </a:r>
            <a:endParaRPr lang="en-US" b="1" dirty="0"/>
          </a:p>
          <a:p>
            <a:pPr lvl="1"/>
            <a:r>
              <a:rPr lang="en-US" dirty="0"/>
              <a:t>Consider a query to find all patients with low or high blood glucose levels. In database, for each patient a lower value and an upper value for blood glucose level is stored in the </a:t>
            </a:r>
            <a:r>
              <a:rPr lang="en-US" dirty="0">
                <a:solidFill>
                  <a:schemeClr val="accent6"/>
                </a:solidFill>
              </a:rPr>
              <a:t>Result</a:t>
            </a:r>
            <a:r>
              <a:rPr lang="en-US" dirty="0"/>
              <a:t> class.</a:t>
            </a:r>
          </a:p>
          <a:p>
            <a:pPr lvl="1"/>
            <a:r>
              <a:rPr lang="en-US" dirty="0"/>
              <a:t>To find patients with low/high level of blood glucose, without QA you would have to specify a limit on the Low attribute or the High attribute of the Result class.</a:t>
            </a:r>
          </a:p>
          <a:p>
            <a:pPr lvl="1"/>
            <a:r>
              <a:rPr lang="en-US" dirty="0"/>
              <a:t>While defining limit you can use Between, Equals, Less than, Less than or Equal to, Greater than, Greater than or Equal as relational operators.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CB4CED-2290-48E5-87B7-3BFE16254322}"/>
              </a:ext>
            </a:extLst>
          </p:cNvPr>
          <p:cNvSpPr txBox="1"/>
          <p:nvPr/>
        </p:nvSpPr>
        <p:spPr>
          <a:xfrm rot="5400000">
            <a:off x="10584784" y="-843436"/>
            <a:ext cx="553998" cy="2398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11334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05997-F384-480A-B4CD-83E372B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Quantitative </a:t>
            </a:r>
            <a:r>
              <a:rPr lang="en-US" dirty="0"/>
              <a:t>Attribute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98C3B-B12E-4E5A-A563-C837E9CD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1) Discrete Attribute</a:t>
            </a:r>
          </a:p>
          <a:p>
            <a:pPr lvl="1"/>
            <a:r>
              <a:rPr lang="en-US" dirty="0"/>
              <a:t>A discrete attribute has a finite or countably infinite set of values, which may or may not be represented as integers. </a:t>
            </a:r>
          </a:p>
          <a:p>
            <a:pPr lvl="1"/>
            <a:r>
              <a:rPr lang="en-US" dirty="0"/>
              <a:t>The attributes </a:t>
            </a:r>
            <a:r>
              <a:rPr lang="en-US" dirty="0" err="1"/>
              <a:t>hair_color</a:t>
            </a:r>
            <a:r>
              <a:rPr lang="en-US" dirty="0"/>
              <a:t>, smoker, </a:t>
            </a:r>
            <a:r>
              <a:rPr lang="en-US" dirty="0" err="1"/>
              <a:t>medical_test</a:t>
            </a:r>
            <a:r>
              <a:rPr lang="en-US" dirty="0"/>
              <a:t>, and </a:t>
            </a:r>
            <a:r>
              <a:rPr lang="en-US" dirty="0" err="1"/>
              <a:t>drink_size</a:t>
            </a:r>
            <a:r>
              <a:rPr lang="en-US" dirty="0"/>
              <a:t> each have a finite number of values, and so are discrete.</a:t>
            </a:r>
          </a:p>
          <a:p>
            <a:pPr lvl="1"/>
            <a:r>
              <a:rPr lang="en-US" dirty="0" err="1"/>
              <a:t>CustomerID</a:t>
            </a:r>
            <a:r>
              <a:rPr lang="en-US" dirty="0"/>
              <a:t> in a table has countably infinite set of values because over a time period it grows.</a:t>
            </a:r>
          </a:p>
          <a:p>
            <a:pPr lvl="1"/>
            <a:endParaRPr lang="en-IN" dirty="0"/>
          </a:p>
          <a:p>
            <a:r>
              <a:rPr lang="en-US" b="1" dirty="0"/>
              <a:t>2) Continues Attribute</a:t>
            </a:r>
          </a:p>
          <a:p>
            <a:pPr lvl="1"/>
            <a:r>
              <a:rPr lang="en-US" dirty="0"/>
              <a:t>Real numbers as attribute values.</a:t>
            </a:r>
          </a:p>
          <a:p>
            <a:pPr lvl="1"/>
            <a:r>
              <a:rPr lang="en-US" dirty="0"/>
              <a:t>The attributes temperature, height, or weight are the examples of continuous attributes.</a:t>
            </a:r>
          </a:p>
          <a:p>
            <a:pPr lvl="1"/>
            <a:r>
              <a:rPr lang="en-US" dirty="0"/>
              <a:t>Practically, real values can only be measured and represented using a finite number of digits.</a:t>
            </a:r>
          </a:p>
          <a:p>
            <a:pPr lvl="1"/>
            <a:r>
              <a:rPr lang="en-US" dirty="0"/>
              <a:t>Continuous attributes are typically represented as </a:t>
            </a:r>
            <a:r>
              <a:rPr lang="en-US" b="1" dirty="0">
                <a:solidFill>
                  <a:schemeClr val="accent6"/>
                </a:solidFill>
              </a:rPr>
              <a:t>floating- point variables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24A284-B588-4B7F-A17E-FA5E03F1D4C8}"/>
              </a:ext>
            </a:extLst>
          </p:cNvPr>
          <p:cNvSpPr txBox="1"/>
          <p:nvPr/>
        </p:nvSpPr>
        <p:spPr>
          <a:xfrm rot="5400000">
            <a:off x="10584784" y="-843436"/>
            <a:ext cx="553998" cy="2398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8005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Qualitative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data deals with characteristics and descriptors that can't be easily measured, but can be observed subjectively—such as smells, tastes, textures, attractiveness, and color.</a:t>
            </a:r>
          </a:p>
          <a:p>
            <a:r>
              <a:rPr lang="en-US" dirty="0"/>
              <a:t>Simple arithmetic attributes that is named or described in words.</a:t>
            </a:r>
          </a:p>
          <a:p>
            <a:r>
              <a:rPr lang="en-US" dirty="0"/>
              <a:t>It is represented in integer or real values.</a:t>
            </a:r>
          </a:p>
          <a:p>
            <a:r>
              <a:rPr lang="en-US" dirty="0"/>
              <a:t>Results of qualitative attribute are often quoted on scales.</a:t>
            </a:r>
          </a:p>
          <a:p>
            <a:r>
              <a:rPr lang="en-US" dirty="0"/>
              <a:t>Below are the qualitative Attributes.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Binary</a:t>
            </a:r>
          </a:p>
          <a:p>
            <a:pPr lvl="2"/>
            <a:r>
              <a:rPr lang="en-US" dirty="0"/>
              <a:t>Symmetric</a:t>
            </a:r>
          </a:p>
          <a:p>
            <a:pPr lvl="2"/>
            <a:r>
              <a:rPr lang="en-US" dirty="0"/>
              <a:t>Asymmetric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CB4CED-2290-48E5-87B7-3BFE16254322}"/>
              </a:ext>
            </a:extLst>
          </p:cNvPr>
          <p:cNvSpPr txBox="1"/>
          <p:nvPr/>
        </p:nvSpPr>
        <p:spPr>
          <a:xfrm rot="5400000">
            <a:off x="10584784" y="-843436"/>
            <a:ext cx="553998" cy="2398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20696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data mining?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“Necessity is the </a:t>
            </a:r>
            <a:r>
              <a:rPr lang="en-US" b="1">
                <a:solidFill>
                  <a:schemeClr val="accent6"/>
                </a:solidFill>
              </a:rPr>
              <a:t>Mother of all Inventions”</a:t>
            </a: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“It has been estimated that the amount of </a:t>
            </a:r>
            <a:r>
              <a:rPr lang="en-US" b="1" dirty="0">
                <a:solidFill>
                  <a:schemeClr val="accent6"/>
                </a:solidFill>
              </a:rPr>
              <a:t>information</a:t>
            </a:r>
            <a:r>
              <a:rPr lang="en-US" dirty="0"/>
              <a:t> in the world </a:t>
            </a:r>
            <a:r>
              <a:rPr lang="en-US" b="1" dirty="0">
                <a:solidFill>
                  <a:schemeClr val="accent6"/>
                </a:solidFill>
              </a:rPr>
              <a:t>doubles</a:t>
            </a:r>
            <a:r>
              <a:rPr lang="en-US" dirty="0"/>
              <a:t> every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dirty="0"/>
              <a:t> months.”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tremendous increase in the amount of data recorded and stored on digital media as well as individual sources.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Since the 1960’s, database and information technology has been changed systematically from primitive file processing systems to powerful database systems.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The research and development in database systems since the 1970’s has led to the development of relational database systems.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0FEF03F-7735-4D0A-A459-FADC03C42DF8}"/>
              </a:ext>
            </a:extLst>
          </p:cNvPr>
          <p:cNvSpPr/>
          <p:nvPr/>
        </p:nvSpPr>
        <p:spPr>
          <a:xfrm>
            <a:off x="2616241" y="4593982"/>
            <a:ext cx="6959518" cy="1047748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400" dirty="0"/>
              <a:t>“We are drowning in data, but starving for knowledge!” </a:t>
            </a:r>
          </a:p>
          <a:p>
            <a:pPr algn="ctr"/>
            <a:r>
              <a:rPr lang="en-US" sz="2400" dirty="0"/>
              <a:t>“Data rich but Information poor”</a:t>
            </a:r>
          </a:p>
        </p:txBody>
      </p:sp>
    </p:spTree>
    <p:extLst>
      <p:ext uri="{BB962C8B-B14F-4D97-AF65-F5344CB8AC3E}">
        <p14:creationId xmlns:p14="http://schemas.microsoft.com/office/powerpoint/2010/main" val="206060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Qualitative </a:t>
            </a:r>
            <a:r>
              <a:rPr lang="en-US"/>
              <a:t>Attribute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1) Nominal Attribute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Nominal attributes are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named </a:t>
            </a:r>
            <a:r>
              <a:rPr lang="en-US" dirty="0"/>
              <a:t>attributes which can be </a:t>
            </a:r>
            <a:r>
              <a:rPr lang="en-US" b="1" dirty="0">
                <a:solidFill>
                  <a:schemeClr val="accent6"/>
                </a:solidFill>
              </a:rPr>
              <a:t>separated into discrete (individual) categories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which do not overlap.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Nominal attributes values also called as </a:t>
            </a:r>
            <a:r>
              <a:rPr lang="en-US" b="1" dirty="0">
                <a:solidFill>
                  <a:schemeClr val="accent6"/>
                </a:solidFill>
              </a:rPr>
              <a:t>distinct values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Example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2779626"/>
            <a:ext cx="2409524" cy="16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88" y="2779626"/>
            <a:ext cx="2580952" cy="22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D779FD-4045-423E-9216-DC058A83D792}"/>
              </a:ext>
            </a:extLst>
          </p:cNvPr>
          <p:cNvSpPr txBox="1"/>
          <p:nvPr/>
        </p:nvSpPr>
        <p:spPr>
          <a:xfrm rot="5400000">
            <a:off x="10584784" y="-843436"/>
            <a:ext cx="553998" cy="2398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12707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Qualitative Attribute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80" y="825344"/>
            <a:ext cx="11929641" cy="559056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2) Ordinal Attribute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Ordinal attribute is the </a:t>
            </a:r>
            <a:r>
              <a:rPr lang="en-US" b="1" dirty="0">
                <a:solidFill>
                  <a:schemeClr val="accent6"/>
                </a:solidFill>
              </a:rPr>
              <a:t>order of the values, </a:t>
            </a:r>
            <a:r>
              <a:rPr lang="en-US" dirty="0"/>
              <a:t>that’s important and significant, but the differences between each one is not really known.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Example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Rankings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,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,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Ratings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know that a 5 star is better than a 2</a:t>
            </a:r>
            <a:r>
              <a:rPr lang="en-US" baseline="30000" dirty="0"/>
              <a:t> </a:t>
            </a:r>
            <a:r>
              <a:rPr lang="en-US" dirty="0"/>
              <a:t>star or 3</a:t>
            </a:r>
            <a:r>
              <a:rPr lang="en-US" baseline="30000" dirty="0"/>
              <a:t> </a:t>
            </a:r>
            <a:r>
              <a:rPr lang="en-US" dirty="0"/>
              <a:t>star, but we don’t know and cannot quantify–how much better it is?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3) Binary Attribute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Binary attributes are the categorical attributes with only two possible values (yes or no), (true or false), (0 or 1).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/>
                </a:solidFill>
              </a:rPr>
              <a:t>Symmetric</a:t>
            </a:r>
            <a:r>
              <a:rPr lang="en-US" dirty="0"/>
              <a:t> binary attribute is the attribute which each value is equally valuable (male or female). The male here is not more important than the female value.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/>
                </a:solidFill>
              </a:rPr>
              <a:t>Asymmetric</a:t>
            </a:r>
            <a:r>
              <a:rPr lang="en-US" dirty="0"/>
              <a:t> is the attribute which the two states is not equally important, for example, the medical test (positive or negative), here, the positive results is more significant than the negative one.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2469812" y="2720016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2812712" y="2720016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5-Point Star 8"/>
          <p:cNvSpPr/>
          <p:nvPr/>
        </p:nvSpPr>
        <p:spPr>
          <a:xfrm>
            <a:off x="3155612" y="2720016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5-Point Star 9"/>
          <p:cNvSpPr/>
          <p:nvPr/>
        </p:nvSpPr>
        <p:spPr>
          <a:xfrm>
            <a:off x="3681052" y="2720016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023952" y="2720016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5-Point Star 11"/>
          <p:cNvSpPr/>
          <p:nvPr/>
        </p:nvSpPr>
        <p:spPr>
          <a:xfrm>
            <a:off x="4366852" y="2720016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4709752" y="2715304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5-Point Star 13"/>
          <p:cNvSpPr/>
          <p:nvPr/>
        </p:nvSpPr>
        <p:spPr>
          <a:xfrm>
            <a:off x="5052652" y="2715304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407571" y="2661553"/>
            <a:ext cx="152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2259FF-00B2-4280-95AB-D625C878216C}"/>
              </a:ext>
            </a:extLst>
          </p:cNvPr>
          <p:cNvSpPr txBox="1"/>
          <p:nvPr/>
        </p:nvSpPr>
        <p:spPr>
          <a:xfrm rot="5400000">
            <a:off x="10584784" y="-843436"/>
            <a:ext cx="553998" cy="2398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20924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Interval Attribute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Interval attribute comes in the form of a numerical value where the difference between points is meaningful.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Example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Temperature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10°-20°, 30°-50°, 35°-45°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Calendar Dates </a:t>
            </a:r>
            <a:r>
              <a:rPr lang="en-US" dirty="0">
                <a:sym typeface="Wingdings" panose="05000000000000000000" pitchFamily="2" charset="2"/>
              </a:rPr>
              <a:t> 15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– 22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, 10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– 30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can not find true zero (absolute) value with interval attributes.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Ratio Attribute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Ratio attribute is looks </a:t>
            </a:r>
            <a:r>
              <a:rPr lang="en-US" b="1" dirty="0">
                <a:solidFill>
                  <a:schemeClr val="accent6"/>
                </a:solidFill>
              </a:rPr>
              <a:t>like interval attribute</a:t>
            </a:r>
            <a:r>
              <a:rPr lang="en-US" dirty="0"/>
              <a:t>, but it </a:t>
            </a:r>
            <a:r>
              <a:rPr lang="en-US" b="1" dirty="0">
                <a:solidFill>
                  <a:schemeClr val="accent6"/>
                </a:solidFill>
              </a:rPr>
              <a:t>must have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true zero (absolute) </a:t>
            </a:r>
            <a:r>
              <a:rPr lang="en-US" dirty="0"/>
              <a:t>value.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It tells us about the order and the exact value between units or data.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u="sng" dirty="0"/>
              <a:t>Example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Age Group </a:t>
            </a:r>
            <a:r>
              <a:rPr lang="en-US" dirty="0">
                <a:sym typeface="Wingdings" panose="05000000000000000000" pitchFamily="2" charset="2"/>
              </a:rPr>
              <a:t> 10-20, 30-50, 35-45 (In years)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Mass</a:t>
            </a:r>
            <a:r>
              <a:rPr lang="en-US" dirty="0">
                <a:sym typeface="Wingdings" panose="05000000000000000000" pitchFamily="2" charset="2"/>
              </a:rPr>
              <a:t>  20-30 kg, 10-15 kg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It does have a true zero (absolute) so, it is possible to compute ratios.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3FE040-59E9-4F8D-8CDD-105D37F4D395}"/>
              </a:ext>
            </a:extLst>
          </p:cNvPr>
          <p:cNvSpPr txBox="1"/>
          <p:nvPr/>
        </p:nvSpPr>
        <p:spPr>
          <a:xfrm rot="5400000">
            <a:off x="10584784" y="-843436"/>
            <a:ext cx="553998" cy="2398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29897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2117E-F68B-4F55-9DA5-8F342F7E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(Average)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5901A0-9C75-4192-A9E1-14005CEC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is the </a:t>
            </a:r>
            <a:r>
              <a:rPr lang="en-US" b="1" dirty="0">
                <a:solidFill>
                  <a:schemeClr val="accent6"/>
                </a:solidFill>
              </a:rPr>
              <a:t>average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a dataset. </a:t>
            </a:r>
          </a:p>
          <a:p>
            <a:r>
              <a:rPr lang="en-US" dirty="0"/>
              <a:t>The mean is the total of all the values, divided by the number of values.</a:t>
            </a:r>
          </a:p>
          <a:p>
            <a:r>
              <a:rPr lang="en-US" dirty="0"/>
              <a:t>Formula to find mean </a:t>
            </a:r>
          </a:p>
          <a:p>
            <a:r>
              <a:rPr lang="en-US" u="sng" dirty="0"/>
              <a:t>Example </a:t>
            </a:r>
          </a:p>
          <a:p>
            <a:pPr lvl="1"/>
            <a:r>
              <a:rPr lang="en-US" dirty="0"/>
              <a:t>Find out mean for </a:t>
            </a:r>
            <a:r>
              <a:rPr lang="en-US" altLang="en-US" b="1" dirty="0">
                <a:solidFill>
                  <a:schemeClr val="accent6"/>
                </a:solidFill>
              </a:rPr>
              <a:t>12, 15, 11, 11, 7, 13</a:t>
            </a:r>
            <a:r>
              <a:rPr lang="en-US" altLang="en-US" b="1" dirty="0"/>
              <a:t> </a:t>
            </a:r>
            <a:r>
              <a:rPr lang="en-US" altLang="en-US" sz="1800" b="1" dirty="0"/>
              <a:t>(Here total data is = 6)</a:t>
            </a:r>
          </a:p>
          <a:p>
            <a:endParaRPr lang="en-IN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08827EB0-1A87-41C1-947E-0E9AF80F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563" y="3099082"/>
            <a:ext cx="5092871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2500" dirty="0">
                <a:latin typeface="+mj-lt"/>
              </a:rPr>
              <a:t>First, find the </a:t>
            </a:r>
            <a:r>
              <a:rPr lang="en-US" altLang="en-US" sz="2500" b="1" dirty="0">
                <a:solidFill>
                  <a:schemeClr val="accent6"/>
                </a:solidFill>
                <a:latin typeface="+mj-lt"/>
              </a:rPr>
              <a:t>sum of the data</a:t>
            </a:r>
            <a:r>
              <a:rPr lang="en-US" altLang="en-US" sz="2500" dirty="0">
                <a:latin typeface="+mj-lt"/>
              </a:rPr>
              <a:t>.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en-US" sz="3000" dirty="0">
                <a:latin typeface="+mj-lt"/>
              </a:rPr>
              <a:t>12 + 15 +11 + 11 + 7 + 13 =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69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11DF08DF-7203-40CB-BE61-8DE7A30D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760" y="4254673"/>
            <a:ext cx="5550475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2500" dirty="0">
                <a:latin typeface="+mj-lt"/>
              </a:rPr>
              <a:t>Then </a:t>
            </a:r>
            <a:r>
              <a:rPr lang="en-US" altLang="en-US" sz="2500" b="1" dirty="0">
                <a:solidFill>
                  <a:schemeClr val="accent6"/>
                </a:solidFill>
                <a:latin typeface="+mj-lt"/>
              </a:rPr>
              <a:t>divide by the total number of data</a:t>
            </a:r>
            <a:r>
              <a:rPr lang="en-US" altLang="en-US" sz="2500" dirty="0">
                <a:latin typeface="+mj-lt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000" dirty="0">
                <a:latin typeface="+mj-lt"/>
              </a:rPr>
              <a:t>                      69 / 6 =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11.5</a:t>
            </a:r>
            <a:r>
              <a:rPr lang="en-US" altLang="en-US" sz="3000" dirty="0"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C64536-B48E-4F42-8605-F90D6C847EAE}"/>
              </a:ext>
            </a:extLst>
          </p:cNvPr>
          <p:cNvSpPr txBox="1"/>
          <p:nvPr/>
        </p:nvSpPr>
        <p:spPr>
          <a:xfrm>
            <a:off x="7108666" y="4762504"/>
            <a:ext cx="108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(Mean)</a:t>
            </a:r>
          </a:p>
        </p:txBody>
      </p:sp>
      <p:sp>
        <p:nvSpPr>
          <p:cNvPr id="8" name="Rounded Rectangular Callout 5">
            <a:extLst>
              <a:ext uri="{FF2B5EF4-FFF2-40B4-BE49-F238E27FC236}">
                <a16:creationId xmlns:a16="http://schemas.microsoft.com/office/drawing/2014/main" xmlns="" id="{FBE4EDA3-EC01-4353-8616-79A9318B25AF}"/>
              </a:ext>
            </a:extLst>
          </p:cNvPr>
          <p:cNvSpPr/>
          <p:nvPr/>
        </p:nvSpPr>
        <p:spPr>
          <a:xfrm>
            <a:off x="7930662" y="90392"/>
            <a:ext cx="4089537" cy="549689"/>
          </a:xfrm>
          <a:prstGeom prst="wedgeRoundRectCallout">
            <a:avLst>
              <a:gd name="adj1" fmla="val -20833"/>
              <a:gd name="adj2" fmla="val 5117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Mean is the average of a dataset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CB6A044-6B1E-41B9-809F-BBCDF3E7FB75}"/>
                  </a:ext>
                </a:extLst>
              </p:cNvPr>
              <p:cNvSpPr/>
              <p:nvPr/>
            </p:nvSpPr>
            <p:spPr>
              <a:xfrm>
                <a:off x="2791729" y="1671928"/>
                <a:ext cx="1943100" cy="705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B6A044-6B1E-41B9-809F-BBCDF3E7F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29" y="1671928"/>
                <a:ext cx="1943100" cy="705135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/>
      <p:bldP spid="8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C08F8-E878-475F-A55B-A52201E7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{Centre Or Middle Value}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683F7-4BF5-4661-BC0C-17D86A79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median is the </a:t>
            </a:r>
            <a:r>
              <a:rPr lang="en-IN" dirty="0">
                <a:solidFill>
                  <a:schemeClr val="accent6"/>
                </a:solidFill>
              </a:rPr>
              <a:t>middle number </a:t>
            </a:r>
            <a:r>
              <a:rPr lang="en-IN" dirty="0"/>
              <a:t>in a list of numbers </a:t>
            </a:r>
            <a:r>
              <a:rPr lang="en-IN" dirty="0">
                <a:solidFill>
                  <a:schemeClr val="accent6"/>
                </a:solidFill>
              </a:rPr>
              <a:t>ordered from lowest to highest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u="sng" dirty="0"/>
              <a:t>Example</a:t>
            </a:r>
          </a:p>
          <a:p>
            <a:pPr lvl="1"/>
            <a:r>
              <a:rPr lang="en-US" dirty="0"/>
              <a:t>Find out Median for </a:t>
            </a:r>
            <a:r>
              <a:rPr lang="en-US" altLang="en-US" dirty="0">
                <a:solidFill>
                  <a:schemeClr val="accent6"/>
                </a:solidFill>
              </a:rPr>
              <a:t>12, 15, 11, 11, 7, 13, 15 </a:t>
            </a:r>
            <a:r>
              <a:rPr lang="en-US" altLang="en-US" b="1" dirty="0"/>
              <a:t>(Here total data is = </a:t>
            </a:r>
            <a:r>
              <a:rPr lang="en-US" altLang="en-US" b="1" dirty="0">
                <a:solidFill>
                  <a:schemeClr val="accent6"/>
                </a:solidFill>
              </a:rPr>
              <a:t>7</a:t>
            </a:r>
            <a:r>
              <a:rPr lang="en-US" altLang="en-US" b="1" dirty="0"/>
              <a:t> {</a:t>
            </a:r>
            <a:r>
              <a:rPr lang="en-US" altLang="en-US" b="1" dirty="0">
                <a:solidFill>
                  <a:schemeClr val="accent6"/>
                </a:solidFill>
              </a:rPr>
              <a:t>odd</a:t>
            </a:r>
            <a:r>
              <a:rPr lang="en-US" altLang="en-US" b="1" dirty="0"/>
              <a:t>})</a:t>
            </a:r>
          </a:p>
          <a:p>
            <a:pPr lvl="1"/>
            <a:endParaRPr lang="en-US" alt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88995013-7F50-47A7-89B6-FAA66660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727" y="1283601"/>
            <a:ext cx="5776545" cy="4770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500" dirty="0">
                <a:latin typeface="+mj-lt"/>
              </a:rPr>
              <a:t>If count is </a:t>
            </a:r>
            <a:r>
              <a:rPr lang="en-US" altLang="en-US" sz="2500" b="1" dirty="0">
                <a:solidFill>
                  <a:schemeClr val="accent6"/>
                </a:solidFill>
                <a:latin typeface="+mj-lt"/>
              </a:rPr>
              <a:t>Odd</a:t>
            </a:r>
            <a:r>
              <a:rPr lang="en-US" altLang="en-US" sz="25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2500" dirty="0">
                <a:latin typeface="+mj-lt"/>
              </a:rPr>
              <a:t>then</a:t>
            </a:r>
            <a:r>
              <a:rPr lang="en-US" altLang="en-US" sz="25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2500" b="1" dirty="0">
                <a:solidFill>
                  <a:schemeClr val="accent6"/>
                </a:solidFill>
                <a:latin typeface="+mj-lt"/>
              </a:rPr>
              <a:t>middle number</a:t>
            </a:r>
            <a:r>
              <a:rPr lang="en-US" altLang="en-US" sz="25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2500" dirty="0">
                <a:latin typeface="+mj-lt"/>
              </a:rPr>
              <a:t>is </a:t>
            </a:r>
            <a:r>
              <a:rPr lang="en-US" altLang="en-US" sz="2500" b="1" dirty="0">
                <a:latin typeface="+mj-lt"/>
              </a:rPr>
              <a:t>Median</a:t>
            </a:r>
            <a:endParaRPr lang="en-US" altLang="en-US" sz="2500" dirty="0">
              <a:latin typeface="+mj-lt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0959713B-78E5-4159-BD88-048DC7667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726" y="2599623"/>
            <a:ext cx="5776545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2500" dirty="0">
                <a:latin typeface="+mj-lt"/>
              </a:rPr>
              <a:t>First, arrange the </a:t>
            </a:r>
            <a:r>
              <a:rPr lang="en-US" altLang="en-US" sz="2500" dirty="0">
                <a:solidFill>
                  <a:schemeClr val="accent6"/>
                </a:solidFill>
                <a:latin typeface="+mj-lt"/>
              </a:rPr>
              <a:t>data</a:t>
            </a:r>
            <a:r>
              <a:rPr lang="en-US" altLang="en-US" sz="2500" dirty="0">
                <a:latin typeface="+mj-lt"/>
              </a:rPr>
              <a:t> in </a:t>
            </a:r>
            <a:r>
              <a:rPr lang="en-US" altLang="en-US" sz="2500" dirty="0">
                <a:solidFill>
                  <a:schemeClr val="accent6"/>
                </a:solidFill>
                <a:latin typeface="+mj-lt"/>
              </a:rPr>
              <a:t>ascending order</a:t>
            </a:r>
            <a:r>
              <a:rPr lang="en-US" altLang="en-US" sz="2500" dirty="0">
                <a:latin typeface="+mj-lt"/>
              </a:rPr>
              <a:t>.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en-US" sz="3000" dirty="0">
                <a:latin typeface="+mj-lt"/>
              </a:rPr>
              <a:t>7, 11, 11, 12, 13, 15, 15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5CC7791A-697A-47C6-AE67-137AEF80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726" y="3703205"/>
            <a:ext cx="5776546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2500" dirty="0">
                <a:latin typeface="+mj-lt"/>
              </a:rPr>
              <a:t>Partitioning data into equal half's 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en-US" sz="3000" dirty="0">
                <a:latin typeface="+mj-lt"/>
              </a:rPr>
              <a:t>7, 11, 11, 12, 13, 15, 15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FF2A41-08D2-4E0D-8FB4-7317AC15E123}"/>
              </a:ext>
            </a:extLst>
          </p:cNvPr>
          <p:cNvSpPr/>
          <p:nvPr/>
        </p:nvSpPr>
        <p:spPr>
          <a:xfrm>
            <a:off x="4378947" y="4176346"/>
            <a:ext cx="1371600" cy="4904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AA95C055-1B47-4C6E-AD69-DCE30D669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619" y="4800476"/>
            <a:ext cx="2438761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12</a:t>
            </a:r>
            <a:r>
              <a:rPr lang="en-US" altLang="en-US" sz="3000" dirty="0">
                <a:latin typeface="+mj-lt"/>
              </a:rPr>
              <a:t>       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Median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1" name="Left Arrow 9">
            <a:extLst>
              <a:ext uri="{FF2B5EF4-FFF2-40B4-BE49-F238E27FC236}">
                <a16:creationId xmlns:a16="http://schemas.microsoft.com/office/drawing/2014/main" xmlns="" id="{E89CF8D9-4849-4E4D-9F25-0275952E05A4}"/>
              </a:ext>
            </a:extLst>
          </p:cNvPr>
          <p:cNvSpPr/>
          <p:nvPr/>
        </p:nvSpPr>
        <p:spPr>
          <a:xfrm>
            <a:off x="5521947" y="4963175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3925D0A-5B73-4FC1-B9BF-66207C0A85AC}"/>
              </a:ext>
            </a:extLst>
          </p:cNvPr>
          <p:cNvSpPr/>
          <p:nvPr/>
        </p:nvSpPr>
        <p:spPr>
          <a:xfrm>
            <a:off x="5785715" y="4176346"/>
            <a:ext cx="505184" cy="4904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96F5039-244B-477E-8EE0-CB2A189C5100}"/>
              </a:ext>
            </a:extLst>
          </p:cNvPr>
          <p:cNvSpPr/>
          <p:nvPr/>
        </p:nvSpPr>
        <p:spPr>
          <a:xfrm>
            <a:off x="6326067" y="4176346"/>
            <a:ext cx="1477110" cy="4904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C33A-3B0C-4B6A-8C81-11A67ECD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{Centre Or Middle Value}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F0AE2-D69B-4B7F-ACDD-3AC03C3B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727329"/>
            <a:ext cx="11929641" cy="4726680"/>
          </a:xfrm>
        </p:spPr>
        <p:txBody>
          <a:bodyPr/>
          <a:lstStyle/>
          <a:p>
            <a:r>
              <a:rPr lang="en-IN" u="sng" dirty="0"/>
              <a:t>Example</a:t>
            </a:r>
          </a:p>
          <a:p>
            <a:pPr lvl="1"/>
            <a:r>
              <a:rPr lang="en-US" dirty="0"/>
              <a:t>Find out Median for </a:t>
            </a:r>
            <a:r>
              <a:rPr lang="en-US" altLang="en-US" dirty="0">
                <a:solidFill>
                  <a:schemeClr val="accent6"/>
                </a:solidFill>
              </a:rPr>
              <a:t>12, 15, 11, 11, 7, 13 </a:t>
            </a:r>
            <a:r>
              <a:rPr lang="en-US" altLang="en-US" b="1" dirty="0"/>
              <a:t>(Here total data is = </a:t>
            </a:r>
            <a:r>
              <a:rPr lang="en-US" altLang="en-US" b="1" dirty="0">
                <a:solidFill>
                  <a:schemeClr val="accent6"/>
                </a:solidFill>
              </a:rPr>
              <a:t>6</a:t>
            </a:r>
            <a:r>
              <a:rPr lang="en-US" altLang="en-US" b="1" dirty="0"/>
              <a:t> {</a:t>
            </a:r>
            <a:r>
              <a:rPr lang="en-US" altLang="en-US" b="1" dirty="0">
                <a:solidFill>
                  <a:schemeClr val="accent6"/>
                </a:solidFill>
              </a:rPr>
              <a:t>even</a:t>
            </a:r>
            <a:r>
              <a:rPr lang="en-US" altLang="en-US" b="1" dirty="0"/>
              <a:t>})</a:t>
            </a:r>
          </a:p>
          <a:p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238A1023-3FDE-4040-A7E3-54CAA470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654" y="825946"/>
            <a:ext cx="7294685" cy="861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500" dirty="0">
                <a:latin typeface="+mj-lt"/>
              </a:rPr>
              <a:t>If count is </a:t>
            </a:r>
            <a:r>
              <a:rPr lang="en-US" altLang="en-US" sz="2500" b="1" dirty="0">
                <a:solidFill>
                  <a:schemeClr val="accent6"/>
                </a:solidFill>
                <a:latin typeface="+mj-lt"/>
              </a:rPr>
              <a:t>Even</a:t>
            </a:r>
            <a:r>
              <a:rPr lang="en-US" altLang="en-US" sz="25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2500" dirty="0">
                <a:latin typeface="+mj-lt"/>
              </a:rPr>
              <a:t>then</a:t>
            </a:r>
            <a:r>
              <a:rPr lang="en-US" altLang="en-US" sz="25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2500" dirty="0">
                <a:latin typeface="+mj-lt"/>
              </a:rPr>
              <a:t>take</a:t>
            </a:r>
            <a:r>
              <a:rPr lang="en-US" altLang="en-US" sz="25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2500" b="1" dirty="0">
                <a:solidFill>
                  <a:schemeClr val="accent6"/>
                </a:solidFill>
                <a:latin typeface="+mj-lt"/>
              </a:rPr>
              <a:t>average (mean) of middle two numbers </a:t>
            </a:r>
            <a:r>
              <a:rPr lang="en-US" altLang="en-US" sz="2500" dirty="0">
                <a:latin typeface="+mj-lt"/>
              </a:rPr>
              <a:t>that</a:t>
            </a:r>
            <a:r>
              <a:rPr lang="en-US" altLang="en-US" sz="25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2500" dirty="0">
                <a:latin typeface="+mj-lt"/>
              </a:rPr>
              <a:t>is </a:t>
            </a:r>
            <a:r>
              <a:rPr lang="en-US" altLang="en-US" sz="2500" b="1" dirty="0">
                <a:latin typeface="+mj-lt"/>
              </a:rPr>
              <a:t>Median</a:t>
            </a:r>
            <a:endParaRPr lang="en-US" altLang="en-US" sz="2500" dirty="0">
              <a:latin typeface="+mj-lt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137F52AA-79BA-4B1A-BB74-B7B2508F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726" y="2599623"/>
            <a:ext cx="5776545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2500" dirty="0">
                <a:latin typeface="+mj-lt"/>
              </a:rPr>
              <a:t>First, arrange the </a:t>
            </a:r>
            <a:r>
              <a:rPr lang="en-US" altLang="en-US" sz="2500" dirty="0">
                <a:solidFill>
                  <a:schemeClr val="accent6"/>
                </a:solidFill>
                <a:latin typeface="+mj-lt"/>
              </a:rPr>
              <a:t>data</a:t>
            </a:r>
            <a:r>
              <a:rPr lang="en-US" altLang="en-US" sz="2500" dirty="0">
                <a:latin typeface="+mj-lt"/>
              </a:rPr>
              <a:t> in </a:t>
            </a:r>
            <a:r>
              <a:rPr lang="en-US" altLang="en-US" sz="2500" dirty="0">
                <a:solidFill>
                  <a:schemeClr val="accent6"/>
                </a:solidFill>
                <a:latin typeface="+mj-lt"/>
              </a:rPr>
              <a:t>ascending order</a:t>
            </a:r>
            <a:r>
              <a:rPr lang="en-US" altLang="en-US" sz="2500" dirty="0">
                <a:latin typeface="+mj-lt"/>
              </a:rPr>
              <a:t>.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en-US" sz="3000" dirty="0">
                <a:latin typeface="+mj-lt"/>
              </a:rPr>
              <a:t>7, 11, 11, 12, 13, 15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6ABFE06C-FA32-4155-8478-DE5FDE22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518" y="3721197"/>
            <a:ext cx="7896959" cy="14003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2500" dirty="0">
                <a:latin typeface="+mj-lt"/>
              </a:rPr>
              <a:t>Calculate an </a:t>
            </a:r>
            <a:r>
              <a:rPr lang="en-US" altLang="en-US" sz="2500" dirty="0">
                <a:solidFill>
                  <a:schemeClr val="accent6"/>
                </a:solidFill>
                <a:latin typeface="+mj-lt"/>
              </a:rPr>
              <a:t>average (mean) of the two numbers in the middle</a:t>
            </a:r>
            <a:r>
              <a:rPr lang="en-US" altLang="en-US" sz="2500" dirty="0">
                <a:latin typeface="+mj-lt"/>
              </a:rPr>
              <a:t>.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en-US" sz="3000" dirty="0">
                <a:latin typeface="+mj-lt"/>
              </a:rPr>
              <a:t>7, 11, 11, 12, 13, 15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2E7F10-AF38-4018-AD24-5491A7ACE20F}"/>
              </a:ext>
            </a:extLst>
          </p:cNvPr>
          <p:cNvSpPr/>
          <p:nvPr/>
        </p:nvSpPr>
        <p:spPr>
          <a:xfrm>
            <a:off x="5477608" y="4193933"/>
            <a:ext cx="1107831" cy="4700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83EE0D7E-F554-497F-AD89-C3173BD2A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394" y="5473831"/>
            <a:ext cx="49149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(11 + 12)/2  =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11.5       Median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67009C-DC7C-4524-A0A9-D24BCBD8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94" y="5616706"/>
            <a:ext cx="475529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BC388-3969-451C-AECB-8EA13683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30FB12-133F-405B-A45E-2F04A9B5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 is the </a:t>
            </a:r>
            <a:r>
              <a:rPr lang="en-US" dirty="0">
                <a:solidFill>
                  <a:schemeClr val="accent6"/>
                </a:solidFill>
              </a:rPr>
              <a:t>number that occurs most often </a:t>
            </a:r>
            <a:r>
              <a:rPr lang="en-US" dirty="0"/>
              <a:t>within a set of numbers.</a:t>
            </a:r>
            <a:endParaRPr lang="en-IN" dirty="0"/>
          </a:p>
          <a:p>
            <a:r>
              <a:rPr lang="en-IN" u="sng" dirty="0"/>
              <a:t>Example</a:t>
            </a:r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If more than three numbers repeats </a:t>
            </a:r>
            <a:r>
              <a:rPr lang="en-US" dirty="0"/>
              <a:t>within a set of numbers then it is called as </a:t>
            </a:r>
            <a:r>
              <a:rPr lang="en-US" b="1" dirty="0">
                <a:solidFill>
                  <a:schemeClr val="accent6"/>
                </a:solidFill>
              </a:rPr>
              <a:t>multimodal</a:t>
            </a:r>
            <a:r>
              <a:rPr lang="en-US" dirty="0"/>
              <a:t>.</a:t>
            </a:r>
            <a:endParaRPr lang="en-IN" dirty="0"/>
          </a:p>
          <a:p>
            <a:endParaRPr lang="en-IN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521066CB-B784-47B6-A393-7A8E5C37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78" y="1902648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12, 15, 11, 11, 7, 13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9C402946-4341-4707-BF25-EFB1530A5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26" y="2563398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         Mode 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en-US" sz="1600" b="1" dirty="0">
                <a:solidFill>
                  <a:schemeClr val="accent6"/>
                </a:solidFill>
                <a:latin typeface="+mj-lt"/>
              </a:rPr>
              <a:t>Unimodal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Left Arrow 9">
            <a:extLst>
              <a:ext uri="{FF2B5EF4-FFF2-40B4-BE49-F238E27FC236}">
                <a16:creationId xmlns:a16="http://schemas.microsoft.com/office/drawing/2014/main" xmlns="" id="{2DB4B2A8-C68E-4B27-92DB-8D3A12A6ECD6}"/>
              </a:ext>
            </a:extLst>
          </p:cNvPr>
          <p:cNvSpPr/>
          <p:nvPr/>
        </p:nvSpPr>
        <p:spPr>
          <a:xfrm>
            <a:off x="1993302" y="2736441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2BD404-4970-4308-90D2-7780A72E208D}"/>
              </a:ext>
            </a:extLst>
          </p:cNvPr>
          <p:cNvSpPr/>
          <p:nvPr/>
        </p:nvSpPr>
        <p:spPr>
          <a:xfrm>
            <a:off x="2528125" y="1959839"/>
            <a:ext cx="1066800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06A2656F-AB21-43FD-AF86-A9B48D34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78" y="3754841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12, 15, 11, 11, 7, 12, 13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55A81BCE-CCB9-42DC-BD5F-D24D1DDB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18" y="4415591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11, 12         Mode 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en-US" sz="1600" b="1" dirty="0">
                <a:solidFill>
                  <a:schemeClr val="accent6"/>
                </a:solidFill>
                <a:latin typeface="+mj-lt"/>
              </a:rPr>
              <a:t>Bimodal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)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6" name="Left Arrow 9">
            <a:extLst>
              <a:ext uri="{FF2B5EF4-FFF2-40B4-BE49-F238E27FC236}">
                <a16:creationId xmlns:a16="http://schemas.microsoft.com/office/drawing/2014/main" xmlns="" id="{7E8984BA-8AC1-45A5-9AE6-D52A4A728967}"/>
              </a:ext>
            </a:extLst>
          </p:cNvPr>
          <p:cNvSpPr/>
          <p:nvPr/>
        </p:nvSpPr>
        <p:spPr>
          <a:xfrm>
            <a:off x="2299525" y="4619904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7FBC3B-57C7-43AF-B93B-6931C64CEE5E}"/>
              </a:ext>
            </a:extLst>
          </p:cNvPr>
          <p:cNvSpPr/>
          <p:nvPr/>
        </p:nvSpPr>
        <p:spPr>
          <a:xfrm>
            <a:off x="2249701" y="3801270"/>
            <a:ext cx="1066800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CB0E073-C633-4991-8E3D-915175434553}"/>
              </a:ext>
            </a:extLst>
          </p:cNvPr>
          <p:cNvSpPr/>
          <p:nvPr/>
        </p:nvSpPr>
        <p:spPr>
          <a:xfrm>
            <a:off x="1166448" y="3799711"/>
            <a:ext cx="571500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81ED709-4028-47E7-AF36-1A4277CBA0C8}"/>
              </a:ext>
            </a:extLst>
          </p:cNvPr>
          <p:cNvSpPr/>
          <p:nvPr/>
        </p:nvSpPr>
        <p:spPr>
          <a:xfrm>
            <a:off x="3647677" y="3798093"/>
            <a:ext cx="571500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xmlns="" id="{633E00AD-78F1-421A-947D-8664C765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1911440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12, 12 15, 11, 11, 7, 13, 7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xmlns="" id="{17B61C16-A2DB-462A-8C66-ABA99ACB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2570383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7, 11, 12         Mode 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en-US" sz="1600" b="1" dirty="0" err="1">
                <a:solidFill>
                  <a:schemeClr val="accent6"/>
                </a:solidFill>
                <a:latin typeface="+mj-lt"/>
              </a:rPr>
              <a:t>Trimodal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B5B954C-FB20-4090-B189-DDD090F63A8A}"/>
              </a:ext>
            </a:extLst>
          </p:cNvPr>
          <p:cNvSpPr/>
          <p:nvPr/>
        </p:nvSpPr>
        <p:spPr>
          <a:xfrm>
            <a:off x="6773010" y="1951047"/>
            <a:ext cx="1066800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78E88C4-577E-4489-AE8F-B8A834897FF4}"/>
              </a:ext>
            </a:extLst>
          </p:cNvPr>
          <p:cNvSpPr/>
          <p:nvPr/>
        </p:nvSpPr>
        <p:spPr>
          <a:xfrm>
            <a:off x="8317527" y="1940850"/>
            <a:ext cx="1066800" cy="4572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857315F-A100-4798-9022-CF2BD084516D}"/>
              </a:ext>
            </a:extLst>
          </p:cNvPr>
          <p:cNvSpPr/>
          <p:nvPr/>
        </p:nvSpPr>
        <p:spPr>
          <a:xfrm>
            <a:off x="9407774" y="1951047"/>
            <a:ext cx="381000" cy="457200"/>
          </a:xfrm>
          <a:prstGeom prst="ellipse">
            <a:avLst/>
          </a:prstGeom>
          <a:noFill/>
          <a:ln w="28575">
            <a:solidFill>
              <a:srgbClr val="301B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B2FFDD1-6B3C-4017-8BB7-93AE9BE0142A}"/>
              </a:ext>
            </a:extLst>
          </p:cNvPr>
          <p:cNvSpPr/>
          <p:nvPr/>
        </p:nvSpPr>
        <p:spPr>
          <a:xfrm>
            <a:off x="10230442" y="1958647"/>
            <a:ext cx="381000" cy="449600"/>
          </a:xfrm>
          <a:prstGeom prst="ellipse">
            <a:avLst/>
          </a:prstGeom>
          <a:noFill/>
          <a:ln w="28575">
            <a:solidFill>
              <a:srgbClr val="301B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9">
            <a:extLst>
              <a:ext uri="{FF2B5EF4-FFF2-40B4-BE49-F238E27FC236}">
                <a16:creationId xmlns:a16="http://schemas.microsoft.com/office/drawing/2014/main" xmlns="" id="{54CDE332-24D0-4682-96DD-FE01DDDB94DD}"/>
              </a:ext>
            </a:extLst>
          </p:cNvPr>
          <p:cNvSpPr/>
          <p:nvPr/>
        </p:nvSpPr>
        <p:spPr>
          <a:xfrm>
            <a:off x="8235463" y="2732491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xmlns="" id="{8FD835A5-FABD-4C61-BEDA-5C18D19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3754841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12, 15, 11, 10, 7, 14, 13</a:t>
            </a: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xmlns="" id="{4C39DE5F-E2A7-43AD-B237-4575CB456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4415591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No Mode 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2E0A3385-0506-4FDF-B234-A4A24494F8F2}"/>
              </a:ext>
            </a:extLst>
          </p:cNvPr>
          <p:cNvSpPr/>
          <p:nvPr/>
        </p:nvSpPr>
        <p:spPr>
          <a:xfrm flipV="1">
            <a:off x="590258" y="3405805"/>
            <a:ext cx="466344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DBF5B664-5900-493F-BF7B-8EA3672D4A4A}"/>
              </a:ext>
            </a:extLst>
          </p:cNvPr>
          <p:cNvSpPr/>
          <p:nvPr/>
        </p:nvSpPr>
        <p:spPr>
          <a:xfrm rot="5400000">
            <a:off x="3454573" y="3469455"/>
            <a:ext cx="4424317" cy="86376"/>
          </a:xfrm>
          <a:prstGeom prst="mathMinus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F2DE3ECF-6280-4053-8377-4D66259A14F6}"/>
              </a:ext>
            </a:extLst>
          </p:cNvPr>
          <p:cNvSpPr/>
          <p:nvPr/>
        </p:nvSpPr>
        <p:spPr>
          <a:xfrm flipV="1">
            <a:off x="6360943" y="3416751"/>
            <a:ext cx="466344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9" grpId="0" animBg="1"/>
      <p:bldP spid="40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F6D80-8089-4A4D-A831-B1B181AF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8E3BA-B861-4878-95B3-F9352C08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of a set of data is the </a:t>
            </a:r>
            <a:r>
              <a:rPr lang="en-US" dirty="0">
                <a:solidFill>
                  <a:schemeClr val="accent6"/>
                </a:solidFill>
              </a:rPr>
              <a:t>difference</a:t>
            </a:r>
            <a:r>
              <a:rPr lang="en-US" dirty="0"/>
              <a:t> between the </a:t>
            </a:r>
            <a:r>
              <a:rPr lang="en-US" dirty="0">
                <a:solidFill>
                  <a:schemeClr val="accent6"/>
                </a:solidFill>
              </a:rPr>
              <a:t>largest and the smallest number in the set</a:t>
            </a:r>
            <a:r>
              <a:rPr lang="en-US" dirty="0"/>
              <a:t>.</a:t>
            </a:r>
          </a:p>
          <a:p>
            <a:r>
              <a:rPr lang="en-US" altLang="en-US" u="sng" dirty="0"/>
              <a:t>Example</a:t>
            </a:r>
          </a:p>
          <a:p>
            <a:pPr lvl="1"/>
            <a:r>
              <a:rPr lang="en-US" altLang="en-US" dirty="0"/>
              <a:t>Find the range for given data </a:t>
            </a:r>
            <a:r>
              <a:rPr lang="en-US" altLang="en-US" dirty="0">
                <a:solidFill>
                  <a:schemeClr val="accent6"/>
                </a:solidFill>
              </a:rPr>
              <a:t>40, 30, 43, 48, 26, 50, 55, 40, 34, 42, 47, 50</a:t>
            </a:r>
          </a:p>
          <a:p>
            <a:pPr lvl="1"/>
            <a:endParaRPr lang="en-US" altLang="en-US" dirty="0">
              <a:solidFill>
                <a:schemeClr val="accent6"/>
              </a:solidFill>
            </a:endParaRPr>
          </a:p>
          <a:p>
            <a:pPr lvl="1"/>
            <a:endParaRPr lang="en-US" altLang="en-US" dirty="0">
              <a:solidFill>
                <a:schemeClr val="accent6"/>
              </a:solidFill>
            </a:endParaRPr>
          </a:p>
          <a:p>
            <a:pPr lvl="1"/>
            <a:endParaRPr lang="en-US" altLang="en-US" dirty="0">
              <a:solidFill>
                <a:schemeClr val="accent6"/>
              </a:solidFill>
            </a:endParaRPr>
          </a:p>
          <a:p>
            <a:pPr lvl="1"/>
            <a:endParaRPr lang="en-US" altLang="en-US" dirty="0">
              <a:solidFill>
                <a:schemeClr val="accent6"/>
              </a:solidFill>
            </a:endParaRPr>
          </a:p>
          <a:p>
            <a:pPr lvl="1"/>
            <a:r>
              <a:rPr lang="en-US" altLang="en-US" dirty="0"/>
              <a:t>In our example </a:t>
            </a:r>
            <a:r>
              <a:rPr lang="en-US" altLang="en-US" dirty="0">
                <a:solidFill>
                  <a:schemeClr val="accent6"/>
                </a:solidFill>
              </a:rPr>
              <a:t>largest number is 55</a:t>
            </a:r>
            <a:r>
              <a:rPr lang="en-US" altLang="en-US" dirty="0"/>
              <a:t>, and subtract the </a:t>
            </a:r>
            <a:r>
              <a:rPr lang="en-US" altLang="en-US" dirty="0">
                <a:solidFill>
                  <a:schemeClr val="accent6"/>
                </a:solidFill>
              </a:rPr>
              <a:t>smallest number is 26</a:t>
            </a:r>
            <a:r>
              <a:rPr lang="en-US" altLang="en-US" dirty="0"/>
              <a:t>.</a:t>
            </a:r>
          </a:p>
          <a:p>
            <a:pPr lvl="1"/>
            <a:endParaRPr lang="en-US" alt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515460CD-B14A-4EB0-838B-AA884C15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183" y="2529284"/>
            <a:ext cx="651363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2500" dirty="0">
                <a:latin typeface="+mj-lt"/>
              </a:rPr>
              <a:t>First, arrange the </a:t>
            </a:r>
            <a:r>
              <a:rPr lang="en-US" altLang="en-US" sz="2500" dirty="0">
                <a:solidFill>
                  <a:schemeClr val="accent6"/>
                </a:solidFill>
                <a:latin typeface="+mj-lt"/>
              </a:rPr>
              <a:t>data</a:t>
            </a:r>
            <a:r>
              <a:rPr lang="en-US" altLang="en-US" sz="2500" dirty="0">
                <a:latin typeface="+mj-lt"/>
              </a:rPr>
              <a:t> in </a:t>
            </a:r>
            <a:r>
              <a:rPr lang="en-US" altLang="en-US" sz="2500" dirty="0">
                <a:solidFill>
                  <a:schemeClr val="accent6"/>
                </a:solidFill>
                <a:latin typeface="+mj-lt"/>
              </a:rPr>
              <a:t>ascending order</a:t>
            </a:r>
            <a:r>
              <a:rPr lang="en-US" altLang="en-US" sz="2500" dirty="0">
                <a:latin typeface="+mj-lt"/>
              </a:rPr>
              <a:t>.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en-US" sz="3000" dirty="0">
                <a:latin typeface="+mj-lt"/>
              </a:rPr>
              <a:t>26, 30, 34, 40, 40, 42, 43, 47, 48, 50, 50, 55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6595E14-BF0C-4177-BD4A-A065E5F40129}"/>
              </a:ext>
            </a:extLst>
          </p:cNvPr>
          <p:cNvSpPr/>
          <p:nvPr/>
        </p:nvSpPr>
        <p:spPr>
          <a:xfrm>
            <a:off x="8737357" y="3019531"/>
            <a:ext cx="571500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F517DE-5A61-46DF-BD5D-560C37FCE0AF}"/>
              </a:ext>
            </a:extLst>
          </p:cNvPr>
          <p:cNvSpPr/>
          <p:nvPr/>
        </p:nvSpPr>
        <p:spPr>
          <a:xfrm>
            <a:off x="2937366" y="3019531"/>
            <a:ext cx="571500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B581099-4D1F-4353-A259-985A7D798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112" y="4160616"/>
            <a:ext cx="3623896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55 – 26 =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29       Range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Left Arrow 9">
            <a:extLst>
              <a:ext uri="{FF2B5EF4-FFF2-40B4-BE49-F238E27FC236}">
                <a16:creationId xmlns:a16="http://schemas.microsoft.com/office/drawing/2014/main" xmlns="" id="{C635181D-9EE8-44C7-B949-514F8E58B006}"/>
              </a:ext>
            </a:extLst>
          </p:cNvPr>
          <p:cNvSpPr/>
          <p:nvPr/>
        </p:nvSpPr>
        <p:spPr>
          <a:xfrm>
            <a:off x="5958256" y="4309136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58D38-83CD-407A-A317-88F380F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 (</a:t>
            </a:r>
            <a:r>
              <a:rPr lang="el-GR" dirty="0"/>
              <a:t>σ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4C83D60-2963-4D27-93FF-79233D9D1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Standard Deviation is a </a:t>
                </a:r>
                <a:r>
                  <a:rPr lang="en-US" dirty="0">
                    <a:solidFill>
                      <a:schemeClr val="accent6"/>
                    </a:solidFill>
                  </a:rPr>
                  <a:t>measure of how numbers are spread out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Its symbol is </a:t>
                </a:r>
                <a:r>
                  <a:rPr lang="en-US" b="1" dirty="0">
                    <a:solidFill>
                      <a:schemeClr val="accent6"/>
                    </a:solidFill>
                  </a:rPr>
                  <a:t>σ</a:t>
                </a:r>
                <a:r>
                  <a:rPr lang="en-US" dirty="0"/>
                  <a:t> (the Greek letter sigma)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statistics, the standard deviation is a measure of the amount of variation or dispersion of a set of values.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6"/>
                    </a:solidFill>
                  </a:rPr>
                  <a:t>low standard deviation </a:t>
                </a:r>
                <a:r>
                  <a:rPr lang="en-US" dirty="0"/>
                  <a:t>indicates that </a:t>
                </a:r>
                <a:r>
                  <a:rPr lang="en-US" dirty="0">
                    <a:solidFill>
                      <a:schemeClr val="accent6"/>
                    </a:solidFill>
                  </a:rPr>
                  <a:t>the values tend to be close to the mean</a:t>
                </a:r>
                <a:r>
                  <a:rPr lang="en-US" dirty="0"/>
                  <a:t> of the set, while a </a:t>
                </a:r>
                <a:r>
                  <a:rPr lang="en-US" dirty="0">
                    <a:solidFill>
                      <a:schemeClr val="accent6"/>
                    </a:solidFill>
                  </a:rPr>
                  <a:t>high standard deviation </a:t>
                </a:r>
                <a:r>
                  <a:rPr lang="en-US" dirty="0"/>
                  <a:t>indicates that </a:t>
                </a:r>
                <a:r>
                  <a:rPr lang="en-US" dirty="0">
                    <a:solidFill>
                      <a:schemeClr val="accent6"/>
                    </a:solidFill>
                  </a:rPr>
                  <a:t>the values are spread out over a wider range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Formula to find standard deviation </a:t>
                </a:r>
                <a:r>
                  <a:rPr lang="el-GR" b="1" dirty="0"/>
                  <a:t>σ</a:t>
                </a:r>
                <a:r>
                  <a:rPr lang="en-US" b="1" dirty="0"/>
                  <a:t> </a:t>
                </a:r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𝑀𝑒𝑎𝑛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e>
                    </m:rad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83D60-2963-4D27-93FF-79233D9D1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2" t="-763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58D38-83CD-407A-A317-88F380F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 (</a:t>
            </a:r>
            <a:r>
              <a:rPr lang="el-GR" dirty="0"/>
              <a:t>σ</a:t>
            </a:r>
            <a:r>
              <a:rPr lang="en-IN" dirty="0"/>
              <a:t>) Cont..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4C83D60-2963-4D27-93FF-79233D9D1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Standard Deviation is </a:t>
                </a:r>
                <a:r>
                  <a:rPr lang="en-US" dirty="0">
                    <a:solidFill>
                      <a:schemeClr val="accent6"/>
                    </a:solidFill>
                  </a:rPr>
                  <a:t>Square root of sample variance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6"/>
                    </a:solidFill>
                  </a:rPr>
                  <a:t>Variance </a:t>
                </a:r>
                <a:r>
                  <a:rPr lang="en-US" dirty="0"/>
                  <a:t>is defined as: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average of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squared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differences from the Mean.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To calculate the variance follow these steps: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Calculate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mean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Write a table that </a:t>
                </a:r>
                <a:r>
                  <a:rPr lang="en-US" b="1" dirty="0">
                    <a:solidFill>
                      <a:schemeClr val="accent6"/>
                    </a:solidFill>
                  </a:rPr>
                  <a:t>subtracts the mean from each observed value</a:t>
                </a:r>
                <a:r>
                  <a:rPr lang="en-US" dirty="0"/>
                  <a:t>. 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Square each of the differences, add this column in table. 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Divide by </a:t>
                </a:r>
                <a:r>
                  <a:rPr lang="en-US" b="1" dirty="0">
                    <a:solidFill>
                      <a:schemeClr val="accent6"/>
                    </a:solidFill>
                  </a:rPr>
                  <a:t>n -1</a:t>
                </a:r>
                <a:r>
                  <a:rPr lang="en-US" dirty="0"/>
                  <a:t> where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</a:t>
                </a:r>
                <a:r>
                  <a:rPr lang="en-US" dirty="0"/>
                  <a:t> is the number of items in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sample</a:t>
                </a:r>
                <a:r>
                  <a:rPr lang="en-US" dirty="0"/>
                  <a:t>, this is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variance</a:t>
                </a:r>
                <a:r>
                  <a:rPr lang="en-US" dirty="0"/>
                  <a:t> (In actual case take n). 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To get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standard deviation </a:t>
                </a:r>
                <a:r>
                  <a:rPr lang="en-US" dirty="0"/>
                  <a:t>we take the </a:t>
                </a:r>
                <a:r>
                  <a:rPr lang="en-US" dirty="0">
                    <a:solidFill>
                      <a:schemeClr val="accent6"/>
                    </a:solidFill>
                  </a:rPr>
                  <a:t>square root of the variance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83D60-2963-4D27-93FF-79233D9D1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2" t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F1FE3-94A4-475B-A8FF-D6B31795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data mining? (Cont..) </a:t>
            </a:r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6B7C4D0D-581E-44B5-8E42-4CA0382D5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846899"/>
              </p:ext>
            </p:extLst>
          </p:nvPr>
        </p:nvGraphicFramePr>
        <p:xfrm>
          <a:off x="150055" y="841789"/>
          <a:ext cx="11886614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13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Years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tx1"/>
                          </a:solidFill>
                        </a:rPr>
                        <a:t>Evolutions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/>
                        <a:t>Since 1960’s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 collection, database creation, IMS (hierarchical database system by IBM) and network 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/>
                        <a:t>1970s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Relational data model, relational DBMS implementation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/>
                        <a:t>1980s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RDBMS, advanced data models,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pplication-oriented DBMS (spatial, scientific, engineering, etc.)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/>
                        <a:t>1990s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mining, data warehousing, multimedia databases, and web databases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/>
                        <a:t>2000s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data management and mining,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Social Networks (Facebook, etc.), web technology (XML) and global information systems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/>
                        <a:t>At</a:t>
                      </a:r>
                      <a:r>
                        <a:rPr lang="en-US" b="1" baseline="0" dirty="0"/>
                        <a:t> Present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Heterogeneous</a:t>
                      </a:r>
                      <a:r>
                        <a:rPr lang="en-US" baseline="0" dirty="0"/>
                        <a:t> database systems, big data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xmlns="" id="{95B1C811-0212-4B28-BA67-984A505AD881}"/>
              </a:ext>
            </a:extLst>
          </p:cNvPr>
          <p:cNvSpPr/>
          <p:nvPr/>
        </p:nvSpPr>
        <p:spPr>
          <a:xfrm>
            <a:off x="2941377" y="4522177"/>
            <a:ext cx="6309245" cy="963783"/>
          </a:xfrm>
          <a:prstGeom prst="wedgeRoundRectCallout">
            <a:avLst>
              <a:gd name="adj1" fmla="val -20833"/>
              <a:gd name="adj2" fmla="val 5117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Every day data </a:t>
            </a:r>
            <a:r>
              <a:rPr lang="en-US" sz="2400" b="1" dirty="0">
                <a:solidFill>
                  <a:schemeClr val="accent6"/>
                </a:solidFill>
              </a:rPr>
              <a:t>grows exponentially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but these </a:t>
            </a:r>
            <a:r>
              <a:rPr lang="en-US" sz="2400" b="1" dirty="0">
                <a:solidFill>
                  <a:schemeClr val="accent6"/>
                </a:solidFill>
              </a:rPr>
              <a:t>all data </a:t>
            </a:r>
            <a:r>
              <a:rPr lang="en-US" sz="2400" dirty="0">
                <a:solidFill>
                  <a:schemeClr val="tx1"/>
                </a:solidFill>
              </a:rPr>
              <a:t>are really </a:t>
            </a:r>
            <a:r>
              <a:rPr lang="en-US" sz="2400" b="1" dirty="0">
                <a:solidFill>
                  <a:schemeClr val="accent6"/>
                </a:solidFill>
              </a:rPr>
              <a:t>important to us</a:t>
            </a:r>
            <a:r>
              <a:rPr lang="en-US" sz="2400" dirty="0">
                <a:solidFill>
                  <a:schemeClr val="tx1"/>
                </a:solidFill>
              </a:rPr>
              <a:t>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4D3EE9-84C2-4F19-B074-04E1B33BB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77" y="4311773"/>
            <a:ext cx="1135928" cy="13845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8D9FCAC-BB3A-4F22-AF01-3FA23AAB75FC}"/>
              </a:ext>
            </a:extLst>
          </p:cNvPr>
          <p:cNvSpPr/>
          <p:nvPr/>
        </p:nvSpPr>
        <p:spPr>
          <a:xfrm>
            <a:off x="79130" y="1657350"/>
            <a:ext cx="12036669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BE3872-EB59-442E-940B-20CD441B424C}"/>
              </a:ext>
            </a:extLst>
          </p:cNvPr>
          <p:cNvSpPr/>
          <p:nvPr/>
        </p:nvSpPr>
        <p:spPr>
          <a:xfrm>
            <a:off x="0" y="2076450"/>
            <a:ext cx="121128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DFF51B-FB17-4B16-A66F-5E9C606D10BE}"/>
              </a:ext>
            </a:extLst>
          </p:cNvPr>
          <p:cNvSpPr/>
          <p:nvPr/>
        </p:nvSpPr>
        <p:spPr>
          <a:xfrm>
            <a:off x="0" y="2495550"/>
            <a:ext cx="121128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3C10D0-8A3D-4F12-9B4F-517B14D73010}"/>
              </a:ext>
            </a:extLst>
          </p:cNvPr>
          <p:cNvSpPr/>
          <p:nvPr/>
        </p:nvSpPr>
        <p:spPr>
          <a:xfrm>
            <a:off x="79130" y="3531649"/>
            <a:ext cx="12112870" cy="549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F40439C-8563-40F4-9150-EE9E12C84F15}"/>
              </a:ext>
            </a:extLst>
          </p:cNvPr>
          <p:cNvSpPr/>
          <p:nvPr/>
        </p:nvSpPr>
        <p:spPr>
          <a:xfrm>
            <a:off x="79130" y="2902999"/>
            <a:ext cx="12112870" cy="628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F6D80-8089-4A4D-A831-B1B181AF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 (</a:t>
            </a:r>
            <a:r>
              <a:rPr lang="el-GR" dirty="0"/>
              <a:t>σ</a:t>
            </a:r>
            <a:r>
              <a:rPr lang="en-IN" dirty="0"/>
              <a:t>) Cont..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8E3BA-B861-4878-95B3-F9352C08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owner of the Indian restaurant is interested in how much people spend at the restaurant.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 examines </a:t>
            </a:r>
            <a:r>
              <a:rPr lang="en-US" sz="2000" b="1" dirty="0"/>
              <a:t>8 </a:t>
            </a:r>
            <a:r>
              <a:rPr lang="en-US" sz="2000" dirty="0"/>
              <a:t>randomly selected receipts for parties and writes down the following data.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dirty="0"/>
              <a:t>44, 50, 38, 96, 42, 47, 40, 39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Find out Mean (Mean is </a:t>
            </a:r>
            <a:r>
              <a:rPr lang="en-US" sz="1800" b="1" dirty="0">
                <a:solidFill>
                  <a:schemeClr val="accent6"/>
                </a:solidFill>
              </a:rPr>
              <a:t>49.5</a:t>
            </a:r>
            <a:r>
              <a:rPr lang="en-US" sz="1800" b="1" dirty="0"/>
              <a:t> </a:t>
            </a:r>
            <a:r>
              <a:rPr lang="en-US" sz="1800" dirty="0"/>
              <a:t>for given data</a:t>
            </a:r>
            <a:r>
              <a:rPr lang="en-US" sz="1800" b="1" dirty="0"/>
              <a:t>)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Write a table that </a:t>
            </a:r>
            <a:r>
              <a:rPr lang="en-US" sz="1800" b="1" dirty="0"/>
              <a:t>subtracts the mean from each observed value</a:t>
            </a:r>
            <a:r>
              <a:rPr lang="en-US" sz="1800" dirty="0"/>
              <a:t>. (2</a:t>
            </a:r>
            <a:r>
              <a:rPr lang="en-US" sz="1800" baseline="30000" dirty="0"/>
              <a:t>nd</a:t>
            </a:r>
            <a:r>
              <a:rPr lang="en-US" sz="1800" dirty="0"/>
              <a:t> step)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6B7C4D0D-581E-44B5-8E42-4CA0382D5931}"/>
              </a:ext>
            </a:extLst>
          </p:cNvPr>
          <p:cNvGraphicFramePr>
            <a:graphicFrameLocks/>
          </p:cNvGraphicFramePr>
          <p:nvPr/>
        </p:nvGraphicFramePr>
        <p:xfrm>
          <a:off x="2471057" y="2968306"/>
          <a:ext cx="4169229" cy="3352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X - Mean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 – Mean)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44 - 49.5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38 - 49.5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132.25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96 - 49.5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2162.25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/>
                        <a:t>42 - 49.5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-7.5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47 - 49.5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39 - 49.5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110.25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7660">
                <a:tc gridSpan="3">
                  <a:txBody>
                    <a:bodyPr/>
                    <a:lstStyle/>
                    <a:p>
                      <a:pPr algn="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00257" y="2968306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+mj-lt"/>
              </a:rPr>
              <a:t>Step : 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00257" y="3506255"/>
                <a:ext cx="2024743" cy="1172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2588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b="1" dirty="0">
                    <a:latin typeface="+mj-lt"/>
                  </a:rPr>
                  <a:t>S</a:t>
                </a:r>
                <a:r>
                  <a:rPr lang="en-US" b="1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>
                    <a:latin typeface="+mj-lt"/>
                  </a:rPr>
                  <a:t>369.71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257" y="3506255"/>
                <a:ext cx="2024743" cy="1172309"/>
              </a:xfrm>
              <a:prstGeom prst="rect">
                <a:avLst/>
              </a:prstGeom>
              <a:blipFill>
                <a:blip r:embed="rId2"/>
                <a:stretch>
                  <a:fillRect l="-1852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00257" y="4986883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+mj-lt"/>
              </a:rPr>
              <a:t>Step : 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00257" y="5524832"/>
                <a:ext cx="2024744" cy="716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σ</a:t>
                </a:r>
                <a:r>
                  <a:rPr lang="en-US" baseline="30000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369.71</m:t>
                        </m:r>
                      </m:e>
                    </m:ra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l-GR" sz="2000" b="1" dirty="0">
                    <a:solidFill>
                      <a:schemeClr val="accent6"/>
                    </a:solidFill>
                    <a:latin typeface="+mj-lt"/>
                  </a:rPr>
                  <a:t>σ</a:t>
                </a:r>
                <a:r>
                  <a:rPr lang="en-US" sz="2000" b="1" baseline="30000" dirty="0">
                    <a:solidFill>
                      <a:schemeClr val="accent6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chemeClr val="accent6"/>
                    </a:solidFill>
                    <a:latin typeface="+mj-lt"/>
                  </a:rPr>
                  <a:t> 19.23 ~ 19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257" y="5524832"/>
                <a:ext cx="2024744" cy="716030"/>
              </a:xfrm>
              <a:prstGeom prst="rect">
                <a:avLst/>
              </a:prstGeom>
              <a:blipFill>
                <a:blip r:embed="rId3"/>
                <a:stretch>
                  <a:fillRect l="-2469" b="-101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36914" y="2961417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+mj-lt"/>
              </a:rPr>
              <a:t>Step :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CD27761-6394-4145-A4A4-E4D757087468}"/>
                  </a:ext>
                </a:extLst>
              </p:cNvPr>
              <p:cNvSpPr/>
              <p:nvPr/>
            </p:nvSpPr>
            <p:spPr>
              <a:xfrm>
                <a:off x="8793504" y="1663412"/>
                <a:ext cx="2869760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σ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𝑀𝑒𝑎𝑛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D27761-6394-4145-A4A4-E4D757087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04" y="1663412"/>
                <a:ext cx="2869760" cy="656013"/>
              </a:xfrm>
              <a:prstGeom prst="rect">
                <a:avLst/>
              </a:prstGeom>
              <a:blipFill>
                <a:blip r:embed="rId4"/>
                <a:stretch>
                  <a:fillRect l="-19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EC44C-4D49-43A0-C056-DE1A4FF0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vs Skewed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B0F6975-3D33-1EEC-3485-58BC17E80933}"/>
              </a:ext>
            </a:extLst>
          </p:cNvPr>
          <p:cNvCxnSpPr/>
          <p:nvPr/>
        </p:nvCxnSpPr>
        <p:spPr>
          <a:xfrm>
            <a:off x="571500" y="1405890"/>
            <a:ext cx="0" cy="2617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479DA81-3681-C6E5-0479-6A9A773E4973}"/>
              </a:ext>
            </a:extLst>
          </p:cNvPr>
          <p:cNvCxnSpPr>
            <a:cxnSpLocks/>
          </p:cNvCxnSpPr>
          <p:nvPr/>
        </p:nvCxnSpPr>
        <p:spPr>
          <a:xfrm flipH="1">
            <a:off x="571500" y="4027170"/>
            <a:ext cx="27393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0F1E80F9-F313-03C5-6295-8A63BCF0A8AB}"/>
              </a:ext>
            </a:extLst>
          </p:cNvPr>
          <p:cNvSpPr/>
          <p:nvPr/>
        </p:nvSpPr>
        <p:spPr>
          <a:xfrm>
            <a:off x="605790" y="2320277"/>
            <a:ext cx="2674620" cy="1680223"/>
          </a:xfrm>
          <a:custGeom>
            <a:avLst/>
            <a:gdLst>
              <a:gd name="connsiteX0" fmla="*/ 0 w 2674620"/>
              <a:gd name="connsiteY0" fmla="*/ 1657363 h 1680223"/>
              <a:gd name="connsiteX1" fmla="*/ 1154430 w 2674620"/>
              <a:gd name="connsiteY1" fmla="*/ 13 h 1680223"/>
              <a:gd name="connsiteX2" fmla="*/ 2674620 w 2674620"/>
              <a:gd name="connsiteY2" fmla="*/ 1680223 h 168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620" h="1680223">
                <a:moveTo>
                  <a:pt x="0" y="1657363"/>
                </a:moveTo>
                <a:cubicBezTo>
                  <a:pt x="354330" y="826783"/>
                  <a:pt x="708660" y="-3797"/>
                  <a:pt x="1154430" y="13"/>
                </a:cubicBezTo>
                <a:cubicBezTo>
                  <a:pt x="1600200" y="3823"/>
                  <a:pt x="2419350" y="1407808"/>
                  <a:pt x="2674620" y="168022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F8B7B30-FBE4-DD8E-CF9A-5851E3F2B50E}"/>
              </a:ext>
            </a:extLst>
          </p:cNvPr>
          <p:cNvCxnSpPr/>
          <p:nvPr/>
        </p:nvCxnSpPr>
        <p:spPr>
          <a:xfrm>
            <a:off x="4724400" y="1428750"/>
            <a:ext cx="0" cy="2617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FB9179A-2FA7-B05A-6A99-56CE1E9B08C5}"/>
              </a:ext>
            </a:extLst>
          </p:cNvPr>
          <p:cNvCxnSpPr>
            <a:cxnSpLocks/>
          </p:cNvCxnSpPr>
          <p:nvPr/>
        </p:nvCxnSpPr>
        <p:spPr>
          <a:xfrm flipH="1">
            <a:off x="4724400" y="4034790"/>
            <a:ext cx="3128010" cy="11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997D1E7-1FAA-ACE7-B7C3-9CB6F92D8979}"/>
              </a:ext>
            </a:extLst>
          </p:cNvPr>
          <p:cNvCxnSpPr/>
          <p:nvPr/>
        </p:nvCxnSpPr>
        <p:spPr>
          <a:xfrm>
            <a:off x="8648700" y="1405890"/>
            <a:ext cx="0" cy="2617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A34DC35-6C82-398A-6885-A4AADFF240C0}"/>
              </a:ext>
            </a:extLst>
          </p:cNvPr>
          <p:cNvCxnSpPr>
            <a:cxnSpLocks/>
          </p:cNvCxnSpPr>
          <p:nvPr/>
        </p:nvCxnSpPr>
        <p:spPr>
          <a:xfrm flipH="1" flipV="1">
            <a:off x="8648700" y="4000500"/>
            <a:ext cx="3169920" cy="34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78D5800-7D41-C108-CDDC-BFE21982987E}"/>
              </a:ext>
            </a:extLst>
          </p:cNvPr>
          <p:cNvSpPr/>
          <p:nvPr/>
        </p:nvSpPr>
        <p:spPr>
          <a:xfrm>
            <a:off x="4754880" y="2423160"/>
            <a:ext cx="2686050" cy="1623060"/>
          </a:xfrm>
          <a:custGeom>
            <a:avLst/>
            <a:gdLst>
              <a:gd name="connsiteX0" fmla="*/ 0 w 2686050"/>
              <a:gd name="connsiteY0" fmla="*/ 1577340 h 1577340"/>
              <a:gd name="connsiteX1" fmla="*/ 697230 w 2686050"/>
              <a:gd name="connsiteY1" fmla="*/ 0 h 1577340"/>
              <a:gd name="connsiteX2" fmla="*/ 2686050 w 2686050"/>
              <a:gd name="connsiteY2" fmla="*/ 1577340 h 15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1577340">
                <a:moveTo>
                  <a:pt x="0" y="1577340"/>
                </a:moveTo>
                <a:cubicBezTo>
                  <a:pt x="124777" y="788670"/>
                  <a:pt x="249555" y="0"/>
                  <a:pt x="697230" y="0"/>
                </a:cubicBezTo>
                <a:cubicBezTo>
                  <a:pt x="1144905" y="0"/>
                  <a:pt x="2343150" y="1308735"/>
                  <a:pt x="2686050" y="157734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31A80820-8B29-FBD5-E10F-AF41F49B722D}"/>
              </a:ext>
            </a:extLst>
          </p:cNvPr>
          <p:cNvSpPr/>
          <p:nvPr/>
        </p:nvSpPr>
        <p:spPr>
          <a:xfrm flipH="1">
            <a:off x="8648700" y="2320277"/>
            <a:ext cx="3009892" cy="1680223"/>
          </a:xfrm>
          <a:custGeom>
            <a:avLst/>
            <a:gdLst>
              <a:gd name="connsiteX0" fmla="*/ 0 w 2686050"/>
              <a:gd name="connsiteY0" fmla="*/ 1577340 h 1577340"/>
              <a:gd name="connsiteX1" fmla="*/ 697230 w 2686050"/>
              <a:gd name="connsiteY1" fmla="*/ 0 h 1577340"/>
              <a:gd name="connsiteX2" fmla="*/ 2686050 w 2686050"/>
              <a:gd name="connsiteY2" fmla="*/ 1577340 h 15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1577340">
                <a:moveTo>
                  <a:pt x="0" y="1577340"/>
                </a:moveTo>
                <a:cubicBezTo>
                  <a:pt x="124777" y="788670"/>
                  <a:pt x="249555" y="0"/>
                  <a:pt x="697230" y="0"/>
                </a:cubicBezTo>
                <a:cubicBezTo>
                  <a:pt x="1144905" y="0"/>
                  <a:pt x="2343150" y="1308735"/>
                  <a:pt x="2686050" y="157734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xmlns="" id="{06106230-D3BF-6A1E-9F89-5814816FC6E0}"/>
              </a:ext>
            </a:extLst>
          </p:cNvPr>
          <p:cNvSpPr/>
          <p:nvPr/>
        </p:nvSpPr>
        <p:spPr>
          <a:xfrm>
            <a:off x="1349221" y="4321596"/>
            <a:ext cx="118394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Symmetric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xmlns="" id="{32A426EC-B171-98EA-6A4D-88A17166D8DB}"/>
              </a:ext>
            </a:extLst>
          </p:cNvPr>
          <p:cNvSpPr/>
          <p:nvPr/>
        </p:nvSpPr>
        <p:spPr>
          <a:xfrm>
            <a:off x="5126595" y="4326871"/>
            <a:ext cx="1938809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Positively Skewed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xmlns="" id="{672401D6-D3E7-F6F2-B7BE-1DD61C64422A}"/>
              </a:ext>
            </a:extLst>
          </p:cNvPr>
          <p:cNvSpPr/>
          <p:nvPr/>
        </p:nvSpPr>
        <p:spPr>
          <a:xfrm>
            <a:off x="9264255" y="4321596"/>
            <a:ext cx="1938809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Negatively Skewed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131FA29-2471-AB38-6203-0EC441AF8473}"/>
              </a:ext>
            </a:extLst>
          </p:cNvPr>
          <p:cNvCxnSpPr/>
          <p:nvPr/>
        </p:nvCxnSpPr>
        <p:spPr>
          <a:xfrm>
            <a:off x="1737360" y="1851660"/>
            <a:ext cx="0" cy="862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1E45CFE-D877-5099-E453-00E08A84FEE4}"/>
              </a:ext>
            </a:extLst>
          </p:cNvPr>
          <p:cNvCxnSpPr/>
          <p:nvPr/>
        </p:nvCxnSpPr>
        <p:spPr>
          <a:xfrm>
            <a:off x="5535930" y="1888794"/>
            <a:ext cx="0" cy="862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9510489-6C12-F870-77AC-D62D3EE61EDD}"/>
              </a:ext>
            </a:extLst>
          </p:cNvPr>
          <p:cNvCxnSpPr/>
          <p:nvPr/>
        </p:nvCxnSpPr>
        <p:spPr>
          <a:xfrm>
            <a:off x="5768340" y="1888794"/>
            <a:ext cx="0" cy="862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4593E79-652F-CF1D-85DB-FCCDA98FF253}"/>
              </a:ext>
            </a:extLst>
          </p:cNvPr>
          <p:cNvCxnSpPr/>
          <p:nvPr/>
        </p:nvCxnSpPr>
        <p:spPr>
          <a:xfrm>
            <a:off x="5326380" y="1888794"/>
            <a:ext cx="0" cy="862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B813092-787A-183E-88A9-D54F7427BF97}"/>
              </a:ext>
            </a:extLst>
          </p:cNvPr>
          <p:cNvCxnSpPr/>
          <p:nvPr/>
        </p:nvCxnSpPr>
        <p:spPr>
          <a:xfrm>
            <a:off x="10866120" y="1851660"/>
            <a:ext cx="0" cy="862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107E777-333F-7FD9-0987-791F17CF562A}"/>
              </a:ext>
            </a:extLst>
          </p:cNvPr>
          <p:cNvCxnSpPr/>
          <p:nvPr/>
        </p:nvCxnSpPr>
        <p:spPr>
          <a:xfrm>
            <a:off x="11098530" y="1851660"/>
            <a:ext cx="0" cy="862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5636DB5-727B-2389-3246-B2A5420E33BC}"/>
              </a:ext>
            </a:extLst>
          </p:cNvPr>
          <p:cNvCxnSpPr/>
          <p:nvPr/>
        </p:nvCxnSpPr>
        <p:spPr>
          <a:xfrm>
            <a:off x="10656570" y="1851660"/>
            <a:ext cx="0" cy="862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1E391FD-52B1-C13A-5841-8D4ABF5F29A3}"/>
              </a:ext>
            </a:extLst>
          </p:cNvPr>
          <p:cNvSpPr txBox="1"/>
          <p:nvPr/>
        </p:nvSpPr>
        <p:spPr>
          <a:xfrm>
            <a:off x="1908810" y="188879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Mean, Median, Mode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460D701-1A62-8C80-39F6-FAA9E0D69447}"/>
              </a:ext>
            </a:extLst>
          </p:cNvPr>
          <p:cNvSpPr txBox="1"/>
          <p:nvPr/>
        </p:nvSpPr>
        <p:spPr>
          <a:xfrm>
            <a:off x="4754221" y="150267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       mean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C95F7BB-8BCB-C0D9-D9BE-212ACEF30B5F}"/>
              </a:ext>
            </a:extLst>
          </p:cNvPr>
          <p:cNvSpPr txBox="1"/>
          <p:nvPr/>
        </p:nvSpPr>
        <p:spPr>
          <a:xfrm>
            <a:off x="5155410" y="278534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E61A8A8-9C16-6683-6562-FB2B32D97C0B}"/>
              </a:ext>
            </a:extLst>
          </p:cNvPr>
          <p:cNvSpPr txBox="1"/>
          <p:nvPr/>
        </p:nvSpPr>
        <p:spPr>
          <a:xfrm>
            <a:off x="10167098" y="14287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   Mode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919310-C781-7420-E6E3-28B7C6756C94}"/>
              </a:ext>
            </a:extLst>
          </p:cNvPr>
          <p:cNvSpPr txBox="1"/>
          <p:nvPr/>
        </p:nvSpPr>
        <p:spPr>
          <a:xfrm>
            <a:off x="10568287" y="27114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1908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25" grpId="0" animBg="1"/>
      <p:bldP spid="25" grpId="1" animBg="1"/>
      <p:bldP spid="26" grpId="0" animBg="1"/>
      <p:bldP spid="26" grpId="1" animBg="1"/>
      <p:bldP spid="29" grpId="0" animBg="1"/>
      <p:bldP spid="29" grpId="1" animBg="1"/>
      <p:bldP spid="38" grpId="0"/>
      <p:bldP spid="39" grpId="0"/>
      <p:bldP spid="40" grpId="0"/>
      <p:bldP spid="41" grpId="0"/>
      <p:bldP spid="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CDF6E-37F2-3C5D-7E04-10DDA837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FEC958-4F48-8063-915A-FEB3F789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Quantiles are statistical measures that divide a dataset into </a:t>
            </a:r>
            <a:r>
              <a:rPr lang="en-US" dirty="0">
                <a:solidFill>
                  <a:srgbClr val="C00000"/>
                </a:solidFill>
              </a:rPr>
              <a:t>equal-sized groups</a:t>
            </a:r>
            <a:r>
              <a:rPr lang="en-US" dirty="0"/>
              <a:t>.</a:t>
            </a:r>
          </a:p>
          <a:p>
            <a:r>
              <a:rPr lang="en-US" dirty="0"/>
              <a:t>Providing information about the </a:t>
            </a:r>
            <a:r>
              <a:rPr lang="en-US" dirty="0">
                <a:solidFill>
                  <a:srgbClr val="C00000"/>
                </a:solidFill>
              </a:rPr>
              <a:t>distribution of the data</a:t>
            </a:r>
            <a:r>
              <a:rPr lang="en-US" dirty="0"/>
              <a:t>.</a:t>
            </a:r>
          </a:p>
          <a:p>
            <a:r>
              <a:rPr lang="en-US" dirty="0"/>
              <a:t>Quantiles are points taken at regular </a:t>
            </a:r>
            <a:r>
              <a:rPr lang="en-US" dirty="0">
                <a:solidFill>
                  <a:srgbClr val="C00000"/>
                </a:solidFill>
              </a:rPr>
              <a:t>intervals of a data distribution</a:t>
            </a:r>
            <a:r>
              <a:rPr lang="en-US" dirty="0"/>
              <a:t>, dividing it into essentially </a:t>
            </a:r>
            <a:r>
              <a:rPr lang="en-US" dirty="0">
                <a:solidFill>
                  <a:srgbClr val="C00000"/>
                </a:solidFill>
              </a:rPr>
              <a:t>equal- size consecutive sets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2-quantile</a:t>
            </a:r>
            <a:r>
              <a:rPr lang="en-US" dirty="0"/>
              <a:t> is the data point dividing the </a:t>
            </a:r>
            <a:r>
              <a:rPr lang="en-US" dirty="0">
                <a:solidFill>
                  <a:srgbClr val="C00000"/>
                </a:solidFill>
              </a:rPr>
              <a:t>lower and upper halves </a:t>
            </a:r>
            <a:r>
              <a:rPr lang="en-US" dirty="0"/>
              <a:t>of the data distribution.</a:t>
            </a:r>
          </a:p>
          <a:p>
            <a:r>
              <a:rPr lang="en-US" dirty="0"/>
              <a:t>It corresponds to the </a:t>
            </a:r>
            <a:r>
              <a:rPr lang="en-US" dirty="0">
                <a:solidFill>
                  <a:srgbClr val="C00000"/>
                </a:solidFill>
              </a:rPr>
              <a:t>median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4-quantiles</a:t>
            </a:r>
            <a:r>
              <a:rPr lang="en-US" dirty="0"/>
              <a:t> are the </a:t>
            </a:r>
            <a:r>
              <a:rPr lang="en-US" dirty="0">
                <a:solidFill>
                  <a:srgbClr val="C00000"/>
                </a:solidFill>
              </a:rPr>
              <a:t>three data points that split </a:t>
            </a:r>
            <a:r>
              <a:rPr lang="en-US" dirty="0"/>
              <a:t>the data distribution into four equal parts each part represents </a:t>
            </a:r>
            <a:r>
              <a:rPr lang="en-US" dirty="0">
                <a:solidFill>
                  <a:srgbClr val="C00000"/>
                </a:solidFill>
              </a:rPr>
              <a:t>one-fourth of the data distribution</a:t>
            </a:r>
            <a:r>
              <a:rPr lang="en-US" dirty="0"/>
              <a:t>. </a:t>
            </a:r>
          </a:p>
          <a:p>
            <a:r>
              <a:rPr lang="en-US" dirty="0"/>
              <a:t>They are more commonly referred to as </a:t>
            </a:r>
            <a:r>
              <a:rPr lang="en-US" dirty="0">
                <a:solidFill>
                  <a:srgbClr val="C00000"/>
                </a:solidFill>
              </a:rPr>
              <a:t>quartiles</a:t>
            </a:r>
            <a:r>
              <a:rPr lang="en-US" dirty="0"/>
              <a:t>. </a:t>
            </a:r>
          </a:p>
          <a:p>
            <a:r>
              <a:rPr lang="en-US" dirty="0"/>
              <a:t>The 100-quantiles are more commonly referred to as </a:t>
            </a:r>
            <a:r>
              <a:rPr lang="en-US" dirty="0">
                <a:solidFill>
                  <a:srgbClr val="C00000"/>
                </a:solidFill>
              </a:rPr>
              <a:t>percentiles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75A38-F26B-3B5A-3FB2-9FA8E13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A2F0A60-40D5-77E7-F6A7-1B595C4A14BB}"/>
              </a:ext>
            </a:extLst>
          </p:cNvPr>
          <p:cNvCxnSpPr>
            <a:cxnSpLocks/>
          </p:cNvCxnSpPr>
          <p:nvPr/>
        </p:nvCxnSpPr>
        <p:spPr>
          <a:xfrm flipH="1">
            <a:off x="929148" y="2674620"/>
            <a:ext cx="94242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F68828CB-41F7-91EF-F2FE-58A0F64201C3}"/>
              </a:ext>
            </a:extLst>
          </p:cNvPr>
          <p:cNvSpPr/>
          <p:nvPr/>
        </p:nvSpPr>
        <p:spPr>
          <a:xfrm>
            <a:off x="2526030" y="1051547"/>
            <a:ext cx="6709410" cy="1623073"/>
          </a:xfrm>
          <a:custGeom>
            <a:avLst/>
            <a:gdLst>
              <a:gd name="connsiteX0" fmla="*/ 0 w 6709410"/>
              <a:gd name="connsiteY0" fmla="*/ 1600213 h 1623073"/>
              <a:gd name="connsiteX1" fmla="*/ 3577590 w 6709410"/>
              <a:gd name="connsiteY1" fmla="*/ 13 h 1623073"/>
              <a:gd name="connsiteX2" fmla="*/ 6709410 w 6709410"/>
              <a:gd name="connsiteY2" fmla="*/ 1623073 h 162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9410" h="1623073">
                <a:moveTo>
                  <a:pt x="0" y="1600213"/>
                </a:moveTo>
                <a:cubicBezTo>
                  <a:pt x="1229677" y="798208"/>
                  <a:pt x="2459355" y="-3797"/>
                  <a:pt x="3577590" y="13"/>
                </a:cubicBezTo>
                <a:cubicBezTo>
                  <a:pt x="4695825" y="3823"/>
                  <a:pt x="5702617" y="813448"/>
                  <a:pt x="6709410" y="162307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3E875EA-02C2-7062-EEC2-C1EA7C63F7B2}"/>
              </a:ext>
            </a:extLst>
          </p:cNvPr>
          <p:cNvCxnSpPr>
            <a:cxnSpLocks/>
          </p:cNvCxnSpPr>
          <p:nvPr/>
        </p:nvCxnSpPr>
        <p:spPr>
          <a:xfrm>
            <a:off x="4331970" y="1565910"/>
            <a:ext cx="0" cy="110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DC21A1E-F797-060F-B4C9-096A18E9E4F8}"/>
              </a:ext>
            </a:extLst>
          </p:cNvPr>
          <p:cNvCxnSpPr>
            <a:cxnSpLocks/>
          </p:cNvCxnSpPr>
          <p:nvPr/>
        </p:nvCxnSpPr>
        <p:spPr>
          <a:xfrm>
            <a:off x="5935980" y="1051547"/>
            <a:ext cx="0" cy="162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A0AB069-33C5-9C34-0DA7-84564635438F}"/>
              </a:ext>
            </a:extLst>
          </p:cNvPr>
          <p:cNvCxnSpPr>
            <a:cxnSpLocks/>
          </p:cNvCxnSpPr>
          <p:nvPr/>
        </p:nvCxnSpPr>
        <p:spPr>
          <a:xfrm>
            <a:off x="7387590" y="1428750"/>
            <a:ext cx="0" cy="124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842632-D750-6BA6-FCA2-8203EE03B0B3}"/>
              </a:ext>
            </a:extLst>
          </p:cNvPr>
          <p:cNvSpPr txBox="1"/>
          <p:nvPr/>
        </p:nvSpPr>
        <p:spPr>
          <a:xfrm>
            <a:off x="3511868" y="214960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A4E61FA-6BEB-D0C4-081C-799E1335C3E3}"/>
              </a:ext>
            </a:extLst>
          </p:cNvPr>
          <p:cNvSpPr txBox="1"/>
          <p:nvPr/>
        </p:nvSpPr>
        <p:spPr>
          <a:xfrm>
            <a:off x="4052887" y="27967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52E316-2604-7E4E-492A-86B70D0CC6D0}"/>
              </a:ext>
            </a:extLst>
          </p:cNvPr>
          <p:cNvSpPr txBox="1"/>
          <p:nvPr/>
        </p:nvSpPr>
        <p:spPr>
          <a:xfrm>
            <a:off x="5661765" y="28303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9ACA5D-DB7D-5E60-FC8D-DC445E604BC9}"/>
              </a:ext>
            </a:extLst>
          </p:cNvPr>
          <p:cNvSpPr txBox="1"/>
          <p:nvPr/>
        </p:nvSpPr>
        <p:spPr>
          <a:xfrm>
            <a:off x="7168620" y="27967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E5477C-C3D2-5510-71CF-6081F5BCDC0A}"/>
              </a:ext>
            </a:extLst>
          </p:cNvPr>
          <p:cNvSpPr txBox="1"/>
          <p:nvPr/>
        </p:nvSpPr>
        <p:spPr>
          <a:xfrm>
            <a:off x="3779575" y="323438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Percentile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7E94DD7-DB57-F37E-08DB-E07E691AF2D6}"/>
              </a:ext>
            </a:extLst>
          </p:cNvPr>
          <p:cNvSpPr txBox="1"/>
          <p:nvPr/>
        </p:nvSpPr>
        <p:spPr>
          <a:xfrm>
            <a:off x="5608530" y="334311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34FC95-75E3-2FF5-CBA9-81B92B2AE216}"/>
              </a:ext>
            </a:extLst>
          </p:cNvPr>
          <p:cNvSpPr txBox="1"/>
          <p:nvPr/>
        </p:nvSpPr>
        <p:spPr>
          <a:xfrm>
            <a:off x="7054165" y="3245798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Percentile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7494F154-59BE-21DC-0957-97067D35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3960387"/>
            <a:ext cx="11929641" cy="243082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Quartile (Q1) or 25th Percentile</a:t>
            </a:r>
            <a:r>
              <a:rPr lang="en-US" dirty="0"/>
              <a:t>: Q1 is the value below which 25% of the data falls. This means that 25% of the data points in the dataset are less than or equal to Q1.</a:t>
            </a:r>
          </a:p>
          <a:p>
            <a:r>
              <a:rPr lang="en-US" dirty="0">
                <a:solidFill>
                  <a:srgbClr val="C00000"/>
                </a:solidFill>
              </a:rPr>
              <a:t>Second Quartile (Q2) or Median or 50th Percentile</a:t>
            </a:r>
            <a:r>
              <a:rPr lang="en-US" dirty="0"/>
              <a:t>: Q2 is the value that separates the dataset into two equal halves. </a:t>
            </a:r>
          </a:p>
          <a:p>
            <a:r>
              <a:rPr lang="en-US" dirty="0">
                <a:solidFill>
                  <a:srgbClr val="C00000"/>
                </a:solidFill>
              </a:rPr>
              <a:t>Third Quartile (Q3) or 75th Percentile</a:t>
            </a:r>
            <a:r>
              <a:rPr lang="en-US" dirty="0"/>
              <a:t>: Q3 is the value below which 75% of the data falls. This means that 75% of the data points in the dataset are less than or equal to Q3.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A45A1-2F50-B581-4768-A07E0BEB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81B31-26F7-E816-1B4F-A63721D5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distance between the first and third quartiles is a called the interquartile range (IQR) and is defined as IQR = Q3 − Q1.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52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25665-B294-E0F0-DD64-105ECCD5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Five-Number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0DB74F-BB4E-36B5-CC22-88E26352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five-number summary of a distribution consists of the </a:t>
            </a:r>
            <a:r>
              <a:rPr lang="en-US" dirty="0">
                <a:solidFill>
                  <a:srgbClr val="C00000"/>
                </a:solidFill>
              </a:rPr>
              <a:t>median (Q2),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quartiles Q1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Q3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smallest and largest individual observations</a:t>
            </a:r>
            <a:r>
              <a:rPr lang="en-US" dirty="0"/>
              <a:t>, written in the order </a:t>
            </a:r>
            <a:r>
              <a:rPr lang="en-US" dirty="0">
                <a:solidFill>
                  <a:srgbClr val="C00000"/>
                </a:solidFill>
              </a:rPr>
              <a:t>of Minimum, Q1, Median, Q3, Maximum. </a:t>
            </a:r>
          </a:p>
          <a:p>
            <a:r>
              <a:rPr lang="en-US" dirty="0"/>
              <a:t>Boxplots are a popular way of visualizing a distribution.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r>
              <a:rPr lang="en-IN" dirty="0"/>
              <a:t> provide a means of depicting groups of numbers through their quartiles.</a:t>
            </a:r>
          </a:p>
          <a:p>
            <a:r>
              <a:rPr lang="en-IN" dirty="0"/>
              <a:t>Quartiles means three points dividing a group into four equal parts.</a:t>
            </a:r>
          </a:p>
          <a:p>
            <a:r>
              <a:rPr lang="en-US" dirty="0"/>
              <a:t>In </a:t>
            </a:r>
            <a:r>
              <a:rPr lang="en-US" dirty="0" err="1"/>
              <a:t>boxplot</a:t>
            </a:r>
            <a:r>
              <a:rPr lang="en-US" dirty="0"/>
              <a:t>, data will be divided in 4 part using the 3 points (25</a:t>
            </a:r>
            <a:r>
              <a:rPr lang="en-US" baseline="30000" dirty="0"/>
              <a:t>th</a:t>
            </a:r>
            <a:r>
              <a:rPr lang="en-US" dirty="0"/>
              <a:t> percentile, median,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690" y="2543175"/>
            <a:ext cx="10725150" cy="3543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94690" y="6229350"/>
            <a:ext cx="7450170" cy="369332"/>
            <a:chOff x="2115344" y="5686425"/>
            <a:chExt cx="74501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3545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1436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7413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3390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9367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5344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703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8071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440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808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177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94678" y="3286125"/>
            <a:ext cx="3305175" cy="206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3" idx="0"/>
            <a:endCxn id="23" idx="2"/>
          </p:cNvCxnSpPr>
          <p:nvPr/>
        </p:nvCxnSpPr>
        <p:spPr>
          <a:xfrm rot="16200000" flipH="1">
            <a:off x="4813803" y="4319587"/>
            <a:ext cx="2066925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850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</a:t>
            </a:r>
          </a:p>
          <a:p>
            <a:pPr algn="ctr"/>
            <a:r>
              <a:rPr lang="en-US" dirty="0"/>
              <a:t>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7500" y="539115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Q3</a:t>
            </a:r>
          </a:p>
          <a:p>
            <a:pPr algn="ctr"/>
            <a:r>
              <a:rPr lang="en-US" dirty="0"/>
              <a:t>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028825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9105900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19675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</a:t>
            </a:r>
          </a:p>
          <a:p>
            <a:pPr algn="ctr"/>
            <a:r>
              <a:rPr lang="en-US" dirty="0"/>
              <a:t>(50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014789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310440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91001" y="3095625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38625" y="25146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Interquartile</a:t>
            </a:r>
            <a:r>
              <a:rPr lang="en-US" dirty="0"/>
              <a:t> Range</a:t>
            </a:r>
          </a:p>
          <a:p>
            <a:pPr algn="ctr"/>
            <a:r>
              <a:rPr lang="en-US" dirty="0"/>
              <a:t>(IQR)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9725" y="4953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5875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</a:t>
            </a:r>
          </a:p>
          <a:p>
            <a:pPr algn="ctr"/>
            <a:r>
              <a:rPr lang="en-US" dirty="0"/>
              <a:t>(Q1 – 1.5 * IQR)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</a:t>
            </a:r>
          </a:p>
          <a:p>
            <a:pPr algn="ctr"/>
            <a:r>
              <a:rPr lang="en-US" dirty="0"/>
              <a:t>(Q3 + 1.5 * IQR)</a:t>
            </a:r>
          </a:p>
        </p:txBody>
      </p:sp>
      <p:sp>
        <p:nvSpPr>
          <p:cNvPr id="51" name="Oval 50"/>
          <p:cNvSpPr/>
          <p:nvPr/>
        </p:nvSpPr>
        <p:spPr>
          <a:xfrm>
            <a:off x="162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668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81050" y="4324350"/>
            <a:ext cx="9782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04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39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8679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4772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6787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6765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1" name="Oval 60"/>
          <p:cNvSpPr/>
          <p:nvPr/>
        </p:nvSpPr>
        <p:spPr>
          <a:xfrm>
            <a:off x="2533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38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289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66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05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10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7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10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00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339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305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3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1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15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86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864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19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72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055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960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29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00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34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771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410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743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48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39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8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154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 animBg="1"/>
      <p:bldP spid="26" grpId="0"/>
      <p:bldP spid="27" grpId="0"/>
      <p:bldP spid="33" grpId="0"/>
      <p:bldP spid="42" grpId="0"/>
      <p:bldP spid="43" grpId="0"/>
      <p:bldP spid="44" grpId="0"/>
      <p:bldP spid="45" grpId="0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25665-B294-E0F0-DD64-105ECCD5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Matrix vs Dissimilarity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0DB74F-BB4E-36B5-CC22-88E26352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Matrix:</a:t>
            </a:r>
          </a:p>
          <a:p>
            <a:pPr lvl="1"/>
            <a:r>
              <a:rPr lang="en-US" dirty="0"/>
              <a:t>A data matrix, also known as a </a:t>
            </a:r>
            <a:r>
              <a:rPr lang="en-US" dirty="0">
                <a:solidFill>
                  <a:srgbClr val="C00000"/>
                </a:solidFill>
              </a:rPr>
              <a:t>feature matrix or attribute matrix</a:t>
            </a:r>
            <a:r>
              <a:rPr lang="en-US" dirty="0"/>
              <a:t>, is a structured representation of a dataset where </a:t>
            </a:r>
            <a:r>
              <a:rPr lang="en-US" dirty="0">
                <a:solidFill>
                  <a:srgbClr val="C00000"/>
                </a:solidFill>
              </a:rPr>
              <a:t>rows represent observations or data points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columns represent attributes or variables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cell in the matrix contains the value of a specific attribute for a particular data point.</a:t>
            </a:r>
          </a:p>
          <a:p>
            <a:pPr lvl="1"/>
            <a:r>
              <a:rPr lang="en-US" dirty="0"/>
              <a:t>A data matrix is made up of two entities or “things,” namely rows (for objects) and columns (for attributes). Therefore, the data matrix is often called a </a:t>
            </a:r>
            <a:r>
              <a:rPr lang="en-US" dirty="0">
                <a:solidFill>
                  <a:srgbClr val="C00000"/>
                </a:solidFill>
              </a:rPr>
              <a:t>two-mode matrix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Dissimilarity Matrix :</a:t>
            </a:r>
          </a:p>
          <a:p>
            <a:pPr lvl="1"/>
            <a:r>
              <a:rPr lang="en-US" dirty="0"/>
              <a:t>A dissimilarity matrix, also known as a distance matrix or dissimilarity matrix, is a square matrix that quantifies the </a:t>
            </a:r>
            <a:r>
              <a:rPr lang="en-US" dirty="0">
                <a:solidFill>
                  <a:srgbClr val="C00000"/>
                </a:solidFill>
              </a:rPr>
              <a:t>dissimilarity or distance between pairs </a:t>
            </a:r>
            <a:r>
              <a:rPr lang="en-US" dirty="0"/>
              <a:t>of data points in a dataset.</a:t>
            </a:r>
          </a:p>
          <a:p>
            <a:pPr lvl="1"/>
            <a:r>
              <a:rPr lang="en-US" dirty="0"/>
              <a:t>Each cell in the matrix represents the </a:t>
            </a:r>
            <a:r>
              <a:rPr lang="en-US" dirty="0">
                <a:solidFill>
                  <a:srgbClr val="C00000"/>
                </a:solidFill>
              </a:rPr>
              <a:t>dissimilarity measure </a:t>
            </a:r>
            <a:r>
              <a:rPr lang="en-US" dirty="0"/>
              <a:t>between </a:t>
            </a:r>
            <a:r>
              <a:rPr lang="en-US" dirty="0">
                <a:solidFill>
                  <a:srgbClr val="C00000"/>
                </a:solidFill>
              </a:rPr>
              <a:t>two data points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dissimilarity matrix contains one </a:t>
            </a:r>
            <a:r>
              <a:rPr lang="en-US" dirty="0">
                <a:solidFill>
                  <a:srgbClr val="C00000"/>
                </a:solidFill>
              </a:rPr>
              <a:t>kind of entity (dissimilarities) </a:t>
            </a:r>
            <a:r>
              <a:rPr lang="en-US" dirty="0"/>
              <a:t>and so is called a </a:t>
            </a:r>
            <a:r>
              <a:rPr lang="en-US" dirty="0">
                <a:solidFill>
                  <a:srgbClr val="C00000"/>
                </a:solidFill>
              </a:rPr>
              <a:t>one-mode matrix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B7C7E-72B6-BBF0-241D-C4FE218B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Matrix vs Dissimilarity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A0E3CAC-1349-3010-B3D1-65EA5F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21744"/>
              </p:ext>
            </p:extLst>
          </p:nvPr>
        </p:nvGraphicFramePr>
        <p:xfrm>
          <a:off x="488951" y="1142576"/>
          <a:ext cx="3545841" cy="190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47">
                  <a:extLst>
                    <a:ext uri="{9D8B030D-6E8A-4147-A177-3AD203B41FA5}">
                      <a16:colId xmlns:a16="http://schemas.microsoft.com/office/drawing/2014/main" xmlns="" val="3280213475"/>
                    </a:ext>
                  </a:extLst>
                </a:gridCol>
                <a:gridCol w="1181947">
                  <a:extLst>
                    <a:ext uri="{9D8B030D-6E8A-4147-A177-3AD203B41FA5}">
                      <a16:colId xmlns:a16="http://schemas.microsoft.com/office/drawing/2014/main" xmlns="" val="4161188305"/>
                    </a:ext>
                  </a:extLst>
                </a:gridCol>
                <a:gridCol w="1181947">
                  <a:extLst>
                    <a:ext uri="{9D8B030D-6E8A-4147-A177-3AD203B41FA5}">
                      <a16:colId xmlns:a16="http://schemas.microsoft.com/office/drawing/2014/main" xmlns="" val="3743962199"/>
                    </a:ext>
                  </a:extLst>
                </a:gridCol>
              </a:tblGrid>
              <a:tr h="477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1173403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6074787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225776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39431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E65C4E3-7D83-AC44-8D87-DC0EA8AF1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29280"/>
              </p:ext>
            </p:extLst>
          </p:nvPr>
        </p:nvGraphicFramePr>
        <p:xfrm>
          <a:off x="6893561" y="1142576"/>
          <a:ext cx="3545840" cy="190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xmlns="" val="328021347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xmlns="" val="416118830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xmlns="" val="3743962199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xmlns="" val="763713773"/>
                    </a:ext>
                  </a:extLst>
                </a:gridCol>
              </a:tblGrid>
              <a:tr h="47730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1173403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6074787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225776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3943181"/>
                  </a:ext>
                </a:extLst>
              </a:tr>
            </a:tbl>
          </a:graphicData>
        </a:graphic>
      </p:graphicFrame>
      <p:sp>
        <p:nvSpPr>
          <p:cNvPr id="7" name="Rounded Rectangle 26">
            <a:extLst>
              <a:ext uri="{FF2B5EF4-FFF2-40B4-BE49-F238E27FC236}">
                <a16:creationId xmlns:a16="http://schemas.microsoft.com/office/drawing/2014/main" xmlns="" id="{A1C7EECE-5A9C-43A1-7318-9C139C5E7DC0}"/>
              </a:ext>
            </a:extLst>
          </p:cNvPr>
          <p:cNvSpPr/>
          <p:nvPr/>
        </p:nvSpPr>
        <p:spPr>
          <a:xfrm>
            <a:off x="972030" y="3390315"/>
            <a:ext cx="2251230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Data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ounded Rectangle 26">
            <a:extLst>
              <a:ext uri="{FF2B5EF4-FFF2-40B4-BE49-F238E27FC236}">
                <a16:creationId xmlns:a16="http://schemas.microsoft.com/office/drawing/2014/main" xmlns="" id="{EA9FD17A-0128-DF87-5956-85DD13331171}"/>
              </a:ext>
            </a:extLst>
          </p:cNvPr>
          <p:cNvSpPr/>
          <p:nvPr/>
        </p:nvSpPr>
        <p:spPr>
          <a:xfrm>
            <a:off x="7648815" y="3395590"/>
            <a:ext cx="2251230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Dissimilarity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6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C7674-2050-8A48-9E86-B7F19032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Dissimilarity of Numeric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47B922C-420E-86C6-344F-992F0E601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dissimilarity of numeric data, also known as </a:t>
                </a:r>
                <a:r>
                  <a:rPr lang="en-US" dirty="0">
                    <a:solidFill>
                      <a:srgbClr val="C00000"/>
                    </a:solidFill>
                  </a:rPr>
                  <a:t>the distance or similarity measure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quantifies the difference between two or more sets of numeric values. </a:t>
                </a:r>
              </a:p>
              <a:p>
                <a:r>
                  <a:rPr lang="en-US" dirty="0"/>
                  <a:t>There are several popular dissimilarity measures for numeric data, each with its own </a:t>
                </a:r>
                <a:r>
                  <a:rPr lang="en-US" dirty="0">
                    <a:solidFill>
                      <a:srgbClr val="C00000"/>
                    </a:solidFill>
                  </a:rPr>
                  <a:t>characteristics and suitability for different scenarios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Here are some commonly used measures:</a:t>
                </a:r>
              </a:p>
              <a:p>
                <a:r>
                  <a:rPr lang="en-US" b="1" dirty="0"/>
                  <a:t>Euclidean Distance:</a:t>
                </a:r>
              </a:p>
              <a:p>
                <a:pPr lvl="1"/>
                <a:r>
                  <a:rPr lang="en-US" dirty="0"/>
                  <a:t>For two vectors x and y, each with n numeric values, the Euclidean distance is calculated as the </a:t>
                </a:r>
                <a:r>
                  <a:rPr lang="en-US" dirty="0">
                    <a:solidFill>
                      <a:srgbClr val="C00000"/>
                    </a:solidFill>
                  </a:rPr>
                  <a:t>square root of the sum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C00000"/>
                    </a:solidFill>
                  </a:rPr>
                  <a:t>squared differences of corresponding values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It is used in applications like </a:t>
                </a:r>
                <a:r>
                  <a:rPr lang="en-US" dirty="0">
                    <a:solidFill>
                      <a:srgbClr val="C00000"/>
                    </a:solidFill>
                  </a:rPr>
                  <a:t>clustering, k-nearest neighbors, and regression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analysis.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Example</a:t>
                </a:r>
                <a:r>
                  <a:rPr lang="en-US" dirty="0">
                    <a:solidFill>
                      <a:srgbClr val="C00000"/>
                    </a:solidFill>
                  </a:rPr>
                  <a:t>: 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vectors: x = [2, 4, 6, 8, 10] y = [3, 5, 7, 9, 11]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sqrt((2-3)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+ (4-5)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+ (6-7)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+ (8-9)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+ (10-11)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)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sqrt(1 + 1 + 1 + 1 + 1)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sqrt(5)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2.236</a:t>
                </a:r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endPara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B922C-420E-86C6-344F-992F0E601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2" t="-1818" r="-851" b="-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5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Mining : An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5A4B21-5321-4C6F-856A-B68C968D1234}"/>
              </a:ext>
            </a:extLst>
          </p:cNvPr>
          <p:cNvSpPr/>
          <p:nvPr/>
        </p:nvSpPr>
        <p:spPr>
          <a:xfrm>
            <a:off x="3623428" y="874836"/>
            <a:ext cx="4945144" cy="711200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 Knowledge  Action  Goal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085109-F9E0-4CE0-993B-8B23A574FC2C}"/>
              </a:ext>
            </a:extLst>
          </p:cNvPr>
          <p:cNvSpPr txBox="1"/>
          <p:nvPr/>
        </p:nvSpPr>
        <p:spPr>
          <a:xfrm>
            <a:off x="1918221" y="1863928"/>
            <a:ext cx="8355557" cy="1053882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rgbClr val="0070C0"/>
                </a:solidFill>
              </a:rPr>
              <a:t>Netflix collects user ratings of movies (</a:t>
            </a:r>
            <a:r>
              <a:rPr lang="en-US" sz="1900" b="1" dirty="0">
                <a:solidFill>
                  <a:srgbClr val="0070C0"/>
                </a:solidFill>
              </a:rPr>
              <a:t>data</a:t>
            </a:r>
            <a:r>
              <a:rPr lang="en-US" sz="1900" dirty="0">
                <a:solidFill>
                  <a:srgbClr val="0070C0"/>
                </a:solidFill>
              </a:rPr>
              <a:t>) </a:t>
            </a:r>
            <a:r>
              <a:rPr lang="en-US" sz="19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70C0"/>
                </a:solidFill>
              </a:rPr>
              <a:t> What types of movies you will like (</a:t>
            </a:r>
            <a:r>
              <a:rPr lang="en-US" sz="1900" b="1" dirty="0">
                <a:solidFill>
                  <a:srgbClr val="0070C0"/>
                </a:solidFill>
              </a:rPr>
              <a:t>knowledge</a:t>
            </a:r>
            <a:r>
              <a:rPr lang="en-US" sz="1900" dirty="0">
                <a:solidFill>
                  <a:srgbClr val="0070C0"/>
                </a:solidFill>
              </a:rPr>
              <a:t>) </a:t>
            </a:r>
            <a:r>
              <a:rPr lang="en-US" sz="19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1900" dirty="0">
                <a:solidFill>
                  <a:srgbClr val="0070C0"/>
                </a:solidFill>
              </a:rPr>
              <a:t>Recommend new movies to you (</a:t>
            </a:r>
            <a:r>
              <a:rPr lang="en-US" sz="1900" b="1" dirty="0">
                <a:solidFill>
                  <a:srgbClr val="0070C0"/>
                </a:solidFill>
              </a:rPr>
              <a:t>action</a:t>
            </a:r>
            <a:r>
              <a:rPr lang="en-US" sz="1900" dirty="0">
                <a:solidFill>
                  <a:srgbClr val="0070C0"/>
                </a:solidFill>
              </a:rPr>
              <a:t>) </a:t>
            </a:r>
            <a:r>
              <a:rPr lang="en-US" sz="19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70C0"/>
                </a:solidFill>
              </a:rPr>
              <a:t> Users stay with Netflix (</a:t>
            </a:r>
            <a:r>
              <a:rPr lang="en-US" sz="1900" b="1" dirty="0">
                <a:solidFill>
                  <a:srgbClr val="0070C0"/>
                </a:solidFill>
              </a:rPr>
              <a:t>goal</a:t>
            </a:r>
            <a:r>
              <a:rPr lang="en-US" sz="1900" dirty="0">
                <a:solidFill>
                  <a:srgbClr val="0070C0"/>
                </a:solidFill>
              </a:rPr>
              <a:t>)</a:t>
            </a:r>
            <a:endParaRPr lang="en-US" sz="19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5DA8BC-F555-4206-81EC-2E171BA7A68E}"/>
              </a:ext>
            </a:extLst>
          </p:cNvPr>
          <p:cNvSpPr txBox="1"/>
          <p:nvPr/>
        </p:nvSpPr>
        <p:spPr>
          <a:xfrm>
            <a:off x="1918221" y="3148492"/>
            <a:ext cx="8355557" cy="736044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rgbClr val="002060"/>
                </a:solidFill>
              </a:rPr>
              <a:t>Gene sequences of cancer patients (</a:t>
            </a:r>
            <a:r>
              <a:rPr lang="en-US" sz="1900" b="1" dirty="0">
                <a:solidFill>
                  <a:srgbClr val="002060"/>
                </a:solidFill>
              </a:rPr>
              <a:t>data</a:t>
            </a:r>
            <a:r>
              <a:rPr lang="en-US" sz="1900" dirty="0">
                <a:solidFill>
                  <a:srgbClr val="002060"/>
                </a:solidFill>
              </a:rPr>
              <a:t>) </a:t>
            </a:r>
            <a:r>
              <a:rPr lang="en-US" sz="19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2060"/>
                </a:solidFill>
              </a:rPr>
              <a:t> Which genes lead to cancer? (</a:t>
            </a:r>
            <a:r>
              <a:rPr lang="en-US" sz="1900" b="1" dirty="0">
                <a:solidFill>
                  <a:srgbClr val="002060"/>
                </a:solidFill>
              </a:rPr>
              <a:t>knowledge</a:t>
            </a:r>
            <a:r>
              <a:rPr lang="en-US" sz="1900" dirty="0">
                <a:solidFill>
                  <a:srgbClr val="002060"/>
                </a:solidFill>
              </a:rPr>
              <a:t>) </a:t>
            </a:r>
            <a:r>
              <a:rPr lang="en-US" sz="19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2060"/>
                </a:solidFill>
              </a:rPr>
              <a:t> Appropriate treatment (</a:t>
            </a:r>
            <a:r>
              <a:rPr lang="en-US" sz="1900" b="1" dirty="0">
                <a:solidFill>
                  <a:srgbClr val="002060"/>
                </a:solidFill>
              </a:rPr>
              <a:t>action</a:t>
            </a:r>
            <a:r>
              <a:rPr lang="en-US" sz="1900" dirty="0">
                <a:solidFill>
                  <a:srgbClr val="002060"/>
                </a:solidFill>
              </a:rPr>
              <a:t>) </a:t>
            </a:r>
            <a:r>
              <a:rPr lang="en-US" sz="19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2060"/>
                </a:solidFill>
              </a:rPr>
              <a:t> Save life (</a:t>
            </a:r>
            <a:r>
              <a:rPr lang="en-US" sz="1900" b="1" dirty="0">
                <a:solidFill>
                  <a:srgbClr val="002060"/>
                </a:solidFill>
              </a:rPr>
              <a:t>goal</a:t>
            </a:r>
            <a:r>
              <a:rPr lang="en-US" sz="1900" dirty="0">
                <a:solidFill>
                  <a:srgbClr val="002060"/>
                </a:solidFill>
              </a:rPr>
              <a:t>)</a:t>
            </a:r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D66D41-5820-4188-BD59-59AE9BFF4E0A}"/>
              </a:ext>
            </a:extLst>
          </p:cNvPr>
          <p:cNvSpPr txBox="1"/>
          <p:nvPr/>
        </p:nvSpPr>
        <p:spPr>
          <a:xfrm>
            <a:off x="1918221" y="4126742"/>
            <a:ext cx="8355557" cy="736044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accent6"/>
                </a:solidFill>
              </a:rPr>
              <a:t>Road traffic </a:t>
            </a:r>
            <a:r>
              <a:rPr lang="en-US" sz="1900" b="1" dirty="0">
                <a:solidFill>
                  <a:schemeClr val="accent6"/>
                </a:solidFill>
              </a:rPr>
              <a:t>(data) </a:t>
            </a:r>
            <a:r>
              <a:rPr lang="en-US" sz="1900" b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sz="1900" b="1" dirty="0">
                <a:solidFill>
                  <a:schemeClr val="accent6"/>
                </a:solidFill>
              </a:rPr>
              <a:t> </a:t>
            </a:r>
            <a:r>
              <a:rPr lang="en-US" sz="1900" dirty="0">
                <a:solidFill>
                  <a:schemeClr val="accent6"/>
                </a:solidFill>
              </a:rPr>
              <a:t>Which road is likely to be congested? </a:t>
            </a:r>
            <a:r>
              <a:rPr lang="en-US" sz="1900" b="1" dirty="0">
                <a:solidFill>
                  <a:schemeClr val="accent6"/>
                </a:solidFill>
              </a:rPr>
              <a:t>(knowledge) </a:t>
            </a:r>
            <a:r>
              <a:rPr lang="en-US" sz="1900" b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sz="1900" b="1" dirty="0">
                <a:solidFill>
                  <a:schemeClr val="accent6"/>
                </a:solidFill>
              </a:rPr>
              <a:t> </a:t>
            </a:r>
            <a:r>
              <a:rPr lang="en-US" sz="1900" dirty="0">
                <a:solidFill>
                  <a:schemeClr val="accent6"/>
                </a:solidFill>
              </a:rPr>
              <a:t>Suggest better routes to drivers</a:t>
            </a:r>
            <a:r>
              <a:rPr lang="en-US" sz="1900" b="1" dirty="0">
                <a:solidFill>
                  <a:schemeClr val="accent6"/>
                </a:solidFill>
              </a:rPr>
              <a:t> (action) </a:t>
            </a:r>
            <a:r>
              <a:rPr lang="en-US" sz="1900" b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sz="1900" b="1" dirty="0">
                <a:solidFill>
                  <a:schemeClr val="accent6"/>
                </a:solidFill>
              </a:rPr>
              <a:t> </a:t>
            </a:r>
            <a:r>
              <a:rPr lang="en-US" sz="1900" dirty="0">
                <a:solidFill>
                  <a:schemeClr val="accent6"/>
                </a:solidFill>
              </a:rPr>
              <a:t>Save time and energy </a:t>
            </a:r>
            <a:r>
              <a:rPr lang="en-US" sz="1900" b="1" dirty="0">
                <a:solidFill>
                  <a:schemeClr val="accent6"/>
                </a:solidFill>
              </a:rPr>
              <a:t>(goal)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02FD8E8-FD54-4534-A013-B1096F313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75605"/>
              </p:ext>
            </p:extLst>
          </p:nvPr>
        </p:nvGraphicFramePr>
        <p:xfrm>
          <a:off x="1918221" y="5104992"/>
          <a:ext cx="8355557" cy="1417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55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overall goal of the data mining process is to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extract information from a large data sets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databases </a:t>
                      </a:r>
                      <a:r>
                        <a:rPr lang="en-US" sz="2000" dirty="0"/>
                        <a:t>and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transform it into an understandable structure for further use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5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DA98F-2CCD-D780-E1B1-F91C073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of Numeric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A356130-7CD9-797B-6F17-47AED27A0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Manhattan Distance: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Also known as the </a:t>
                </a:r>
                <a:r>
                  <a:rPr lang="en-US" dirty="0">
                    <a:solidFill>
                      <a:srgbClr val="C00000"/>
                    </a:solidFill>
                  </a:rPr>
                  <a:t>city block distance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or </a:t>
                </a:r>
                <a:r>
                  <a:rPr lang="en-US" dirty="0">
                    <a:solidFill>
                      <a:srgbClr val="C00000"/>
                    </a:solidFill>
                  </a:rPr>
                  <a:t>L1 distance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it measures the sum of </a:t>
                </a:r>
                <a:r>
                  <a:rPr lang="en-US" dirty="0">
                    <a:solidFill>
                      <a:srgbClr val="C00000"/>
                    </a:solidFill>
                  </a:rPr>
                  <a:t>absolute differences between corresponding values of two vectors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When the data is continuous and the </a:t>
                </a:r>
                <a:r>
                  <a:rPr lang="en-US" dirty="0">
                    <a:solidFill>
                      <a:srgbClr val="C00000"/>
                    </a:solidFill>
                  </a:rPr>
                  <a:t>magnitude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of differences between values </a:t>
                </a:r>
                <a:r>
                  <a:rPr lang="en-US" dirty="0">
                    <a:solidFill>
                      <a:srgbClr val="C00000"/>
                    </a:solidFill>
                  </a:rPr>
                  <a:t>is less important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than their direction.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𝒙𝒊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𝒚𝒊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lvl="1"/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Example</a:t>
                </a:r>
                <a:r>
                  <a:rPr lang="en-US" dirty="0">
                    <a:solidFill>
                      <a:srgbClr val="C00000"/>
                    </a:solidFill>
                  </a:rPr>
                  <a:t>: 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vectors: x = [2, 4, 6, 8, 10] y = [3, 5, 7, 9, 11]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|2-3| + |4-5| + |6-7| + |8-9| + |10-11|</a:t>
                </a:r>
              </a:p>
              <a:p>
                <a:pPr lvl="2"/>
                <a:r>
                  <a:rPr lang="en-IN" b="0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1 + 1 + 1 + 1 + 1 = 5</a:t>
                </a:r>
              </a:p>
              <a:p>
                <a:r>
                  <a:rPr lang="en-US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Minkowski</a:t>
                </a:r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Distance:</a:t>
                </a:r>
              </a:p>
              <a:p>
                <a:pPr lvl="1"/>
                <a:r>
                  <a:rPr lang="en-IN" b="0" i="0" u="none" strike="noStrike" dirty="0">
                    <a:solidFill>
                      <a:srgbClr val="374151"/>
                    </a:solidFill>
                    <a:effectLst/>
                  </a:rPr>
                  <a:t>It is a generalization of the Euclidean and Manhattan distances and is defined by the parameter p. For </a:t>
                </a:r>
                <a:r>
                  <a:rPr lang="en-IN" b="0" i="0" u="none" strike="noStrike" dirty="0">
                    <a:solidFill>
                      <a:srgbClr val="C00000"/>
                    </a:solidFill>
                    <a:effectLst/>
                  </a:rPr>
                  <a:t>p = 1, </a:t>
                </a:r>
                <a:r>
                  <a:rPr lang="en-IN" b="0" i="0" u="none" strike="noStrike" dirty="0">
                    <a:solidFill>
                      <a:srgbClr val="374151"/>
                    </a:solidFill>
                    <a:effectLst/>
                  </a:rPr>
                  <a:t>it is equivalent to the </a:t>
                </a:r>
                <a:r>
                  <a:rPr lang="en-IN" b="0" i="0" u="none" strike="noStrike" dirty="0">
                    <a:solidFill>
                      <a:srgbClr val="C00000"/>
                    </a:solidFill>
                    <a:effectLst/>
                  </a:rPr>
                  <a:t>Manhattan distance</a:t>
                </a:r>
                <a:r>
                  <a:rPr lang="en-IN" b="0" i="0" u="none" strike="noStrike" dirty="0">
                    <a:solidFill>
                      <a:srgbClr val="374151"/>
                    </a:solidFill>
                    <a:effectLst/>
                  </a:rPr>
                  <a:t>, and for </a:t>
                </a:r>
                <a:r>
                  <a:rPr lang="en-IN" b="0" i="0" u="none" strike="noStrike" dirty="0">
                    <a:solidFill>
                      <a:srgbClr val="C00000"/>
                    </a:solidFill>
                    <a:effectLst/>
                  </a:rPr>
                  <a:t>p = 2</a:t>
                </a:r>
                <a:r>
                  <a:rPr lang="en-IN" b="0" i="0" u="none" strike="noStrike" dirty="0">
                    <a:solidFill>
                      <a:srgbClr val="374151"/>
                    </a:solidFill>
                    <a:effectLst/>
                  </a:rPr>
                  <a:t>, it is equivalent to the </a:t>
                </a:r>
                <a:r>
                  <a:rPr lang="en-IN" b="0" i="0" u="none" strike="noStrike" dirty="0">
                    <a:solidFill>
                      <a:srgbClr val="C00000"/>
                    </a:solidFill>
                    <a:effectLst/>
                  </a:rPr>
                  <a:t>Euclidean distance</a:t>
                </a:r>
                <a:r>
                  <a:rPr lang="en-IN" b="0" i="0" u="none" strike="noStrike" dirty="0">
                    <a:solidFill>
                      <a:srgbClr val="374151"/>
                    </a:solidFill>
                    <a:effectLst/>
                  </a:rPr>
                  <a:t>. </a:t>
                </a:r>
              </a:p>
              <a:p>
                <a:pPr lvl="1"/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𝒙𝒊</m:t>
                        </m:r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𝒚𝒊</m:t>
                        </m:r>
                        <m:r>
                          <a:rPr lang="en-US" b="1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IN" b="1" i="0" u="none" strike="noStrike" dirty="0">
                    <a:solidFill>
                      <a:srgbClr val="374151"/>
                    </a:solidFill>
                    <a:effectLst/>
                  </a:rPr>
                  <a:t>|</a:t>
                </a:r>
                <a:r>
                  <a:rPr lang="en-IN" b="1" i="0" u="none" strike="noStrike" baseline="30000" dirty="0">
                    <a:solidFill>
                      <a:srgbClr val="374151"/>
                    </a:solidFill>
                    <a:effectLst/>
                  </a:rPr>
                  <a:t>p</a:t>
                </a:r>
                <a:r>
                  <a:rPr lang="en-IN" b="1" i="0" u="none" strike="noStrike" dirty="0">
                    <a:solidFill>
                      <a:srgbClr val="374151"/>
                    </a:solidFill>
                    <a:effectLst/>
                  </a:rPr>
                  <a:t>)</a:t>
                </a:r>
                <a:r>
                  <a:rPr lang="en-IN" b="1" i="0" u="none" strike="noStrike" baseline="30000" dirty="0">
                    <a:solidFill>
                      <a:srgbClr val="374151"/>
                    </a:solidFill>
                    <a:effectLst/>
                  </a:rPr>
                  <a:t>1/p</a:t>
                </a:r>
              </a:p>
              <a:p>
                <a:pPr lvl="1"/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Example</a:t>
                </a:r>
                <a:r>
                  <a:rPr lang="en-US" dirty="0">
                    <a:solidFill>
                      <a:srgbClr val="C00000"/>
                    </a:solidFill>
                  </a:rPr>
                  <a:t>: 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vectors: x = [2, 4, 6, 8, 10], y = [3, 5, 7, 9, 11], </a:t>
                </a:r>
                <a:r>
                  <a:rPr lang="en-IN" b="0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(p = 2) </a:t>
                </a:r>
                <a:endPara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sqrt((|2-3|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+ |4-5|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+ |6-7|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+ |8-9|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+ |10-11|</a:t>
                </a:r>
                <a:r>
                  <a:rPr lang="en-US" baseline="30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))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sqrt(1 + 1 + 1 + 1 + 1)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sqrt(5) = 2.236</a:t>
                </a:r>
              </a:p>
              <a:p>
                <a:pPr lvl="1"/>
                <a:endParaRPr lang="en-IN" b="1" i="0" u="none" strike="noStrike" baseline="30000" dirty="0">
                  <a:solidFill>
                    <a:srgbClr val="374151"/>
                  </a:solidFill>
                  <a:effectLst/>
                </a:endParaRPr>
              </a:p>
              <a:p>
                <a:pPr lvl="2"/>
                <a:endParaRPr lang="en-IN" dirty="0">
                  <a:solidFill>
                    <a:srgbClr val="374151"/>
                  </a:solidFill>
                  <a:latin typeface="Söhne"/>
                </a:endParaRPr>
              </a:p>
              <a:p>
                <a:pPr lvl="2"/>
                <a:endParaRPr lang="en-IN" b="0" i="0" u="none" strike="noStrike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lvl="2"/>
                <a:endParaRPr lang="en-IN" dirty="0">
                  <a:solidFill>
                    <a:srgbClr val="374151"/>
                  </a:solidFill>
                  <a:latin typeface="Söhne"/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56130-7CD9-797B-6F17-47AED27A0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2" t="-1818" r="-532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B5B4B-20AD-6DE5-ED43-1C97D99B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of Numeric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F0C19-CEC7-85E2-7BE1-9D4E7D75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Supremum Distance:</a:t>
            </a:r>
          </a:p>
          <a:p>
            <a:pPr lvl="1"/>
            <a:r>
              <a:rPr lang="en-US" dirty="0"/>
              <a:t>It will measure the </a:t>
            </a:r>
            <a:r>
              <a:rPr lang="en-US" dirty="0">
                <a:solidFill>
                  <a:srgbClr val="C00000"/>
                </a:solidFill>
              </a:rPr>
              <a:t>maximum absolute difference </a:t>
            </a:r>
            <a:r>
              <a:rPr lang="en-US" dirty="0"/>
              <a:t>between corresponding </a:t>
            </a:r>
            <a:r>
              <a:rPr lang="en-US" dirty="0">
                <a:solidFill>
                  <a:srgbClr val="C00000"/>
                </a:solidFill>
              </a:rPr>
              <a:t>elements of two vectors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calculates the </a:t>
            </a:r>
            <a:r>
              <a:rPr lang="en-US" dirty="0">
                <a:solidFill>
                  <a:srgbClr val="C00000"/>
                </a:solidFill>
              </a:rPr>
              <a:t>largest absolute difference </a:t>
            </a:r>
            <a:r>
              <a:rPr lang="en-US" dirty="0"/>
              <a:t>among the corresponding values.</a:t>
            </a:r>
          </a:p>
          <a:p>
            <a:pPr lvl="1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vectors: x = [22, 1, 42, 10] y = [20, 0, 36, 8]</a:t>
            </a:r>
          </a:p>
          <a:p>
            <a:pPr lvl="1"/>
            <a:r>
              <a:rPr lang="en-US" dirty="0"/>
              <a:t>max(|22-20|, |1-0|, |42-36|, |10-8|)</a:t>
            </a:r>
          </a:p>
          <a:p>
            <a:pPr lvl="1"/>
            <a:r>
              <a:rPr lang="en-US" dirty="0"/>
              <a:t>max(2, 1, 6, 2)</a:t>
            </a:r>
          </a:p>
          <a:p>
            <a:pPr lvl="1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148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6DCA6-F39A-4523-E5CC-04C4F8FA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AC22C-CD8D-1B18-700C-557C1793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objects represented by the tuples </a:t>
            </a:r>
            <a:r>
              <a:rPr lang="en-US" dirty="0">
                <a:solidFill>
                  <a:srgbClr val="C00000"/>
                </a:solidFill>
              </a:rPr>
              <a:t>(22, 1, 42, 10)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(20, 0, 36, 8): </a:t>
            </a:r>
          </a:p>
          <a:p>
            <a:pPr lvl="1"/>
            <a:r>
              <a:rPr lang="en-US" dirty="0"/>
              <a:t>(a) Compute the Euclidean distance between the two objects. </a:t>
            </a:r>
          </a:p>
          <a:p>
            <a:pPr lvl="1"/>
            <a:r>
              <a:rPr lang="en-US" dirty="0"/>
              <a:t>(b) Compute the Manhattan distance between the two objects. </a:t>
            </a:r>
          </a:p>
          <a:p>
            <a:pPr lvl="1"/>
            <a:r>
              <a:rPr lang="en-US" dirty="0"/>
              <a:t>(c) Compute the </a:t>
            </a:r>
            <a:r>
              <a:rPr lang="en-US" dirty="0" err="1"/>
              <a:t>Minkowski</a:t>
            </a:r>
            <a:r>
              <a:rPr lang="en-US" dirty="0"/>
              <a:t> distance between the two objects, using q = 3. </a:t>
            </a:r>
          </a:p>
          <a:p>
            <a:pPr lvl="1"/>
            <a:r>
              <a:rPr lang="en-US" dirty="0"/>
              <a:t>(d) Compute the supremum distance between the two objects.</a:t>
            </a:r>
          </a:p>
          <a:p>
            <a:pPr lvl="1"/>
            <a:endParaRPr lang="en-US" dirty="0"/>
          </a:p>
          <a:p>
            <a:r>
              <a:rPr lang="en-IN" b="0" i="0" u="none" strike="noStrike" dirty="0">
                <a:solidFill>
                  <a:srgbClr val="374151"/>
                </a:solidFill>
                <a:effectLst/>
                <a:latin typeface="+mj-lt"/>
              </a:rPr>
              <a:t>So, the dissimilarity measures for the given objects are: </a:t>
            </a:r>
          </a:p>
          <a:p>
            <a:pPr lvl="1"/>
            <a:r>
              <a:rPr lang="en-IN" b="0" i="0" u="none" strike="noStrike" dirty="0">
                <a:solidFill>
                  <a:srgbClr val="374151"/>
                </a:solidFill>
                <a:effectLst/>
                <a:latin typeface="+mj-lt"/>
              </a:rPr>
              <a:t>(a) Euclidean Distance ≈ 6.708 </a:t>
            </a:r>
          </a:p>
          <a:p>
            <a:pPr lvl="1"/>
            <a:r>
              <a:rPr lang="en-IN" b="0" i="0" u="none" strike="noStrike" dirty="0">
                <a:solidFill>
                  <a:srgbClr val="374151"/>
                </a:solidFill>
                <a:effectLst/>
                <a:latin typeface="+mj-lt"/>
              </a:rPr>
              <a:t>(b) Manhattan Distance = 11 </a:t>
            </a:r>
          </a:p>
          <a:p>
            <a:pPr lvl="1"/>
            <a:r>
              <a:rPr lang="en-IN" b="0" i="0" u="none" strike="noStrike" dirty="0">
                <a:solidFill>
                  <a:srgbClr val="374151"/>
                </a:solidFill>
                <a:effectLst/>
                <a:latin typeface="+mj-lt"/>
              </a:rPr>
              <a:t>(c) </a:t>
            </a:r>
            <a:r>
              <a:rPr lang="en-IN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Minkowski</a:t>
            </a:r>
            <a:r>
              <a:rPr lang="en-IN" b="0" i="0" u="none" strike="noStrike" dirty="0">
                <a:solidFill>
                  <a:srgbClr val="374151"/>
                </a:solidFill>
                <a:effectLst/>
                <a:latin typeface="+mj-lt"/>
              </a:rPr>
              <a:t> Distance (q = 3) ≈ 6.118 </a:t>
            </a:r>
          </a:p>
          <a:p>
            <a:pPr lvl="1"/>
            <a:r>
              <a:rPr lang="en-IN" b="0" i="0" u="none" strike="noStrike" dirty="0">
                <a:solidFill>
                  <a:srgbClr val="374151"/>
                </a:solidFill>
                <a:effectLst/>
                <a:latin typeface="+mj-lt"/>
              </a:rPr>
              <a:t>(d) Supremum Distance = 6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8C1AB-2238-A6DE-5FAC-C40363EC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7AB0F-E8EB-C371-0014-1429FDD3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Explain KDD Process with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types of Attributes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Kinds of Patterns Can Be Mined?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All Patterns Interesting?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Data Mining Issues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mean, median, mode, range and standard deviation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five numbers summary with Boxplot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Data Matrix vs Dissimilarity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methods to find dissimilarity of Numeric Data with example.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4B20E2A-F2D8-419C-9FD1-95D26342647C}"/>
              </a:ext>
            </a:extLst>
          </p:cNvPr>
          <p:cNvSpPr/>
          <p:nvPr/>
        </p:nvSpPr>
        <p:spPr>
          <a:xfrm>
            <a:off x="6096000" y="0"/>
            <a:ext cx="6096000" cy="6588000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20000"/>
              </a:lnSpc>
            </a:pPr>
            <a:r>
              <a:rPr lang="en-US" sz="3200" b="1" dirty="0"/>
              <a:t>What is Data Mining?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Data mining refers to extracting or “mining” knowledge from large amounts of data.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“Knowledge mining from data” or “Knowledge mining”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“Extract knowledge from large data or databases”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“Knowledge discovery from database (KDD)”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75A4F1C-913D-4E76-B819-AAF54D6FD058}"/>
              </a:ext>
            </a:extLst>
          </p:cNvPr>
          <p:cNvCxnSpPr/>
          <p:nvPr/>
        </p:nvCxnSpPr>
        <p:spPr>
          <a:xfrm>
            <a:off x="6180992" y="826477"/>
            <a:ext cx="58732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CAA03B88-FB1F-490F-8E59-A196EB007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9205"/>
              </p:ext>
            </p:extLst>
          </p:nvPr>
        </p:nvGraphicFramePr>
        <p:xfrm>
          <a:off x="202223" y="826477"/>
          <a:ext cx="5688623" cy="489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9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C54DFA4-9BFE-4029-AA9F-A944D1B2EA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CEEDC47-209B-4870-9FF5-5B1FC356F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A44098-420B-4B35-B7E4-8C986D609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F40BBBF-E5F5-48A8-AA5E-025D5F6E0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6E7207-CA06-4004-870C-88004490F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10F16B-332E-4669-827B-3DF40EF35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A2C57EB-755F-4073-BA28-5A9B8A85C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27D0829-8EFB-4133-9E67-429A6D698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547DD26-ACEB-4BDF-9609-23129C599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0A3C89D-96B5-487A-8DE8-E32EC5D54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EBB702C-091A-4747-B8F2-CC46B1A0E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0337ADD-4416-45B8-841D-5EC61EC11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48678F-FC3C-44A5-A989-A7C548FF1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29C74-EC22-4792-911D-C13C6716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is Data Mining? Definition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FEAB3-5C45-4801-81A3-0FA4B8E8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711200"/>
          </a:xfrm>
        </p:spPr>
        <p:txBody>
          <a:bodyPr/>
          <a:lstStyle/>
          <a:p>
            <a:r>
              <a:rPr lang="en-US" altLang="en-US" dirty="0"/>
              <a:t>The process of </a:t>
            </a:r>
            <a:r>
              <a:rPr lang="en-US" altLang="en-US" dirty="0">
                <a:solidFill>
                  <a:srgbClr val="C00000"/>
                </a:solidFill>
              </a:rPr>
              <a:t>automatically discovering useful information </a:t>
            </a:r>
            <a:r>
              <a:rPr lang="en-US" altLang="en-US" dirty="0"/>
              <a:t>from large </a:t>
            </a:r>
            <a:r>
              <a:rPr lang="en-US" altLang="en-US" dirty="0">
                <a:solidFill>
                  <a:srgbClr val="C00000"/>
                </a:solidFill>
              </a:rPr>
              <a:t>data repositories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b="1" dirty="0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xmlns="" id="{00DFFC41-500B-8BB7-5235-B87AD65865B5}"/>
              </a:ext>
            </a:extLst>
          </p:cNvPr>
          <p:cNvSpPr/>
          <p:nvPr/>
        </p:nvSpPr>
        <p:spPr>
          <a:xfrm>
            <a:off x="1814557" y="1959142"/>
            <a:ext cx="2014493" cy="13898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xmlns="" id="{0ED517EA-9121-3809-4BEF-82097F47BECE}"/>
              </a:ext>
            </a:extLst>
          </p:cNvPr>
          <p:cNvSpPr/>
          <p:nvPr/>
        </p:nvSpPr>
        <p:spPr>
          <a:xfrm>
            <a:off x="4378687" y="1959142"/>
            <a:ext cx="2014493" cy="13898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xmlns="" id="{E257963A-B55A-FB04-5D9B-B07FF53F3467}"/>
              </a:ext>
            </a:extLst>
          </p:cNvPr>
          <p:cNvSpPr/>
          <p:nvPr/>
        </p:nvSpPr>
        <p:spPr>
          <a:xfrm>
            <a:off x="6942817" y="1959142"/>
            <a:ext cx="2014493" cy="13898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Post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70E3FFD-6FCE-1874-92EA-10A470B24F7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31570" y="2654065"/>
            <a:ext cx="68298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8B96DFB-CF43-6988-126E-3A1593A39665}"/>
              </a:ext>
            </a:extLst>
          </p:cNvPr>
          <p:cNvCxnSpPr>
            <a:cxnSpLocks/>
          </p:cNvCxnSpPr>
          <p:nvPr/>
        </p:nvCxnSpPr>
        <p:spPr>
          <a:xfrm>
            <a:off x="3829050" y="2625735"/>
            <a:ext cx="5496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97779B6-73A6-559C-C06C-730BA443D8AC}"/>
              </a:ext>
            </a:extLst>
          </p:cNvPr>
          <p:cNvCxnSpPr>
            <a:cxnSpLocks/>
          </p:cNvCxnSpPr>
          <p:nvPr/>
        </p:nvCxnSpPr>
        <p:spPr>
          <a:xfrm>
            <a:off x="6393180" y="2643280"/>
            <a:ext cx="5496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27C7B83-69DF-5FB5-886B-DEFC971EFA91}"/>
              </a:ext>
            </a:extLst>
          </p:cNvPr>
          <p:cNvCxnSpPr>
            <a:cxnSpLocks/>
          </p:cNvCxnSpPr>
          <p:nvPr/>
        </p:nvCxnSpPr>
        <p:spPr>
          <a:xfrm>
            <a:off x="8957310" y="2625734"/>
            <a:ext cx="68298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C91D64-926C-A81A-112F-8E44AD69336B}"/>
              </a:ext>
            </a:extLst>
          </p:cNvPr>
          <p:cNvSpPr/>
          <p:nvPr/>
        </p:nvSpPr>
        <p:spPr>
          <a:xfrm>
            <a:off x="548397" y="2158131"/>
            <a:ext cx="1166345" cy="296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96E2A7B-C9AE-929C-97E9-B8090EE98635}"/>
              </a:ext>
            </a:extLst>
          </p:cNvPr>
          <p:cNvSpPr/>
          <p:nvPr/>
        </p:nvSpPr>
        <p:spPr>
          <a:xfrm>
            <a:off x="9211098" y="2158131"/>
            <a:ext cx="1166345" cy="296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Information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xmlns="" id="{FA561858-C549-D6E6-3EF0-92783011AA29}"/>
              </a:ext>
            </a:extLst>
          </p:cNvPr>
          <p:cNvSpPr/>
          <p:nvPr/>
        </p:nvSpPr>
        <p:spPr>
          <a:xfrm>
            <a:off x="2103119" y="4531995"/>
            <a:ext cx="2888977" cy="1223010"/>
          </a:xfrm>
          <a:prstGeom prst="wedgeRoundRectCallout">
            <a:avLst>
              <a:gd name="adj1" fmla="val -26231"/>
              <a:gd name="adj2" fmla="val -1465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Feature Selection</a:t>
            </a:r>
          </a:p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Dimensionality Reduction</a:t>
            </a:r>
          </a:p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Normalization</a:t>
            </a:r>
          </a:p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Data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Subsetting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xmlns="" id="{D7C3C4BC-710A-70EB-F3E7-12E03F088A3B}"/>
              </a:ext>
            </a:extLst>
          </p:cNvPr>
          <p:cNvSpPr/>
          <p:nvPr/>
        </p:nvSpPr>
        <p:spPr>
          <a:xfrm>
            <a:off x="6667997" y="4531995"/>
            <a:ext cx="2972299" cy="1223011"/>
          </a:xfrm>
          <a:prstGeom prst="wedgeRoundRectCallout">
            <a:avLst>
              <a:gd name="adj1" fmla="val -10838"/>
              <a:gd name="adj2" fmla="val -1427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Filtering Patterns</a:t>
            </a:r>
          </a:p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Visualization</a:t>
            </a:r>
          </a:p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Pattern Interpretation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FBF8A-A786-488A-8E03-07F567EF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xmlns="" id="{54380738-C2BC-4286-BD36-6E4DECF51727}"/>
              </a:ext>
            </a:extLst>
          </p:cNvPr>
          <p:cNvSpPr/>
          <p:nvPr/>
        </p:nvSpPr>
        <p:spPr>
          <a:xfrm>
            <a:off x="1980998" y="5384957"/>
            <a:ext cx="1146428" cy="87880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xmlns="" id="{7FDF8EBB-A0FF-4010-B9ED-256285B5DFC7}"/>
              </a:ext>
            </a:extLst>
          </p:cNvPr>
          <p:cNvSpPr/>
          <p:nvPr/>
        </p:nvSpPr>
        <p:spPr>
          <a:xfrm>
            <a:off x="4021959" y="5398477"/>
            <a:ext cx="1350141" cy="87880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xmlns="" id="{563C2037-B48C-4312-81D8-15131E11E2B7}"/>
              </a:ext>
            </a:extLst>
          </p:cNvPr>
          <p:cNvSpPr/>
          <p:nvPr/>
        </p:nvSpPr>
        <p:spPr>
          <a:xfrm>
            <a:off x="6266633" y="5398477"/>
            <a:ext cx="1214092" cy="87880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WWW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xmlns="" id="{367BD3F0-3337-487C-AC35-89F9EBD6B3EB}"/>
              </a:ext>
            </a:extLst>
          </p:cNvPr>
          <p:cNvSpPr/>
          <p:nvPr/>
        </p:nvSpPr>
        <p:spPr>
          <a:xfrm>
            <a:off x="8307595" y="5398477"/>
            <a:ext cx="1487036" cy="89554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Info Repositories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xmlns="" id="{43D7B02B-F78E-4B92-87ED-3C60208977E9}"/>
              </a:ext>
            </a:extLst>
          </p:cNvPr>
          <p:cNvSpPr/>
          <p:nvPr/>
        </p:nvSpPr>
        <p:spPr>
          <a:xfrm>
            <a:off x="3766629" y="3801423"/>
            <a:ext cx="38862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Database or Data Warehouse Server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xmlns="" id="{C1F5B705-562D-4D77-BE15-41BF5DC2B1E2}"/>
              </a:ext>
            </a:extLst>
          </p:cNvPr>
          <p:cNvSpPr/>
          <p:nvPr/>
        </p:nvSpPr>
        <p:spPr>
          <a:xfrm>
            <a:off x="3766629" y="1077813"/>
            <a:ext cx="38862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Graphical 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xmlns="" id="{7EBD8ABF-DCCD-4890-9703-93314C48C317}"/>
              </a:ext>
            </a:extLst>
          </p:cNvPr>
          <p:cNvSpPr/>
          <p:nvPr/>
        </p:nvSpPr>
        <p:spPr>
          <a:xfrm>
            <a:off x="3769087" y="1985683"/>
            <a:ext cx="38862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Pattern Evaluation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xmlns="" id="{12A8905B-8DD8-4293-94B0-A11490CA77BF}"/>
              </a:ext>
            </a:extLst>
          </p:cNvPr>
          <p:cNvSpPr/>
          <p:nvPr/>
        </p:nvSpPr>
        <p:spPr>
          <a:xfrm>
            <a:off x="3766629" y="2893553"/>
            <a:ext cx="38862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Mining Engine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xmlns="" id="{187729ED-6AFD-4445-B864-A8FA9D55ED33}"/>
              </a:ext>
            </a:extLst>
          </p:cNvPr>
          <p:cNvSpPr/>
          <p:nvPr/>
        </p:nvSpPr>
        <p:spPr>
          <a:xfrm>
            <a:off x="8759154" y="2725485"/>
            <a:ext cx="1270513" cy="83820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Knowledge 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2D5087B-447F-43E0-B141-62F779625855}"/>
              </a:ext>
            </a:extLst>
          </p:cNvPr>
          <p:cNvCxnSpPr>
            <a:cxnSpLocks/>
          </p:cNvCxnSpPr>
          <p:nvPr/>
        </p:nvCxnSpPr>
        <p:spPr>
          <a:xfrm flipV="1">
            <a:off x="2527997" y="4420100"/>
            <a:ext cx="1790552" cy="95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A99879F-E655-4822-889F-A3DBCED0AFC8}"/>
              </a:ext>
            </a:extLst>
          </p:cNvPr>
          <p:cNvCxnSpPr/>
          <p:nvPr/>
        </p:nvCxnSpPr>
        <p:spPr>
          <a:xfrm flipV="1">
            <a:off x="4734091" y="4401945"/>
            <a:ext cx="725933" cy="97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26ABB99-D63B-4B94-92A0-6C96C1051D2C}"/>
              </a:ext>
            </a:extLst>
          </p:cNvPr>
          <p:cNvCxnSpPr/>
          <p:nvPr/>
        </p:nvCxnSpPr>
        <p:spPr>
          <a:xfrm flipH="1" flipV="1">
            <a:off x="6731978" y="4401944"/>
            <a:ext cx="62719" cy="97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86298B3-B255-45C6-A993-4DD10CC8D9EE}"/>
              </a:ext>
            </a:extLst>
          </p:cNvPr>
          <p:cNvCxnSpPr>
            <a:cxnSpLocks/>
          </p:cNvCxnSpPr>
          <p:nvPr/>
        </p:nvCxnSpPr>
        <p:spPr>
          <a:xfrm flipH="1" flipV="1">
            <a:off x="7379852" y="4404861"/>
            <a:ext cx="1587909" cy="987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7F0D3DA-30DC-4E42-B9DC-CF1223D1C958}"/>
              </a:ext>
            </a:extLst>
          </p:cNvPr>
          <p:cNvCxnSpPr/>
          <p:nvPr/>
        </p:nvCxnSpPr>
        <p:spPr>
          <a:xfrm flipV="1">
            <a:off x="6992422" y="3486533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70F611F-9FA1-482F-80DC-9968821F679F}"/>
              </a:ext>
            </a:extLst>
          </p:cNvPr>
          <p:cNvCxnSpPr/>
          <p:nvPr/>
        </p:nvCxnSpPr>
        <p:spPr>
          <a:xfrm>
            <a:off x="4682519" y="3503153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E39F37-5C9A-4FDF-B99D-9BA6E414FFBB}"/>
              </a:ext>
            </a:extLst>
          </p:cNvPr>
          <p:cNvCxnSpPr/>
          <p:nvPr/>
        </p:nvCxnSpPr>
        <p:spPr>
          <a:xfrm flipH="1">
            <a:off x="4704916" y="854131"/>
            <a:ext cx="2" cy="223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8D72018-12A8-4572-92D3-04982B34390C}"/>
              </a:ext>
            </a:extLst>
          </p:cNvPr>
          <p:cNvCxnSpPr/>
          <p:nvPr/>
        </p:nvCxnSpPr>
        <p:spPr>
          <a:xfrm flipH="1" flipV="1">
            <a:off x="7724573" y="2106415"/>
            <a:ext cx="1034581" cy="67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7636C19-C1C1-4F3A-96F8-394928886EE8}"/>
              </a:ext>
            </a:extLst>
          </p:cNvPr>
          <p:cNvCxnSpPr/>
          <p:nvPr/>
        </p:nvCxnSpPr>
        <p:spPr>
          <a:xfrm rot="10800000" flipH="1" flipV="1">
            <a:off x="7717198" y="2338399"/>
            <a:ext cx="1034581" cy="67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3325632-780B-4AA7-BA4A-78D286E805FA}"/>
              </a:ext>
            </a:extLst>
          </p:cNvPr>
          <p:cNvCxnSpPr/>
          <p:nvPr/>
        </p:nvCxnSpPr>
        <p:spPr>
          <a:xfrm flipH="1" flipV="1">
            <a:off x="7717198" y="3198353"/>
            <a:ext cx="977587" cy="1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5F63354-88DD-4AEA-9422-EE0BB1749390}"/>
              </a:ext>
            </a:extLst>
          </p:cNvPr>
          <p:cNvSpPr/>
          <p:nvPr/>
        </p:nvSpPr>
        <p:spPr>
          <a:xfrm>
            <a:off x="3403987" y="4709293"/>
            <a:ext cx="476982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Cleaning, Integration &amp; Selection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455AE63-EF89-4B06-A850-FAD963B440DC}"/>
              </a:ext>
            </a:extLst>
          </p:cNvPr>
          <p:cNvCxnSpPr/>
          <p:nvPr/>
        </p:nvCxnSpPr>
        <p:spPr>
          <a:xfrm>
            <a:off x="4676520" y="2592442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6264CF0-E12E-4D85-BE1B-A1D73672E0C6}"/>
              </a:ext>
            </a:extLst>
          </p:cNvPr>
          <p:cNvCxnSpPr/>
          <p:nvPr/>
        </p:nvCxnSpPr>
        <p:spPr>
          <a:xfrm>
            <a:off x="4670521" y="1689912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F2641A9-FE28-47AF-ACFF-DEBB6FB1221D}"/>
              </a:ext>
            </a:extLst>
          </p:cNvPr>
          <p:cNvCxnSpPr/>
          <p:nvPr/>
        </p:nvCxnSpPr>
        <p:spPr>
          <a:xfrm flipV="1">
            <a:off x="6992422" y="2575822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DF4911E-1C8D-47E3-BE81-8D9E3A0E0878}"/>
              </a:ext>
            </a:extLst>
          </p:cNvPr>
          <p:cNvCxnSpPr/>
          <p:nvPr/>
        </p:nvCxnSpPr>
        <p:spPr>
          <a:xfrm flipV="1">
            <a:off x="6992422" y="1673292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56D8523-9FF3-4034-BF48-3B6AA7BA24E9}"/>
              </a:ext>
            </a:extLst>
          </p:cNvPr>
          <p:cNvCxnSpPr/>
          <p:nvPr/>
        </p:nvCxnSpPr>
        <p:spPr>
          <a:xfrm flipV="1">
            <a:off x="6992422" y="826477"/>
            <a:ext cx="0" cy="251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6003</Words>
  <Application>Microsoft Office PowerPoint</Application>
  <PresentationFormat>Widescreen</PresentationFormat>
  <Paragraphs>808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Calibri</vt:lpstr>
      <vt:lpstr>Cambria Math</vt:lpstr>
      <vt:lpstr>Roboto Condensed</vt:lpstr>
      <vt:lpstr>Roboto Condensed Light</vt:lpstr>
      <vt:lpstr>Segoe UI Black</vt:lpstr>
      <vt:lpstr>Söhne</vt:lpstr>
      <vt:lpstr>Webdings</vt:lpstr>
      <vt:lpstr>Wingdings</vt:lpstr>
      <vt:lpstr>Wingdings 2</vt:lpstr>
      <vt:lpstr>Wingdings 3</vt:lpstr>
      <vt:lpstr>Office Theme</vt:lpstr>
      <vt:lpstr>Unit-1  Introduction to  Data Mining (DM)  </vt:lpstr>
      <vt:lpstr>PowerPoint Presentation</vt:lpstr>
      <vt:lpstr>Just think: One Second on Internet </vt:lpstr>
      <vt:lpstr>Motivation: Why data mining? </vt:lpstr>
      <vt:lpstr>Motivation: Why data mining? (Cont..) </vt:lpstr>
      <vt:lpstr>Motivation for Data Mining : An Example</vt:lpstr>
      <vt:lpstr>PowerPoint Presentation</vt:lpstr>
      <vt:lpstr>What is Data Mining? Definition 2</vt:lpstr>
      <vt:lpstr>Data Mining Architecture</vt:lpstr>
      <vt:lpstr>KDD (Knowledge Discovery in Databases) Process</vt:lpstr>
      <vt:lpstr>KDD (Knowledge Discovery in Databases) Process (Cont..)</vt:lpstr>
      <vt:lpstr>KDD (Knowledge Discovery in Databases) Process (Cont..)</vt:lpstr>
      <vt:lpstr>Data Mining—On what kind of data?</vt:lpstr>
      <vt:lpstr>Data Mining—On what kind of data? (Cont..)</vt:lpstr>
      <vt:lpstr>What Kinds of Patterns Can Be Mined? </vt:lpstr>
      <vt:lpstr>What Kinds of Patterns Can Be Mined? (Cont..) </vt:lpstr>
      <vt:lpstr>What Kinds of Patterns Can Be Mined? (Cont..) </vt:lpstr>
      <vt:lpstr>What Kinds of Patterns Can Be Mined? (Cont..) </vt:lpstr>
      <vt:lpstr>What Kinds of Patterns Can Be Mined? (Cont..) </vt:lpstr>
      <vt:lpstr>What Kinds of Patterns Can Be Mined? (Cont..) </vt:lpstr>
      <vt:lpstr>What Kinds of Patterns Can Be Mined? (Cont..) </vt:lpstr>
      <vt:lpstr>What Kinds of Patterns Can Be Mined? (Cont..) </vt:lpstr>
      <vt:lpstr>Are All Patterns Interesting? </vt:lpstr>
      <vt:lpstr>Which Technologies Are Used? </vt:lpstr>
      <vt:lpstr>Which Technologies Are Used? (Cont..) </vt:lpstr>
      <vt:lpstr>Which Technologies Are Used? (Cont..) </vt:lpstr>
      <vt:lpstr>Which Kinds of Applications Are Targeted?</vt:lpstr>
      <vt:lpstr>Which Kinds of Applications Are Targeted? (Cont..) </vt:lpstr>
      <vt:lpstr>Data Mining Issues</vt:lpstr>
      <vt:lpstr>1. Mining Methodology</vt:lpstr>
      <vt:lpstr>2. User Interaction</vt:lpstr>
      <vt:lpstr>3. Efficiency and Scalability</vt:lpstr>
      <vt:lpstr>4. Diversity of Database Types</vt:lpstr>
      <vt:lpstr>5. Data Mining and Society</vt:lpstr>
      <vt:lpstr>What is an Attribute?</vt:lpstr>
      <vt:lpstr>Attribute Types</vt:lpstr>
      <vt:lpstr>1. Quantitative Attribute </vt:lpstr>
      <vt:lpstr>1. Quantitative Attribute </vt:lpstr>
      <vt:lpstr>2. Qualitative Attribute </vt:lpstr>
      <vt:lpstr>2. Qualitative Attribute Cont..</vt:lpstr>
      <vt:lpstr>2. Qualitative Attribute Cont..</vt:lpstr>
      <vt:lpstr>Extra</vt:lpstr>
      <vt:lpstr>Mean (Average)</vt:lpstr>
      <vt:lpstr>Median {Centre Or Middle Value}</vt:lpstr>
      <vt:lpstr>Median {Centre Or Middle Value} (Cont..)</vt:lpstr>
      <vt:lpstr>Mode</vt:lpstr>
      <vt:lpstr>Range</vt:lpstr>
      <vt:lpstr>Standard Deviation (σ)</vt:lpstr>
      <vt:lpstr>Standard Deviation (σ) Cont.. </vt:lpstr>
      <vt:lpstr>Standard Deviation (σ) Cont.. </vt:lpstr>
      <vt:lpstr>Symmetric vs Skewed Data</vt:lpstr>
      <vt:lpstr>Quantiles </vt:lpstr>
      <vt:lpstr>Quantiles </vt:lpstr>
      <vt:lpstr>Quantiles</vt:lpstr>
      <vt:lpstr>Five-Number Summary </vt:lpstr>
      <vt:lpstr>Boxplots</vt:lpstr>
      <vt:lpstr>Data Matrix vs Dissimilarity Matrix</vt:lpstr>
      <vt:lpstr>Data Matrix vs Dissimilarity Matrix</vt:lpstr>
      <vt:lpstr>Dissimilarity of Numeric Data </vt:lpstr>
      <vt:lpstr>Dissimilarity of Numeric Data </vt:lpstr>
      <vt:lpstr>Dissimilarity of Numeric Data </vt:lpstr>
      <vt:lpstr>Exercise </vt:lpstr>
      <vt:lpstr>IMP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376</cp:revision>
  <dcterms:created xsi:type="dcterms:W3CDTF">2020-05-01T05:09:15Z</dcterms:created>
  <dcterms:modified xsi:type="dcterms:W3CDTF">2023-07-10T10:12:15Z</dcterms:modified>
</cp:coreProperties>
</file>