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77" r:id="rId19"/>
    <p:sldId id="270" r:id="rId20"/>
    <p:sldId id="271" r:id="rId21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true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true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true"/>
          </p:cNvSpPr>
          <p:nvPr>
            <p:ph type="title"/>
          </p:nvPr>
        </p:nvSpPr>
        <p:spPr>
          <a:xfrm>
            <a:off x="2599965" y="391481"/>
            <a:ext cx="394406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true"/>
          </p:cNvSpPr>
          <p:nvPr>
            <p:ph type="body" idx="1"/>
          </p:nvPr>
        </p:nvSpPr>
        <p:spPr>
          <a:xfrm>
            <a:off x="384725" y="1176350"/>
            <a:ext cx="8374549" cy="168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true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true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true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19246" y="2855377"/>
            <a:ext cx="105652" cy="105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214" y="2855377"/>
            <a:ext cx="105652" cy="105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0278" y="2855377"/>
            <a:ext cx="105653" cy="105632"/>
          </a:xfrm>
          <a:prstGeom prst="rect">
            <a:avLst/>
          </a:prstGeom>
        </p:spPr>
      </p:pic>
      <p:sp>
        <p:nvSpPr>
          <p:cNvPr id="5" name="object 5"/>
          <p:cNvSpPr txBox="true"/>
          <p:nvPr/>
        </p:nvSpPr>
        <p:spPr>
          <a:xfrm>
            <a:off x="1627989" y="1864666"/>
            <a:ext cx="5877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0" dirty="0">
                <a:solidFill>
                  <a:srgbClr val="FFFFFF"/>
                </a:solidFill>
                <a:latin typeface="Trebuchet MS"/>
                <a:cs typeface="Trebuchet MS"/>
              </a:rPr>
              <a:t>Glad</a:t>
            </a:r>
            <a:r>
              <a:rPr sz="4800" spc="-3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300" dirty="0">
                <a:solidFill>
                  <a:srgbClr val="FFFFFF"/>
                </a:solidFill>
                <a:latin typeface="Trebuchet MS"/>
                <a:cs typeface="Trebuchet MS"/>
              </a:rPr>
              <a:t>Interfac</a:t>
            </a:r>
            <a:r>
              <a:rPr sz="4800" spc="-3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254" dirty="0">
                <a:solidFill>
                  <a:srgbClr val="FFFFFF"/>
                </a:solidFill>
                <a:latin typeface="Trebuchet MS"/>
                <a:cs typeface="Trebuchet MS"/>
              </a:rPr>
              <a:t>Designer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true"/>
          <p:nvPr/>
        </p:nvSpPr>
        <p:spPr>
          <a:xfrm>
            <a:off x="3895614" y="3237232"/>
            <a:ext cx="13531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0" dirty="0">
                <a:solidFill>
                  <a:srgbClr val="CACACA"/>
                </a:solidFill>
                <a:latin typeface="Cambria"/>
                <a:cs typeface="Cambria"/>
              </a:rPr>
              <a:t>Glade</a:t>
            </a:r>
            <a:r>
              <a:rPr sz="21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2100" spc="-80" dirty="0">
                <a:solidFill>
                  <a:srgbClr val="CACACA"/>
                </a:solidFill>
                <a:latin typeface="Cambria"/>
                <a:cs typeface="Cambria"/>
              </a:rPr>
              <a:t>2</a:t>
            </a:r>
            <a:r>
              <a:rPr sz="21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CACACA"/>
                </a:solidFill>
                <a:latin typeface="Cambria"/>
                <a:cs typeface="Cambria"/>
              </a:rPr>
              <a:t>&amp;</a:t>
            </a:r>
            <a:r>
              <a:rPr sz="21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2100" spc="-155" dirty="0">
                <a:solidFill>
                  <a:srgbClr val="CACACA"/>
                </a:solidFill>
                <a:latin typeface="Cambria"/>
                <a:cs typeface="Cambria"/>
              </a:rPr>
              <a:t>3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725" y="502810"/>
            <a:ext cx="2713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FFFFFF"/>
                </a:solidFill>
                <a:latin typeface="Trebuchet MS"/>
                <a:cs typeface="Trebuchet MS"/>
              </a:rPr>
              <a:t>Compilin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3000" spc="-22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>
            <a:spLocks noGrp="true"/>
          </p:cNvSpPr>
          <p:nvPr>
            <p:ph type="body" idx="1"/>
          </p:nvPr>
        </p:nvSpPr>
        <p:spPr>
          <a:xfrm>
            <a:off x="384725" y="1584655"/>
            <a:ext cx="8374549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pc="45" dirty="0"/>
              <a:t>Once</a:t>
            </a:r>
            <a:r>
              <a:rPr spc="55" dirty="0"/>
              <a:t> </a:t>
            </a:r>
            <a:r>
              <a:rPr spc="-20" dirty="0"/>
              <a:t>you</a:t>
            </a:r>
            <a:r>
              <a:rPr spc="55" dirty="0"/>
              <a:t> </a:t>
            </a:r>
            <a:r>
              <a:rPr spc="-40" dirty="0"/>
              <a:t>have</a:t>
            </a:r>
            <a:r>
              <a:rPr spc="55" dirty="0"/>
              <a:t> </a:t>
            </a:r>
            <a:r>
              <a:rPr spc="-10" dirty="0"/>
              <a:t>built</a:t>
            </a:r>
            <a:r>
              <a:rPr spc="55" dirty="0"/>
              <a:t> </a:t>
            </a:r>
            <a:r>
              <a:rPr spc="-30" dirty="0"/>
              <a:t>your</a:t>
            </a:r>
            <a:r>
              <a:rPr spc="55" dirty="0"/>
              <a:t> </a:t>
            </a:r>
            <a:r>
              <a:rPr spc="-30" dirty="0"/>
              <a:t>glade</a:t>
            </a:r>
            <a:r>
              <a:rPr spc="60" dirty="0"/>
              <a:t> </a:t>
            </a:r>
            <a:r>
              <a:rPr spc="-35" dirty="0"/>
              <a:t>files.</a:t>
            </a:r>
            <a:r>
              <a:rPr spc="55" dirty="0"/>
              <a:t> </a:t>
            </a:r>
            <a:r>
              <a:rPr spc="30" dirty="0"/>
              <a:t>Now</a:t>
            </a:r>
            <a:r>
              <a:rPr spc="55" dirty="0"/>
              <a:t> </a:t>
            </a:r>
            <a:r>
              <a:rPr spc="-75" dirty="0"/>
              <a:t>we</a:t>
            </a:r>
            <a:r>
              <a:rPr spc="55" dirty="0"/>
              <a:t> </a:t>
            </a:r>
            <a:r>
              <a:rPr spc="-40" dirty="0"/>
              <a:t>have</a:t>
            </a:r>
            <a:r>
              <a:rPr spc="55" dirty="0"/>
              <a:t> </a:t>
            </a:r>
            <a:r>
              <a:rPr spc="-15" dirty="0"/>
              <a:t>to</a:t>
            </a:r>
            <a:r>
              <a:rPr spc="55" dirty="0"/>
              <a:t> </a:t>
            </a:r>
            <a:r>
              <a:rPr spc="-10" dirty="0"/>
              <a:t>compile</a:t>
            </a:r>
            <a:r>
              <a:rPr spc="60" dirty="0"/>
              <a:t> </a:t>
            </a:r>
            <a:r>
              <a:rPr spc="-25" dirty="0"/>
              <a:t>our</a:t>
            </a:r>
            <a:r>
              <a:rPr spc="55" dirty="0"/>
              <a:t> </a:t>
            </a:r>
            <a:r>
              <a:rPr spc="-35" dirty="0"/>
              <a:t>codes</a:t>
            </a:r>
            <a:r>
              <a:rPr spc="55" dirty="0"/>
              <a:t> </a:t>
            </a:r>
            <a:r>
              <a:rPr spc="-25" dirty="0"/>
              <a:t>and</a:t>
            </a:r>
            <a:r>
              <a:rPr spc="55" dirty="0"/>
              <a:t> </a:t>
            </a:r>
            <a:r>
              <a:rPr spc="-45" dirty="0"/>
              <a:t>create</a:t>
            </a:r>
            <a:r>
              <a:rPr spc="55" dirty="0"/>
              <a:t> </a:t>
            </a:r>
            <a:r>
              <a:rPr spc="-30" dirty="0"/>
              <a:t>an </a:t>
            </a:r>
            <a:r>
              <a:rPr spc="-380" dirty="0"/>
              <a:t> </a:t>
            </a:r>
            <a:r>
              <a:rPr spc="-25" dirty="0"/>
              <a:t>executable</a:t>
            </a:r>
            <a:r>
              <a:rPr spc="45" dirty="0"/>
              <a:t> </a:t>
            </a:r>
            <a:r>
              <a:rPr spc="-15" dirty="0"/>
              <a:t>to</a:t>
            </a:r>
            <a:r>
              <a:rPr spc="50" dirty="0"/>
              <a:t> </a:t>
            </a:r>
            <a:r>
              <a:rPr spc="-15" dirty="0"/>
              <a:t>finally</a:t>
            </a:r>
            <a:r>
              <a:rPr spc="50" dirty="0"/>
              <a:t> </a:t>
            </a:r>
            <a:r>
              <a:rPr spc="-25" dirty="0"/>
              <a:t>run</a:t>
            </a:r>
            <a:r>
              <a:rPr spc="50" dirty="0"/>
              <a:t> </a:t>
            </a:r>
            <a:r>
              <a:rPr spc="-25" dirty="0"/>
              <a:t>the</a:t>
            </a:r>
            <a:r>
              <a:rPr spc="50" dirty="0"/>
              <a:t> </a:t>
            </a:r>
            <a:r>
              <a:rPr spc="105" dirty="0"/>
              <a:t>GUI.</a:t>
            </a:r>
            <a:endParaRPr spc="105" dirty="0"/>
          </a:p>
          <a:p>
            <a:pPr marL="12700" marR="1882140">
              <a:lnSpc>
                <a:spcPct val="188000"/>
              </a:lnSpc>
            </a:pPr>
            <a:r>
              <a:rPr spc="20" dirty="0"/>
              <a:t>Close</a:t>
            </a:r>
            <a:r>
              <a:rPr spc="55" dirty="0"/>
              <a:t> </a:t>
            </a:r>
            <a:r>
              <a:rPr spc="-30" dirty="0"/>
              <a:t>your</a:t>
            </a:r>
            <a:r>
              <a:rPr spc="55" dirty="0"/>
              <a:t> </a:t>
            </a:r>
            <a:r>
              <a:rPr spc="-30" dirty="0"/>
              <a:t>glade</a:t>
            </a:r>
            <a:r>
              <a:rPr spc="55" dirty="0"/>
              <a:t> </a:t>
            </a:r>
            <a:r>
              <a:rPr spc="-25" dirty="0"/>
              <a:t>interface</a:t>
            </a:r>
            <a:r>
              <a:rPr spc="55" dirty="0"/>
              <a:t> </a:t>
            </a:r>
            <a:r>
              <a:rPr spc="-15" dirty="0"/>
              <a:t>once</a:t>
            </a:r>
            <a:r>
              <a:rPr spc="55" dirty="0"/>
              <a:t> </a:t>
            </a:r>
            <a:r>
              <a:rPr spc="-20" dirty="0"/>
              <a:t>you</a:t>
            </a:r>
            <a:r>
              <a:rPr spc="55" dirty="0"/>
              <a:t> </a:t>
            </a:r>
            <a:r>
              <a:rPr spc="-60" dirty="0"/>
              <a:t>are</a:t>
            </a:r>
            <a:r>
              <a:rPr spc="55" dirty="0"/>
              <a:t> </a:t>
            </a:r>
            <a:r>
              <a:rPr spc="-20" dirty="0"/>
              <a:t>done</a:t>
            </a:r>
            <a:r>
              <a:rPr spc="55" dirty="0"/>
              <a:t> </a:t>
            </a:r>
            <a:r>
              <a:rPr spc="-20" dirty="0"/>
              <a:t>editing</a:t>
            </a:r>
            <a:r>
              <a:rPr spc="55" dirty="0"/>
              <a:t> </a:t>
            </a:r>
            <a:r>
              <a:rPr spc="-25" dirty="0"/>
              <a:t>the</a:t>
            </a:r>
            <a:r>
              <a:rPr spc="60" dirty="0"/>
              <a:t> </a:t>
            </a:r>
            <a:r>
              <a:rPr spc="-30" dirty="0"/>
              <a:t>glade</a:t>
            </a:r>
            <a:r>
              <a:rPr spc="55" dirty="0"/>
              <a:t> </a:t>
            </a:r>
            <a:r>
              <a:rPr spc="-25" dirty="0"/>
              <a:t>file. </a:t>
            </a:r>
            <a:r>
              <a:rPr spc="-385" dirty="0"/>
              <a:t> </a:t>
            </a:r>
            <a:r>
              <a:rPr spc="-20" dirty="0"/>
              <a:t>Place</a:t>
            </a:r>
            <a:r>
              <a:rPr spc="50" dirty="0"/>
              <a:t> </a:t>
            </a:r>
            <a:r>
              <a:rPr spc="-50" dirty="0"/>
              <a:t>where</a:t>
            </a:r>
            <a:r>
              <a:rPr spc="50" dirty="0"/>
              <a:t> </a:t>
            </a:r>
            <a:r>
              <a:rPr spc="-20" dirty="0"/>
              <a:t>you</a:t>
            </a:r>
            <a:r>
              <a:rPr spc="50" dirty="0"/>
              <a:t> </a:t>
            </a:r>
            <a:r>
              <a:rPr spc="-55" dirty="0"/>
              <a:t>saved</a:t>
            </a:r>
            <a:r>
              <a:rPr spc="50" dirty="0"/>
              <a:t> </a:t>
            </a:r>
            <a:r>
              <a:rPr spc="-30" dirty="0"/>
              <a:t>your</a:t>
            </a:r>
            <a:r>
              <a:rPr spc="55" dirty="0"/>
              <a:t> </a:t>
            </a:r>
            <a:r>
              <a:rPr spc="-25" dirty="0"/>
              <a:t>project</a:t>
            </a:r>
            <a:r>
              <a:rPr spc="50" dirty="0"/>
              <a:t> </a:t>
            </a:r>
            <a:r>
              <a:rPr spc="-30" dirty="0"/>
              <a:t>probably</a:t>
            </a:r>
            <a:r>
              <a:rPr spc="50" dirty="0"/>
              <a:t> </a:t>
            </a:r>
            <a:r>
              <a:rPr spc="-25" dirty="0"/>
              <a:t>looks</a:t>
            </a:r>
            <a:r>
              <a:rPr spc="50" dirty="0"/>
              <a:t> </a:t>
            </a:r>
            <a:r>
              <a:rPr spc="-20" dirty="0"/>
              <a:t>like</a:t>
            </a:r>
            <a:r>
              <a:rPr spc="55" dirty="0"/>
              <a:t> </a:t>
            </a:r>
            <a:r>
              <a:rPr spc="-25" dirty="0"/>
              <a:t>this</a:t>
            </a:r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505714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FFFFFF"/>
                </a:solidFill>
                <a:latin typeface="Trebuchet MS"/>
                <a:cs typeface="Trebuchet MS"/>
              </a:rPr>
              <a:t>Compilin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3000" spc="-22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GU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70" dirty="0">
                <a:solidFill>
                  <a:srgbClr val="FFFFFF"/>
                </a:solidFill>
                <a:latin typeface="Trebuchet MS"/>
                <a:cs typeface="Trebuchet MS"/>
              </a:rPr>
              <a:t>cont.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725" y="1216355"/>
            <a:ext cx="8280400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Run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these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commands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here</a:t>
            </a:r>
            <a:endParaRPr sz="1800">
              <a:latin typeface="Cambria"/>
              <a:cs typeface="Cambria"/>
            </a:endParaRPr>
          </a:p>
          <a:p>
            <a:pPr marL="469900" indent="-358775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aclocal</a:t>
            </a:r>
            <a:endParaRPr sz="1800">
              <a:latin typeface="Cambria"/>
              <a:cs typeface="Cambria"/>
            </a:endParaRPr>
          </a:p>
          <a:p>
            <a:pPr marL="469900" indent="-38481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autoheader</a:t>
            </a:r>
            <a:endParaRPr sz="1800">
              <a:latin typeface="Cambria"/>
              <a:cs typeface="Cambria"/>
            </a:endParaRPr>
          </a:p>
          <a:p>
            <a:pPr marL="469900" indent="-37655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automake</a:t>
            </a:r>
            <a:r>
              <a:rPr sz="1800" spc="1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--add-missing</a:t>
            </a:r>
            <a:endParaRPr sz="1800">
              <a:latin typeface="Cambria"/>
              <a:cs typeface="Cambria"/>
            </a:endParaRPr>
          </a:p>
          <a:p>
            <a:pPr marL="469900" indent="-38608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autoconf</a:t>
            </a:r>
            <a:endParaRPr sz="1800">
              <a:latin typeface="Cambria"/>
              <a:cs typeface="Cambria"/>
            </a:endParaRPr>
          </a:p>
          <a:p>
            <a:pPr marL="469900" marR="254635" indent="-378460">
              <a:lnSpc>
                <a:spcPct val="115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libtoolize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(optional,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this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used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create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library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for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executable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75" dirty="0">
                <a:solidFill>
                  <a:srgbClr val="CACACA"/>
                </a:solidFill>
                <a:latin typeface="Cambria"/>
                <a:cs typeface="Cambria"/>
              </a:rPr>
              <a:t>we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will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be </a:t>
            </a:r>
            <a:r>
              <a:rPr sz="1800" spc="-38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creating)</a:t>
            </a:r>
            <a:endParaRPr sz="1800">
              <a:latin typeface="Cambria"/>
              <a:cs typeface="Cambria"/>
            </a:endParaRPr>
          </a:p>
          <a:p>
            <a:pPr marL="469900" indent="-37782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./autogen.sh</a:t>
            </a:r>
            <a:endParaRPr sz="1800">
              <a:latin typeface="Cambria"/>
              <a:cs typeface="Cambria"/>
            </a:endParaRPr>
          </a:p>
          <a:p>
            <a:pPr marL="469900" indent="-37592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./configure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5000"/>
              </a:lnSpc>
              <a:spcBef>
                <a:spcPts val="1575"/>
              </a:spcBef>
            </a:pP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Running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these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commands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auto-generate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makefile!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(along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with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some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other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files)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You </a:t>
            </a:r>
            <a:r>
              <a:rPr sz="1800" spc="-38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just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have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go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30" dirty="0">
                <a:solidFill>
                  <a:srgbClr val="CACACA"/>
                </a:solidFill>
                <a:latin typeface="Cambria"/>
                <a:cs typeface="Cambria"/>
              </a:rPr>
              <a:t>src/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folder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type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5" dirty="0">
                <a:solidFill>
                  <a:srgbClr val="CACACA"/>
                </a:solidFill>
                <a:latin typeface="Trebuchet MS"/>
                <a:cs typeface="Trebuchet MS"/>
              </a:rPr>
              <a:t>make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188658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80" dirty="0">
                <a:solidFill>
                  <a:srgbClr val="FFFFFF"/>
                </a:solidFill>
                <a:latin typeface="Trebuchet MS"/>
                <a:cs typeface="Trebuchet MS"/>
              </a:rPr>
              <a:t>wait!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725" y="1176350"/>
            <a:ext cx="8274684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Before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type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5" dirty="0">
                <a:solidFill>
                  <a:srgbClr val="CACACA"/>
                </a:solidFill>
                <a:latin typeface="Trebuchet MS"/>
                <a:cs typeface="Trebuchet MS"/>
              </a:rPr>
              <a:t>make</a:t>
            </a:r>
            <a:r>
              <a:rPr sz="1800" spc="-90" dirty="0">
                <a:solidFill>
                  <a:srgbClr val="CACACA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need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run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these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Cambria"/>
                <a:cs typeface="Cambria"/>
              </a:rPr>
              <a:t>2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commands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terminal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too!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(Only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CACACA"/>
                </a:solidFill>
                <a:latin typeface="Cambria"/>
                <a:cs typeface="Cambria"/>
              </a:rPr>
              <a:t>if </a:t>
            </a:r>
            <a:r>
              <a:rPr sz="1800" spc="-38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have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added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signals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glade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files)</a:t>
            </a:r>
            <a:endParaRPr sz="1800">
              <a:latin typeface="Cambria"/>
              <a:cs typeface="Cambria"/>
            </a:endParaRPr>
          </a:p>
          <a:p>
            <a:pPr marL="469900" indent="-358775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sed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-i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CACACA"/>
                </a:solidFill>
                <a:latin typeface="Cambria"/>
                <a:cs typeface="Cambria"/>
              </a:rPr>
              <a:t>'s/slot/mem_fun/g'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*_glade.cc</a:t>
            </a:r>
            <a:endParaRPr sz="1800">
              <a:latin typeface="Cambria"/>
              <a:cs typeface="Cambria"/>
            </a:endParaRPr>
          </a:p>
          <a:p>
            <a:pPr marL="469900" indent="-38481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sed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-i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's/SigC::Connection/sigc::connection/g'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*_glade.cc</a:t>
            </a:r>
            <a:endParaRPr sz="1800">
              <a:latin typeface="Cambria"/>
              <a:cs typeface="Cambria"/>
            </a:endParaRPr>
          </a:p>
          <a:p>
            <a:pPr marL="469900" indent="-37655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sed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-i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's/SigC::Connection/sigc::connection/g'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*_glade.cc</a:t>
            </a:r>
            <a:endParaRPr sz="1800">
              <a:latin typeface="Cambria"/>
              <a:cs typeface="Cambria"/>
            </a:endParaRPr>
          </a:p>
          <a:p>
            <a:pPr marL="469900" indent="-386080">
              <a:lnSpc>
                <a:spcPct val="100000"/>
              </a:lnSpc>
              <a:spcBef>
                <a:spcPts val="315"/>
              </a:spcBef>
              <a:buFont typeface="Cambria"/>
              <a:buAutoNum type="arabicPeriod"/>
              <a:tabLst>
                <a:tab pos="469265" algn="l"/>
                <a:tab pos="469900" algn="l"/>
              </a:tabLst>
            </a:pPr>
            <a:r>
              <a:rPr sz="1800" spc="-65" dirty="0">
                <a:solidFill>
                  <a:srgbClr val="CACACA"/>
                </a:solidFill>
                <a:latin typeface="Trebuchet MS"/>
                <a:cs typeface="Trebuchet MS"/>
              </a:rPr>
              <a:t>make</a:t>
            </a:r>
            <a:endParaRPr sz="1800">
              <a:latin typeface="Trebuchet MS"/>
              <a:cs typeface="Trebuchet MS"/>
            </a:endParaRPr>
          </a:p>
          <a:p>
            <a:pPr marL="12700" marR="212090">
              <a:lnSpc>
                <a:spcPct val="115000"/>
              </a:lnSpc>
              <a:spcBef>
                <a:spcPts val="1575"/>
              </a:spcBef>
            </a:pP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Side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Note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25" dirty="0">
                <a:solidFill>
                  <a:srgbClr val="CACACA"/>
                </a:solidFill>
                <a:latin typeface="Cambria"/>
                <a:cs typeface="Cambria"/>
              </a:rPr>
              <a:t>: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“glade--”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package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used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actually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from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an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older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linux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version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(suze)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 </a:t>
            </a:r>
            <a:r>
              <a:rPr sz="1800" spc="-38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since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syntax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has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changed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from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suze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CACACA"/>
                </a:solidFill>
                <a:latin typeface="Cambria"/>
                <a:cs typeface="Cambria"/>
              </a:rPr>
              <a:t>CentOS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75" dirty="0">
                <a:solidFill>
                  <a:srgbClr val="CACACA"/>
                </a:solidFill>
                <a:latin typeface="Cambria"/>
                <a:cs typeface="Cambria"/>
              </a:rPr>
              <a:t>we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need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run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these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commands.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333756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rgbClr val="FFFFFF"/>
                </a:solidFill>
                <a:latin typeface="Trebuchet MS"/>
                <a:cs typeface="Trebuchet MS"/>
              </a:rPr>
              <a:t>Addin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>
            <a:spLocks noGrp="true"/>
          </p:cNvSpPr>
          <p:nvPr>
            <p:ph type="body" idx="1"/>
          </p:nvPr>
        </p:nvSpPr>
        <p:spPr>
          <a:xfrm>
            <a:off x="384725" y="1176350"/>
            <a:ext cx="8374549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pc="15" dirty="0"/>
              <a:t>The</a:t>
            </a:r>
            <a:r>
              <a:rPr spc="55" dirty="0"/>
              <a:t> </a:t>
            </a:r>
            <a:r>
              <a:rPr spc="-10" dirty="0"/>
              <a:t>command</a:t>
            </a:r>
            <a:r>
              <a:rPr spc="55" dirty="0"/>
              <a:t> </a:t>
            </a:r>
            <a:r>
              <a:rPr spc="-10" dirty="0"/>
              <a:t>“build”</a:t>
            </a:r>
            <a:r>
              <a:rPr spc="55" dirty="0"/>
              <a:t> </a:t>
            </a:r>
            <a:r>
              <a:rPr spc="-45" dirty="0"/>
              <a:t>generates</a:t>
            </a:r>
            <a:r>
              <a:rPr spc="55" dirty="0"/>
              <a:t> </a:t>
            </a:r>
            <a:r>
              <a:rPr spc="-60" dirty="0"/>
              <a:t>4</a:t>
            </a:r>
            <a:r>
              <a:rPr spc="55" dirty="0"/>
              <a:t> </a:t>
            </a:r>
            <a:r>
              <a:rPr spc="-25" dirty="0"/>
              <a:t>files</a:t>
            </a:r>
            <a:r>
              <a:rPr spc="55" dirty="0"/>
              <a:t> </a:t>
            </a:r>
            <a:r>
              <a:rPr spc="-15" dirty="0"/>
              <a:t>for</a:t>
            </a:r>
            <a:r>
              <a:rPr spc="55" dirty="0"/>
              <a:t> </a:t>
            </a:r>
            <a:r>
              <a:rPr spc="-25" dirty="0"/>
              <a:t>each</a:t>
            </a:r>
            <a:r>
              <a:rPr spc="55" dirty="0"/>
              <a:t> </a:t>
            </a:r>
            <a:r>
              <a:rPr spc="-35" dirty="0"/>
              <a:t>window</a:t>
            </a:r>
            <a:r>
              <a:rPr spc="55" dirty="0"/>
              <a:t> </a:t>
            </a:r>
            <a:r>
              <a:rPr spc="-35" dirty="0"/>
              <a:t>or</a:t>
            </a:r>
            <a:r>
              <a:rPr spc="55" dirty="0"/>
              <a:t> </a:t>
            </a:r>
            <a:r>
              <a:rPr spc="-20" dirty="0"/>
              <a:t>dialog</a:t>
            </a:r>
            <a:r>
              <a:rPr spc="55" dirty="0"/>
              <a:t> </a:t>
            </a:r>
            <a:r>
              <a:rPr spc="-35" dirty="0"/>
              <a:t>added</a:t>
            </a:r>
            <a:r>
              <a:rPr spc="55" dirty="0"/>
              <a:t> </a:t>
            </a:r>
            <a:r>
              <a:rPr spc="-5" dirty="0"/>
              <a:t>in</a:t>
            </a:r>
            <a:r>
              <a:rPr spc="55" dirty="0"/>
              <a:t> </a:t>
            </a:r>
            <a:r>
              <a:rPr spc="-25" dirty="0"/>
              <a:t>the</a:t>
            </a:r>
            <a:r>
              <a:rPr spc="55" dirty="0"/>
              <a:t> </a:t>
            </a:r>
            <a:r>
              <a:rPr spc="-30" dirty="0"/>
              <a:t>glade </a:t>
            </a:r>
            <a:r>
              <a:rPr spc="-380" dirty="0"/>
              <a:t> </a:t>
            </a:r>
            <a:r>
              <a:rPr spc="-10" dirty="0"/>
              <a:t>file</a:t>
            </a:r>
            <a:r>
              <a:rPr spc="50" dirty="0"/>
              <a:t> </a:t>
            </a:r>
            <a:r>
              <a:rPr spc="-15" dirty="0"/>
              <a:t>along</a:t>
            </a:r>
            <a:r>
              <a:rPr spc="50" dirty="0"/>
              <a:t> </a:t>
            </a:r>
            <a:r>
              <a:rPr spc="-60" dirty="0"/>
              <a:t>+</a:t>
            </a:r>
            <a:r>
              <a:rPr spc="50" dirty="0"/>
              <a:t> </a:t>
            </a:r>
            <a:r>
              <a:rPr spc="-275" dirty="0"/>
              <a:t>1</a:t>
            </a:r>
            <a:r>
              <a:rPr spc="-190" dirty="0"/>
              <a:t> </a:t>
            </a:r>
            <a:r>
              <a:rPr spc="-15" dirty="0"/>
              <a:t>main</a:t>
            </a:r>
            <a:r>
              <a:rPr spc="50" dirty="0"/>
              <a:t> </a:t>
            </a:r>
            <a:r>
              <a:rPr spc="-10" dirty="0"/>
              <a:t>file</a:t>
            </a:r>
            <a:r>
              <a:rPr spc="50" dirty="0"/>
              <a:t> </a:t>
            </a:r>
            <a:r>
              <a:rPr spc="-20" dirty="0"/>
              <a:t>(with</a:t>
            </a:r>
            <a:r>
              <a:rPr spc="50" dirty="0"/>
              <a:t> </a:t>
            </a:r>
            <a:r>
              <a:rPr spc="-10" dirty="0"/>
              <a:t>int</a:t>
            </a:r>
            <a:r>
              <a:rPr spc="50" dirty="0"/>
              <a:t> </a:t>
            </a:r>
            <a:r>
              <a:rPr dirty="0"/>
              <a:t>main())</a:t>
            </a:r>
            <a:endParaRPr dirty="0"/>
          </a:p>
          <a:p>
            <a:pPr marL="12700" marR="5307330">
              <a:lnSpc>
                <a:spcPct val="188000"/>
              </a:lnSpc>
            </a:pPr>
            <a:r>
              <a:rPr spc="-45" dirty="0"/>
              <a:t>eg.</a:t>
            </a:r>
            <a:r>
              <a:rPr spc="40" dirty="0"/>
              <a:t> </a:t>
            </a:r>
            <a:r>
              <a:rPr spc="25" dirty="0"/>
              <a:t>If</a:t>
            </a:r>
            <a:r>
              <a:rPr spc="40" dirty="0"/>
              <a:t> </a:t>
            </a:r>
            <a:r>
              <a:rPr spc="-20" dirty="0"/>
              <a:t>you</a:t>
            </a:r>
            <a:r>
              <a:rPr spc="40" dirty="0"/>
              <a:t> </a:t>
            </a:r>
            <a:r>
              <a:rPr spc="-40" dirty="0"/>
              <a:t>created</a:t>
            </a:r>
            <a:r>
              <a:rPr spc="40" dirty="0"/>
              <a:t> </a:t>
            </a:r>
            <a:r>
              <a:rPr spc="-60" dirty="0"/>
              <a:t>a</a:t>
            </a:r>
            <a:r>
              <a:rPr spc="40" dirty="0"/>
              <a:t> </a:t>
            </a:r>
            <a:r>
              <a:rPr spc="-25" dirty="0"/>
              <a:t>“window” </a:t>
            </a:r>
            <a:r>
              <a:rPr spc="-380" dirty="0"/>
              <a:t> </a:t>
            </a:r>
            <a:r>
              <a:rPr spc="40" dirty="0"/>
              <a:t>Yo</a:t>
            </a:r>
            <a:r>
              <a:rPr lang="en-US" spc="40" dirty="0"/>
              <a:t>u </a:t>
            </a:r>
            <a:r>
              <a:rPr spc="-25" dirty="0"/>
              <a:t>will</a:t>
            </a:r>
            <a:r>
              <a:rPr spc="45" dirty="0"/>
              <a:t> </a:t>
            </a:r>
            <a:r>
              <a:rPr spc="-40" dirty="0"/>
              <a:t>have</a:t>
            </a:r>
            <a:endParaRPr spc="-40" dirty="0"/>
          </a:p>
        </p:txBody>
      </p:sp>
      <p:sp>
        <p:nvSpPr>
          <p:cNvPr id="4" name="object 4"/>
          <p:cNvSpPr txBox="true"/>
          <p:nvPr/>
        </p:nvSpPr>
        <p:spPr>
          <a:xfrm>
            <a:off x="808099" y="3118249"/>
            <a:ext cx="1747520" cy="561975"/>
          </a:xfrm>
          <a:prstGeom prst="rect">
            <a:avLst/>
          </a:prstGeom>
          <a:solidFill>
            <a:srgbClr val="37474F"/>
          </a:solidFill>
          <a:ln w="2857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910"/>
              </a:lnSpc>
            </a:pP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window</a:t>
            </a:r>
            <a:r>
              <a:rPr lang="en-US" sz="1800" spc="-15" dirty="0">
                <a:solidFill>
                  <a:srgbClr val="CACACA"/>
                </a:solidFill>
                <a:latin typeface="Cambria"/>
                <a:cs typeface="Cambria"/>
              </a:rPr>
              <a:t>1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_glade.hh</a:t>
            </a:r>
            <a:endParaRPr sz="1800">
              <a:latin typeface="Cambria"/>
              <a:cs typeface="Cambria"/>
            </a:endParaRPr>
          </a:p>
          <a:p>
            <a:pPr marL="4635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window</a:t>
            </a:r>
            <a:r>
              <a:rPr lang="en-US" sz="1800" spc="-20" dirty="0">
                <a:solidFill>
                  <a:srgbClr val="CACACA"/>
                </a:solidFill>
                <a:latin typeface="Cambria"/>
                <a:cs typeface="Cambria"/>
              </a:rPr>
              <a:t>1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_glade.cc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true"/>
          <p:nvPr/>
        </p:nvSpPr>
        <p:spPr>
          <a:xfrm>
            <a:off x="456048" y="3033726"/>
            <a:ext cx="18288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15"/>
              </a:spcBef>
            </a:pPr>
            <a:r>
              <a:rPr sz="1800" spc="-175" dirty="0">
                <a:solidFill>
                  <a:srgbClr val="CACACA"/>
                </a:solidFill>
                <a:latin typeface="Cambria"/>
                <a:cs typeface="Cambria"/>
              </a:rPr>
              <a:t>1.</a:t>
            </a:r>
            <a:endParaRPr sz="1800">
              <a:latin typeface="Cambria"/>
              <a:cs typeface="Cambria"/>
            </a:endParaRPr>
          </a:p>
          <a:p>
            <a:pPr marL="13970">
              <a:lnSpc>
                <a:spcPct val="100000"/>
              </a:lnSpc>
              <a:spcBef>
                <a:spcPts val="315"/>
              </a:spcBef>
            </a:pPr>
            <a:r>
              <a:rPr sz="1800" spc="-70" dirty="0">
                <a:solidFill>
                  <a:srgbClr val="CACACA"/>
                </a:solidFill>
                <a:latin typeface="Cambria"/>
                <a:cs typeface="Cambria"/>
              </a:rPr>
              <a:t>2.</a:t>
            </a:r>
            <a:endParaRPr sz="1800">
              <a:latin typeface="Cambria"/>
              <a:cs typeface="Cambria"/>
            </a:endParaRPr>
          </a:p>
          <a:p>
            <a:pPr marL="22225">
              <a:lnSpc>
                <a:spcPct val="100000"/>
              </a:lnSpc>
              <a:spcBef>
                <a:spcPts val="315"/>
              </a:spcBef>
            </a:pPr>
            <a:r>
              <a:rPr sz="1800" spc="-105" dirty="0">
                <a:solidFill>
                  <a:srgbClr val="CACACA"/>
                </a:solidFill>
                <a:latin typeface="Cambria"/>
                <a:cs typeface="Cambria"/>
              </a:rPr>
              <a:t>3.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65" dirty="0">
                <a:solidFill>
                  <a:srgbClr val="CACACA"/>
                </a:solidFill>
                <a:latin typeface="Cambria"/>
                <a:cs typeface="Cambria"/>
              </a:rPr>
              <a:t>4.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true"/>
          <p:nvPr/>
        </p:nvSpPr>
        <p:spPr>
          <a:xfrm>
            <a:off x="742100" y="3772975"/>
            <a:ext cx="1747520" cy="535940"/>
          </a:xfrm>
          <a:prstGeom prst="rect">
            <a:avLst/>
          </a:prstGeom>
          <a:solidFill>
            <a:srgbClr val="37474F"/>
          </a:solidFill>
          <a:ln w="2857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705"/>
              </a:lnSpc>
            </a:pP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window</a:t>
            </a:r>
            <a:r>
              <a:rPr lang="en-US" sz="1800" spc="-30" dirty="0">
                <a:solidFill>
                  <a:srgbClr val="CACACA"/>
                </a:solidFill>
                <a:latin typeface="Cambria"/>
                <a:cs typeface="Cambria"/>
              </a:rPr>
              <a:t>1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.hh</a:t>
            </a:r>
            <a:endParaRPr sz="1800">
              <a:latin typeface="Cambria"/>
              <a:cs typeface="Cambria"/>
            </a:endParaRPr>
          </a:p>
          <a:p>
            <a:pPr marL="112395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window</a:t>
            </a:r>
            <a:r>
              <a:rPr lang="en-US" sz="1800" spc="-30" dirty="0">
                <a:solidFill>
                  <a:srgbClr val="CACACA"/>
                </a:solidFill>
                <a:latin typeface="Cambria"/>
                <a:cs typeface="Cambria"/>
              </a:rPr>
              <a:t>1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.cc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true"/>
          <p:nvPr/>
        </p:nvSpPr>
        <p:spPr>
          <a:xfrm>
            <a:off x="3141649" y="3187106"/>
            <a:ext cx="298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CACACA"/>
                </a:solidFill>
                <a:latin typeface="Cambria"/>
                <a:cs typeface="Cambria"/>
              </a:rPr>
              <a:t>DO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70" dirty="0">
                <a:solidFill>
                  <a:srgbClr val="CACACA"/>
                </a:solidFill>
                <a:latin typeface="Cambria"/>
                <a:cs typeface="Cambria"/>
              </a:rPr>
              <a:t>NOT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CACACA"/>
                </a:solidFill>
                <a:latin typeface="Cambria"/>
                <a:cs typeface="Cambria"/>
              </a:rPr>
              <a:t>EDIT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CACACA"/>
                </a:solidFill>
                <a:latin typeface="Cambria"/>
                <a:cs typeface="Cambria"/>
              </a:rPr>
              <a:t>THESE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FILES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5775" y="3340099"/>
            <a:ext cx="504825" cy="81915"/>
            <a:chOff x="2545775" y="3340099"/>
            <a:chExt cx="504825" cy="81915"/>
          </a:xfrm>
        </p:grpSpPr>
        <p:sp>
          <p:nvSpPr>
            <p:cNvPr id="9" name="object 9"/>
            <p:cNvSpPr/>
            <p:nvPr/>
          </p:nvSpPr>
          <p:spPr>
            <a:xfrm>
              <a:off x="2555300" y="3381035"/>
              <a:ext cx="399415" cy="24130"/>
            </a:xfrm>
            <a:custGeom>
              <a:avLst/>
              <a:gdLst/>
              <a:ahLst/>
              <a:cxnLst/>
              <a:rect l="l" t="t" r="r" b="b"/>
              <a:pathLst>
                <a:path w="399414" h="24129">
                  <a:moveTo>
                    <a:pt x="-9524" y="11782"/>
                  </a:moveTo>
                  <a:lnTo>
                    <a:pt x="408723" y="11782"/>
                  </a:lnTo>
                </a:path>
              </a:pathLst>
            </a:custGeom>
            <a:ln w="4261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43119" y="3340099"/>
              <a:ext cx="107204" cy="8187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479774" y="4020638"/>
            <a:ext cx="483234" cy="82550"/>
            <a:chOff x="2479774" y="4020638"/>
            <a:chExt cx="483234" cy="82550"/>
          </a:xfrm>
        </p:grpSpPr>
        <p:sp>
          <p:nvSpPr>
            <p:cNvPr id="12" name="object 12"/>
            <p:cNvSpPr/>
            <p:nvPr/>
          </p:nvSpPr>
          <p:spPr>
            <a:xfrm>
              <a:off x="2489299" y="4059325"/>
              <a:ext cx="377825" cy="2540"/>
            </a:xfrm>
            <a:custGeom>
              <a:avLst/>
              <a:gdLst/>
              <a:ahLst/>
              <a:cxnLst/>
              <a:rect l="l" t="t" r="r" b="b"/>
              <a:pathLst>
                <a:path w="377825" h="2539">
                  <a:moveTo>
                    <a:pt x="0" y="0"/>
                  </a:moveTo>
                  <a:lnTo>
                    <a:pt x="377702" y="2302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85" y="4020638"/>
              <a:ext cx="105691" cy="81979"/>
            </a:xfrm>
            <a:prstGeom prst="rect">
              <a:avLst/>
            </a:prstGeom>
          </p:spPr>
        </p:pic>
      </p:grpSp>
      <p:sp>
        <p:nvSpPr>
          <p:cNvPr id="14" name="object 14"/>
          <p:cNvSpPr txBox="true"/>
          <p:nvPr/>
        </p:nvSpPr>
        <p:spPr>
          <a:xfrm>
            <a:off x="3141649" y="3873606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code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goes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here!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333756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3000">
                <a:latin typeface="Trebuchet MS"/>
                <a:cs typeface="Trebuchet MS"/>
              </a:rPr>
              <a:t>W</a:t>
            </a:r>
            <a:r>
              <a:rPr lang="en-US" sz="3000">
                <a:latin typeface="Trebuchet MS"/>
                <a:cs typeface="Trebuchet MS"/>
              </a:rPr>
              <a:t>indow1_glade.hh</a:t>
            </a:r>
            <a:endParaRPr lang="en-US" sz="3000">
              <a:latin typeface="Trebuchet MS"/>
              <a:cs typeface="Trebuchet MS"/>
            </a:endParaRPr>
          </a:p>
        </p:txBody>
      </p:sp>
      <p:pic>
        <p:nvPicPr>
          <p:cNvPr id="17" name="Picture 16" descr="Screenshot from 2023-04-17 15-11-0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058545"/>
            <a:ext cx="3182620" cy="357251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839845" y="1262380"/>
            <a:ext cx="45751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Here, we have declared several gtk widgets such as Gtk::EventBox, Gtk::Button, Gtk::Label etc (included the respective header files also such as gtkmm/label.h).</a:t>
            </a:r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n-US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Declared a pure virual function named on_btnOK_clicked() as we will give click functionality to the button later on.</a:t>
            </a:r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333756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3000">
                <a:latin typeface="Trebuchet MS"/>
                <a:cs typeface="Trebuchet MS"/>
              </a:rPr>
              <a:t>W</a:t>
            </a:r>
            <a:r>
              <a:rPr lang="en-US" sz="3000">
                <a:latin typeface="Trebuchet MS"/>
                <a:cs typeface="Trebuchet MS"/>
              </a:rPr>
              <a:t>indow</a:t>
            </a:r>
            <a:r>
              <a:rPr lang="en-US" altLang="en-US" sz="3000">
                <a:latin typeface="Trebuchet MS"/>
                <a:cs typeface="Trebuchet MS"/>
              </a:rPr>
              <a:t>1</a:t>
            </a:r>
            <a:r>
              <a:rPr lang="en-US" sz="3000">
                <a:latin typeface="Trebuchet MS"/>
                <a:cs typeface="Trebuchet MS"/>
              </a:rPr>
              <a:t>.hh</a:t>
            </a:r>
            <a:endParaRPr lang="en-US" sz="3000">
              <a:latin typeface="Trebuchet MS"/>
              <a:cs typeface="Trebuchet MS"/>
            </a:endParaRPr>
          </a:p>
        </p:txBody>
      </p:sp>
      <p:pic>
        <p:nvPicPr>
          <p:cNvPr id="3" name="Picture 2" descr="Screenshot from 2023-04-17 15-10-4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037590"/>
            <a:ext cx="3907155" cy="3345815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591685" y="1310640"/>
            <a:ext cx="3816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Here, we have inherited class Window1_glade.h into Window1.h. </a:t>
            </a:r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376936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3000">
                <a:latin typeface="Trebuchet MS"/>
                <a:cs typeface="Trebuchet MS"/>
              </a:rPr>
              <a:t>W</a:t>
            </a:r>
            <a:r>
              <a:rPr lang="en-US" sz="3000">
                <a:latin typeface="Trebuchet MS"/>
                <a:cs typeface="Trebuchet MS"/>
              </a:rPr>
              <a:t>indow</a:t>
            </a:r>
            <a:r>
              <a:rPr lang="en-US" altLang="en-US" sz="3000">
                <a:latin typeface="Trebuchet MS"/>
                <a:cs typeface="Trebuchet MS"/>
              </a:rPr>
              <a:t>1</a:t>
            </a:r>
            <a:r>
              <a:rPr lang="en-US" sz="3000">
                <a:latin typeface="Trebuchet MS"/>
                <a:cs typeface="Trebuchet MS"/>
              </a:rPr>
              <a:t>_glade.</a:t>
            </a:r>
            <a:r>
              <a:rPr lang="en-US" altLang="en-US" sz="3000">
                <a:latin typeface="Trebuchet MS"/>
                <a:cs typeface="Trebuchet MS"/>
              </a:rPr>
              <a:t>cc</a:t>
            </a:r>
            <a:endParaRPr lang="en-US" altLang="en-US" sz="3000">
              <a:latin typeface="Trebuchet MS"/>
              <a:cs typeface="Trebuchet MS"/>
            </a:endParaRPr>
          </a:p>
        </p:txBody>
      </p:sp>
      <p:pic>
        <p:nvPicPr>
          <p:cNvPr id="3" name="Picture 2" descr="Screenshot from 2023-04-17 15-10-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044575"/>
            <a:ext cx="7134225" cy="305435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84810" y="4222750"/>
            <a:ext cx="8598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Here, we are referencing all the declared widgets in Window1_glade.hh to the actual glade file widgets with the same name. Connecting button click signal with the function on_btnOK_clicked().</a:t>
            </a:r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333756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" altLang="en-US" sz="3000">
                <a:latin typeface="Trebuchet MS"/>
                <a:cs typeface="Trebuchet MS"/>
              </a:rPr>
              <a:t>W</a:t>
            </a:r>
            <a:r>
              <a:rPr lang="en-US" sz="3000">
                <a:latin typeface="Trebuchet MS"/>
                <a:cs typeface="Trebuchet MS"/>
              </a:rPr>
              <a:t>indow</a:t>
            </a:r>
            <a:r>
              <a:rPr lang="en-US" altLang="en-US" sz="3000">
                <a:latin typeface="Trebuchet MS"/>
                <a:cs typeface="Trebuchet MS"/>
              </a:rPr>
              <a:t>1.cc</a:t>
            </a:r>
            <a:endParaRPr lang="en-US" altLang="en-US" sz="3000">
              <a:latin typeface="Trebuchet MS"/>
              <a:cs typeface="Trebuchet MS"/>
            </a:endParaRPr>
          </a:p>
        </p:txBody>
      </p:sp>
      <p:pic>
        <p:nvPicPr>
          <p:cNvPr id="3" name="Picture 2" descr="Screenshot from 2023-04-17 15-09-3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1062990"/>
            <a:ext cx="6162675" cy="288290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84810" y="4084320"/>
            <a:ext cx="8598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Here, we are defining the function</a:t>
            </a:r>
            <a:r>
              <a:rPr lang="en-US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on_btnOK_clicked()</a:t>
            </a:r>
            <a:r>
              <a:rPr lang="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for the button m_btnOk, we declared earlier as the m_lblText will set the text “hello” after clicking the button</a:t>
            </a:r>
            <a:r>
              <a:rPr lang="en-US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331787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Glad</a:t>
            </a:r>
            <a:r>
              <a:rPr sz="3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Makefiles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725" y="1176350"/>
            <a:ext cx="8176259" cy="376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3410">
              <a:lnSpc>
                <a:spcPct val="115000"/>
              </a:lnSpc>
              <a:spcBef>
                <a:spcPts val="100"/>
              </a:spcBef>
            </a:pP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After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first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build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glade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produces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“Makefile.am”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on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every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other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build </a:t>
            </a:r>
            <a:r>
              <a:rPr sz="1800" spc="-38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“Makefile.am_new”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created</a:t>
            </a:r>
            <a:endParaRPr sz="1800">
              <a:latin typeface="Cambria"/>
              <a:cs typeface="Cambria"/>
            </a:endParaRPr>
          </a:p>
          <a:p>
            <a:pPr marL="12700" marR="19685">
              <a:lnSpc>
                <a:spcPct val="115000"/>
              </a:lnSpc>
              <a:spcBef>
                <a:spcPts val="1575"/>
              </a:spcBef>
            </a:pP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If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project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needs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any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new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libraries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or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headers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apart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from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CACACA"/>
                </a:solidFill>
                <a:latin typeface="Cambria"/>
                <a:cs typeface="Cambria"/>
              </a:rPr>
              <a:t>GUI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screen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headers </a:t>
            </a:r>
            <a:r>
              <a:rPr sz="1800" spc="-38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then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have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edit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“Makefile.am”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5000"/>
              </a:lnSpc>
              <a:spcBef>
                <a:spcPts val="1570"/>
              </a:spcBef>
            </a:pP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Here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Makefile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created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from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“Makefile.am”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(./autogen.sh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./configure)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So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If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want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“make”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project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with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new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changes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then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do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“make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distclean”,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which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will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delete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Makefile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along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with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object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files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binary,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Then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recreate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Makefile </a:t>
            </a:r>
            <a:r>
              <a:rPr sz="1800" spc="-38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(./autogen.sh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./configure)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now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when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“make”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those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changes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will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be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reflected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Note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25" dirty="0">
                <a:solidFill>
                  <a:srgbClr val="CACACA"/>
                </a:solidFill>
                <a:latin typeface="Cambria"/>
                <a:cs typeface="Cambria"/>
              </a:rPr>
              <a:t>: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finally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make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done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using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Makefile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only!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264858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Assignment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725" y="1216355"/>
            <a:ext cx="7897495" cy="301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Write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application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for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form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employee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registration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which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has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following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fields: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mbria"/>
              <a:cs typeface="Cambria"/>
            </a:endParaRPr>
          </a:p>
          <a:p>
            <a:pPr marL="199390" indent="-1873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00025" algn="l"/>
              </a:tabLst>
            </a:pPr>
            <a:r>
              <a:rPr sz="1800" spc="20" dirty="0">
                <a:solidFill>
                  <a:srgbClr val="CACACA"/>
                </a:solidFill>
                <a:latin typeface="Cambria"/>
                <a:cs typeface="Cambria"/>
              </a:rPr>
              <a:t>Name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(Gtk::Entry)</a:t>
            </a:r>
            <a:endParaRPr sz="1800">
              <a:latin typeface="Cambria"/>
              <a:cs typeface="Cambria"/>
            </a:endParaRPr>
          </a:p>
          <a:p>
            <a:pPr marL="225425" indent="-21336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26060" algn="l"/>
              </a:tabLst>
            </a:pP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Department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CACACA"/>
                </a:solidFill>
                <a:latin typeface="Cambria"/>
                <a:cs typeface="Cambria"/>
              </a:rPr>
              <a:t>(Gtk::Combo)</a:t>
            </a:r>
            <a:endParaRPr sz="1800">
              <a:latin typeface="Cambria"/>
              <a:cs typeface="Cambria"/>
            </a:endParaRPr>
          </a:p>
          <a:p>
            <a:pPr marL="217170" indent="-20510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17170" algn="l"/>
              </a:tabLst>
            </a:pP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Photo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upload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option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using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browse(Gtk::DrawingArea,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Gtk::FileSelectionDialog)</a:t>
            </a:r>
            <a:endParaRPr sz="1800">
              <a:latin typeface="Cambria"/>
              <a:cs typeface="Cambria"/>
            </a:endParaRPr>
          </a:p>
          <a:p>
            <a:pPr marL="226695" indent="-21463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26695" algn="l"/>
              </a:tabLst>
            </a:pP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Employee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listing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(Gtk::TreeView)</a:t>
            </a:r>
            <a:endParaRPr sz="1800">
              <a:latin typeface="Cambria"/>
              <a:cs typeface="Cambria"/>
            </a:endParaRPr>
          </a:p>
          <a:p>
            <a:pPr marL="219075" indent="-20701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19710" algn="l"/>
              </a:tabLst>
            </a:pP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Male/Female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selection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(Radio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Button)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All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1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widgets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should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be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put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into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Gtk::Vbox/Gtk::HBox.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For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proper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alignment.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154114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FFFFFF"/>
                </a:solidFill>
                <a:latin typeface="Trebuchet MS"/>
                <a:cs typeface="Trebuchet MS"/>
              </a:rPr>
              <a:t>GLA</a:t>
            </a:r>
            <a:r>
              <a:rPr lang="en-US" sz="3000" spc="-2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spc="-2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>
            <a:spLocks noGrp="true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2610">
              <a:lnSpc>
                <a:spcPct val="115000"/>
              </a:lnSpc>
              <a:spcBef>
                <a:spcPts val="100"/>
              </a:spcBef>
            </a:pPr>
            <a:r>
              <a:rPr spc="25" dirty="0"/>
              <a:t>Glade</a:t>
            </a:r>
            <a:r>
              <a:rPr spc="55" dirty="0"/>
              <a:t> </a:t>
            </a:r>
            <a:r>
              <a:rPr spc="-25" dirty="0"/>
              <a:t>Interface</a:t>
            </a:r>
            <a:r>
              <a:rPr spc="55" dirty="0"/>
              <a:t> </a:t>
            </a:r>
            <a:r>
              <a:rPr spc="-10" dirty="0"/>
              <a:t>Designer</a:t>
            </a:r>
            <a:r>
              <a:rPr spc="55" dirty="0"/>
              <a:t> </a:t>
            </a:r>
            <a:r>
              <a:rPr spc="-50" dirty="0"/>
              <a:t>is</a:t>
            </a:r>
            <a:r>
              <a:rPr spc="55" dirty="0"/>
              <a:t> </a:t>
            </a:r>
            <a:r>
              <a:rPr spc="-60" dirty="0"/>
              <a:t>a</a:t>
            </a:r>
            <a:r>
              <a:rPr spc="55" dirty="0"/>
              <a:t> </a:t>
            </a:r>
            <a:r>
              <a:rPr spc="-25" dirty="0"/>
              <a:t>graphical</a:t>
            </a:r>
            <a:r>
              <a:rPr spc="55" dirty="0"/>
              <a:t> </a:t>
            </a:r>
            <a:r>
              <a:rPr spc="-55" dirty="0"/>
              <a:t>user</a:t>
            </a:r>
            <a:r>
              <a:rPr spc="55" dirty="0"/>
              <a:t> </a:t>
            </a:r>
            <a:r>
              <a:rPr spc="-25" dirty="0"/>
              <a:t>interface</a:t>
            </a:r>
            <a:r>
              <a:rPr spc="55" dirty="0"/>
              <a:t> </a:t>
            </a:r>
            <a:r>
              <a:rPr spc="-25" dirty="0"/>
              <a:t>builder</a:t>
            </a:r>
            <a:r>
              <a:rPr spc="60" dirty="0"/>
              <a:t> </a:t>
            </a:r>
            <a:r>
              <a:rPr spc="-10" dirty="0"/>
              <a:t>tool</a:t>
            </a:r>
            <a:r>
              <a:rPr spc="55" dirty="0"/>
              <a:t> </a:t>
            </a:r>
            <a:r>
              <a:rPr spc="-15" dirty="0"/>
              <a:t>for</a:t>
            </a:r>
            <a:r>
              <a:rPr spc="55" dirty="0"/>
              <a:t> </a:t>
            </a:r>
            <a:r>
              <a:rPr spc="105" dirty="0"/>
              <a:t>GTK+</a:t>
            </a:r>
            <a:r>
              <a:rPr spc="55" dirty="0"/>
              <a:t> </a:t>
            </a:r>
            <a:r>
              <a:rPr spc="-30" dirty="0"/>
              <a:t>with </a:t>
            </a:r>
            <a:r>
              <a:rPr spc="-380" dirty="0"/>
              <a:t> </a:t>
            </a:r>
            <a:r>
              <a:rPr spc="-20" dirty="0"/>
              <a:t>additional</a:t>
            </a:r>
            <a:r>
              <a:rPr spc="45" dirty="0"/>
              <a:t> </a:t>
            </a:r>
            <a:r>
              <a:rPr spc="-20" dirty="0"/>
              <a:t>components</a:t>
            </a:r>
            <a:r>
              <a:rPr spc="50" dirty="0"/>
              <a:t> </a:t>
            </a:r>
            <a:r>
              <a:rPr spc="-15" dirty="0"/>
              <a:t>for</a:t>
            </a:r>
            <a:r>
              <a:rPr spc="50" dirty="0"/>
              <a:t> </a:t>
            </a:r>
            <a:r>
              <a:rPr spc="145" dirty="0"/>
              <a:t>GNOME.</a:t>
            </a:r>
            <a:endParaRPr spc="145" dirty="0"/>
          </a:p>
          <a:p>
            <a:pPr marL="12700" marR="5080">
              <a:lnSpc>
                <a:spcPct val="188000"/>
              </a:lnSpc>
            </a:pPr>
            <a:r>
              <a:rPr spc="25" dirty="0"/>
              <a:t>Glade</a:t>
            </a:r>
            <a:r>
              <a:rPr spc="55" dirty="0"/>
              <a:t> </a:t>
            </a:r>
            <a:r>
              <a:rPr spc="-70" dirty="0"/>
              <a:t>2</a:t>
            </a:r>
            <a:r>
              <a:rPr spc="55" dirty="0"/>
              <a:t> </a:t>
            </a:r>
            <a:r>
              <a:rPr spc="-50" dirty="0"/>
              <a:t>is</a:t>
            </a:r>
            <a:r>
              <a:rPr spc="60" dirty="0"/>
              <a:t> </a:t>
            </a:r>
            <a:r>
              <a:rPr spc="-20" dirty="0"/>
              <a:t>programming</a:t>
            </a:r>
            <a:r>
              <a:rPr spc="55" dirty="0"/>
              <a:t> </a:t>
            </a:r>
            <a:r>
              <a:rPr spc="-25" dirty="0"/>
              <a:t>language</a:t>
            </a:r>
            <a:r>
              <a:rPr spc="55" dirty="0"/>
              <a:t> </a:t>
            </a:r>
            <a:r>
              <a:rPr spc="-30" dirty="0"/>
              <a:t>dependant</a:t>
            </a:r>
            <a:r>
              <a:rPr spc="60" dirty="0"/>
              <a:t> </a:t>
            </a:r>
            <a:r>
              <a:rPr spc="-25" dirty="0"/>
              <a:t>and</a:t>
            </a:r>
            <a:r>
              <a:rPr spc="55" dirty="0"/>
              <a:t> </a:t>
            </a:r>
            <a:r>
              <a:rPr spc="-35" dirty="0"/>
              <a:t>produces</a:t>
            </a:r>
            <a:r>
              <a:rPr spc="60" dirty="0"/>
              <a:t> </a:t>
            </a:r>
            <a:r>
              <a:rPr spc="-60" dirty="0"/>
              <a:t>a</a:t>
            </a:r>
            <a:r>
              <a:rPr spc="55" dirty="0"/>
              <a:t> </a:t>
            </a:r>
            <a:r>
              <a:rPr spc="-20" dirty="0"/>
              <a:t>code</a:t>
            </a:r>
            <a:r>
              <a:rPr spc="55" dirty="0"/>
              <a:t> </a:t>
            </a:r>
            <a:r>
              <a:rPr spc="-15" dirty="0"/>
              <a:t>to</a:t>
            </a:r>
            <a:r>
              <a:rPr spc="60" dirty="0"/>
              <a:t> </a:t>
            </a:r>
            <a:r>
              <a:rPr spc="-10" dirty="0"/>
              <a:t>build</a:t>
            </a:r>
            <a:r>
              <a:rPr spc="55" dirty="0"/>
              <a:t> </a:t>
            </a:r>
            <a:r>
              <a:rPr spc="-25" dirty="0"/>
              <a:t>the</a:t>
            </a:r>
            <a:r>
              <a:rPr spc="55" dirty="0"/>
              <a:t> </a:t>
            </a:r>
            <a:r>
              <a:rPr spc="-35" dirty="0"/>
              <a:t>binary </a:t>
            </a:r>
            <a:r>
              <a:rPr spc="-30" dirty="0"/>
              <a:t> </a:t>
            </a:r>
            <a:r>
              <a:rPr spc="25" dirty="0"/>
              <a:t>Glade</a:t>
            </a:r>
            <a:r>
              <a:rPr spc="55" dirty="0"/>
              <a:t> </a:t>
            </a:r>
            <a:r>
              <a:rPr spc="-135" dirty="0"/>
              <a:t>3</a:t>
            </a:r>
            <a:r>
              <a:rPr spc="55" dirty="0"/>
              <a:t> </a:t>
            </a:r>
            <a:r>
              <a:rPr spc="-50" dirty="0"/>
              <a:t>is</a:t>
            </a:r>
            <a:r>
              <a:rPr spc="55" dirty="0"/>
              <a:t> </a:t>
            </a:r>
            <a:r>
              <a:rPr spc="-25" dirty="0"/>
              <a:t>independent</a:t>
            </a:r>
            <a:r>
              <a:rPr spc="55" dirty="0"/>
              <a:t> </a:t>
            </a:r>
            <a:r>
              <a:rPr spc="10" dirty="0"/>
              <a:t>of</a:t>
            </a:r>
            <a:r>
              <a:rPr spc="55" dirty="0"/>
              <a:t> </a:t>
            </a:r>
            <a:r>
              <a:rPr spc="-20" dirty="0"/>
              <a:t>programming</a:t>
            </a:r>
            <a:r>
              <a:rPr spc="55" dirty="0"/>
              <a:t> </a:t>
            </a:r>
            <a:r>
              <a:rPr spc="-30" dirty="0"/>
              <a:t>languages</a:t>
            </a:r>
            <a:r>
              <a:rPr spc="55" dirty="0"/>
              <a:t> </a:t>
            </a:r>
            <a:r>
              <a:rPr spc="-25" dirty="0"/>
              <a:t>and</a:t>
            </a:r>
            <a:r>
              <a:rPr spc="55" dirty="0"/>
              <a:t> </a:t>
            </a:r>
            <a:r>
              <a:rPr spc="-35" dirty="0"/>
              <a:t>produces</a:t>
            </a:r>
            <a:r>
              <a:rPr spc="55" dirty="0"/>
              <a:t> </a:t>
            </a:r>
            <a:r>
              <a:rPr spc="-30" dirty="0"/>
              <a:t>just</a:t>
            </a:r>
            <a:r>
              <a:rPr spc="55" dirty="0"/>
              <a:t> </a:t>
            </a:r>
            <a:r>
              <a:rPr spc="-60" dirty="0"/>
              <a:t>a</a:t>
            </a:r>
            <a:r>
              <a:rPr spc="55" dirty="0"/>
              <a:t> </a:t>
            </a:r>
            <a:r>
              <a:rPr spc="80" dirty="0"/>
              <a:t>GUI’s</a:t>
            </a:r>
            <a:r>
              <a:rPr spc="55" dirty="0"/>
              <a:t> </a:t>
            </a:r>
            <a:r>
              <a:rPr spc="165" dirty="0"/>
              <a:t>XML</a:t>
            </a:r>
            <a:r>
              <a:rPr spc="55" dirty="0"/>
              <a:t> </a:t>
            </a:r>
            <a:r>
              <a:rPr spc="-10" dirty="0"/>
              <a:t>file</a:t>
            </a:r>
            <a:endParaRPr spc="-10" dirty="0"/>
          </a:p>
        </p:txBody>
      </p:sp>
      <p:sp>
        <p:nvSpPr>
          <p:cNvPr id="4" name="object 4"/>
          <p:cNvSpPr txBox="true"/>
          <p:nvPr/>
        </p:nvSpPr>
        <p:spPr>
          <a:xfrm>
            <a:off x="384810" y="2955290"/>
            <a:ext cx="630301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CACACA"/>
                </a:solidFill>
                <a:latin typeface="Cambria"/>
                <a:cs typeface="Cambria"/>
              </a:rPr>
              <a:t>GTK+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95" dirty="0">
                <a:solidFill>
                  <a:srgbClr val="CACACA"/>
                </a:solidFill>
                <a:latin typeface="Cambria"/>
                <a:cs typeface="Cambria"/>
              </a:rPr>
              <a:t>: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CACACA"/>
                </a:solidFill>
                <a:latin typeface="Cambria"/>
                <a:cs typeface="Cambria"/>
              </a:rPr>
              <a:t>Cross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CACACA"/>
                </a:solidFill>
                <a:latin typeface="Cambria"/>
                <a:cs typeface="Cambria"/>
              </a:rPr>
              <a:t>platform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25" dirty="0">
                <a:solidFill>
                  <a:srgbClr val="CACACA"/>
                </a:solidFill>
                <a:latin typeface="Cambria"/>
                <a:cs typeface="Cambria"/>
              </a:rPr>
              <a:t>widget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CACACA"/>
                </a:solidFill>
                <a:latin typeface="Cambria"/>
                <a:cs typeface="Cambria"/>
              </a:rPr>
              <a:t>toolkit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CACACA"/>
                </a:solidFill>
                <a:latin typeface="Cambria"/>
                <a:cs typeface="Cambria"/>
              </a:rPr>
              <a:t>for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20" dirty="0">
                <a:solidFill>
                  <a:srgbClr val="CACACA"/>
                </a:solidFill>
                <a:latin typeface="Cambria"/>
                <a:cs typeface="Cambria"/>
              </a:rPr>
              <a:t>creating</a:t>
            </a:r>
            <a:r>
              <a:rPr lang="en-US" spc="-2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80" dirty="0">
                <a:solidFill>
                  <a:srgbClr val="CACACA"/>
                </a:solidFill>
                <a:latin typeface="Cambria"/>
                <a:cs typeface="Cambria"/>
              </a:rPr>
              <a:t>GUIs</a:t>
            </a:r>
            <a:endParaRPr spc="80" dirty="0">
              <a:solidFill>
                <a:srgbClr val="CACACA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pc="145" dirty="0">
                <a:solidFill>
                  <a:srgbClr val="CACACA"/>
                </a:solidFill>
                <a:latin typeface="Cambria"/>
                <a:cs typeface="Cambria"/>
              </a:rPr>
              <a:t>GNOME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95" dirty="0">
                <a:solidFill>
                  <a:srgbClr val="CACACA"/>
                </a:solidFill>
                <a:latin typeface="Cambria"/>
                <a:cs typeface="Cambria"/>
              </a:rPr>
              <a:t>: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CACACA"/>
                </a:solidFill>
                <a:latin typeface="Cambria"/>
                <a:cs typeface="Cambria"/>
              </a:rPr>
              <a:t>Desktop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30" dirty="0">
                <a:solidFill>
                  <a:srgbClr val="CACACA"/>
                </a:solidFill>
                <a:latin typeface="Cambria"/>
                <a:cs typeface="Cambria"/>
              </a:rPr>
              <a:t>created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25" dirty="0">
                <a:solidFill>
                  <a:srgbClr val="CACACA"/>
                </a:solidFill>
                <a:latin typeface="Cambria"/>
                <a:cs typeface="Cambria"/>
              </a:rPr>
              <a:t>with</a:t>
            </a:r>
            <a:r>
              <a:rPr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CACACA"/>
                </a:solidFill>
                <a:latin typeface="Cambria"/>
                <a:cs typeface="Cambria"/>
              </a:rPr>
              <a:t>open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30" dirty="0">
                <a:solidFill>
                  <a:srgbClr val="CACACA"/>
                </a:solidFill>
                <a:latin typeface="Cambria"/>
                <a:cs typeface="Cambria"/>
              </a:rPr>
              <a:t>source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-35" dirty="0">
                <a:solidFill>
                  <a:srgbClr val="CACACA"/>
                </a:solidFill>
                <a:latin typeface="Cambria"/>
                <a:cs typeface="Cambria"/>
              </a:rPr>
              <a:t>software</a:t>
            </a:r>
            <a:r>
              <a:rPr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pc="5" dirty="0">
                <a:solidFill>
                  <a:srgbClr val="CACACA"/>
                </a:solidFill>
                <a:latin typeface="Cambria"/>
                <a:cs typeface="Cambria"/>
              </a:rPr>
              <a:t>(linux)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810" y="502920"/>
            <a:ext cx="29927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0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3000" spc="-1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80" dirty="0">
                <a:solidFill>
                  <a:srgbClr val="FFFFFF"/>
                </a:solidFill>
                <a:latin typeface="Trebuchet MS"/>
                <a:cs typeface="Trebuchet MS"/>
              </a:rPr>
              <a:t>GLAD</a:t>
            </a:r>
            <a:r>
              <a:rPr sz="3000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8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725" y="1216355"/>
            <a:ext cx="150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Theme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support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true"/>
          <p:nvPr/>
        </p:nvSpPr>
        <p:spPr>
          <a:xfrm>
            <a:off x="384810" y="1731010"/>
            <a:ext cx="272224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Object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orientated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approach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true"/>
          <p:nvPr/>
        </p:nvSpPr>
        <p:spPr>
          <a:xfrm>
            <a:off x="441875" y="2245055"/>
            <a:ext cx="193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Internationalization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true"/>
          <p:nvPr/>
        </p:nvSpPr>
        <p:spPr>
          <a:xfrm>
            <a:off x="441875" y="2759405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Localization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true"/>
          <p:nvPr/>
        </p:nvSpPr>
        <p:spPr>
          <a:xfrm>
            <a:off x="441875" y="3273755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UTF8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support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true"/>
          <p:nvPr/>
        </p:nvSpPr>
        <p:spPr>
          <a:xfrm>
            <a:off x="441875" y="3788105"/>
            <a:ext cx="153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Documentation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4118975" y="1343981"/>
            <a:ext cx="138938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Encapsulation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Derivation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true"/>
          <p:nvPr/>
        </p:nvSpPr>
        <p:spPr>
          <a:xfrm>
            <a:off x="4118975" y="2372681"/>
            <a:ext cx="112712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Inheritance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Less</a:t>
            </a:r>
            <a:r>
              <a:rPr sz="1800" spc="1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Code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true"/>
          <p:nvPr/>
        </p:nvSpPr>
        <p:spPr>
          <a:xfrm>
            <a:off x="4118975" y="3401380"/>
            <a:ext cx="142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Prefixed</a:t>
            </a:r>
            <a:r>
              <a:rPr sz="1800" spc="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codes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725" y="502810"/>
            <a:ext cx="422529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5" dirty="0">
                <a:solidFill>
                  <a:srgbClr val="FFFFFF"/>
                </a:solidFill>
                <a:latin typeface="Trebuchet MS"/>
                <a:cs typeface="Trebuchet MS"/>
              </a:rPr>
              <a:t>Gettin</a:t>
            </a:r>
            <a:r>
              <a:rPr sz="3000" spc="-2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Starte</a:t>
            </a:r>
            <a:r>
              <a:rPr sz="3000" spc="-1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wit</a:t>
            </a:r>
            <a:r>
              <a:rPr sz="3000" spc="-2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glad</a:t>
            </a:r>
            <a:r>
              <a:rPr sz="3000" spc="-20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810" y="1625600"/>
            <a:ext cx="605663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40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Prerequisites</a:t>
            </a:r>
            <a:r>
              <a:rPr sz="1800" spc="1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u="sng" spc="-125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Check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that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have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3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”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,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“glade-2”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 or “glade--”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installed.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true"/>
          <p:nvPr/>
        </p:nvSpPr>
        <p:spPr>
          <a:xfrm>
            <a:off x="384810" y="2759710"/>
            <a:ext cx="8211820" cy="160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35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How</a:t>
            </a:r>
            <a:r>
              <a:rPr sz="1800" u="sng" spc="30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 </a:t>
            </a:r>
            <a:r>
              <a:rPr sz="1800" u="sng" spc="-15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to</a:t>
            </a:r>
            <a:r>
              <a:rPr sz="1800" u="sng" spc="30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 </a:t>
            </a:r>
            <a:r>
              <a:rPr sz="1800" u="sng" spc="-35" dirty="0">
                <a:solidFill>
                  <a:srgbClr val="CACACA"/>
                </a:solidFill>
                <a:uFill>
                  <a:solidFill>
                    <a:srgbClr val="CACACA"/>
                  </a:solidFill>
                </a:uFill>
                <a:latin typeface="Cambria"/>
                <a:cs typeface="Cambria"/>
              </a:rPr>
              <a:t>check?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Try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typing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3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”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,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3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”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 and “glade--”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on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terminal</a:t>
            </a:r>
            <a:r>
              <a:rPr lang="en-US" sz="1800" spc="-25" dirty="0">
                <a:solidFill>
                  <a:srgbClr val="CACACA"/>
                </a:solidFill>
                <a:latin typeface="Cambria"/>
                <a:cs typeface="Cambria"/>
              </a:rPr>
              <a:t>, if not found then, please get installed suitable glade version first (ideally glade-3) on your system.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Note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25" dirty="0">
                <a:solidFill>
                  <a:srgbClr val="CACACA"/>
                </a:solidFill>
                <a:latin typeface="Cambria"/>
                <a:cs typeface="Cambria"/>
              </a:rPr>
              <a:t>: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If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are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using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90" dirty="0">
                <a:solidFill>
                  <a:srgbClr val="CACACA"/>
                </a:solidFill>
                <a:latin typeface="Cambria"/>
                <a:cs typeface="Cambria"/>
              </a:rPr>
              <a:t>64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bit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machine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“glade--”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cannot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installed.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84725" y="317160"/>
            <a:ext cx="2679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FFFFFF"/>
                </a:solidFill>
                <a:latin typeface="Trebuchet MS"/>
                <a:cs typeface="Trebuchet MS"/>
              </a:rPr>
              <a:t>Creatin</a:t>
            </a:r>
            <a:r>
              <a:rPr sz="3000" spc="-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2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true"/>
          <p:nvPr/>
        </p:nvSpPr>
        <p:spPr>
          <a:xfrm>
            <a:off x="384725" y="1216355"/>
            <a:ext cx="214376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CACACA"/>
                </a:solidFill>
                <a:latin typeface="Cambria"/>
                <a:cs typeface="Cambria"/>
              </a:rPr>
              <a:t>On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terminal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type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25" dirty="0">
                <a:solidFill>
                  <a:srgbClr val="CACACA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111125">
              <a:lnSpc>
                <a:spcPct val="100000"/>
              </a:lnSpc>
              <a:spcBef>
                <a:spcPts val="1890"/>
              </a:spcBef>
              <a:tabLst>
                <a:tab pos="469265" algn="l"/>
              </a:tabLst>
            </a:pPr>
            <a:r>
              <a:rPr sz="1800" spc="-175" dirty="0">
                <a:solidFill>
                  <a:srgbClr val="CACACA"/>
                </a:solidFill>
                <a:latin typeface="Cambria"/>
                <a:cs typeface="Cambria"/>
              </a:rPr>
              <a:t>1.	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glade-2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2050" y="750404"/>
            <a:ext cx="6161774" cy="4284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2737" y="1086575"/>
            <a:ext cx="4714875" cy="3429000"/>
            <a:chOff x="3942737" y="1086575"/>
            <a:chExt cx="4714875" cy="3429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42737" y="1086575"/>
              <a:ext cx="4714874" cy="3428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57249" y="1605300"/>
              <a:ext cx="4128135" cy="2856230"/>
            </a:xfrm>
            <a:custGeom>
              <a:avLst/>
              <a:gdLst/>
              <a:ahLst/>
              <a:cxnLst/>
              <a:rect l="l" t="t" r="r" b="b"/>
              <a:pathLst>
                <a:path w="4128134" h="2856229">
                  <a:moveTo>
                    <a:pt x="0" y="0"/>
                  </a:moveTo>
                  <a:lnTo>
                    <a:pt x="753299" y="0"/>
                  </a:lnTo>
                  <a:lnTo>
                    <a:pt x="753299" y="513299"/>
                  </a:lnTo>
                  <a:lnTo>
                    <a:pt x="0" y="513299"/>
                  </a:lnTo>
                  <a:lnTo>
                    <a:pt x="0" y="0"/>
                  </a:lnTo>
                  <a:close/>
                </a:path>
                <a:path w="4128134" h="2856229">
                  <a:moveTo>
                    <a:pt x="2696874" y="2342374"/>
                  </a:moveTo>
                  <a:lnTo>
                    <a:pt x="4127874" y="2342374"/>
                  </a:lnTo>
                  <a:lnTo>
                    <a:pt x="4127874" y="2855674"/>
                  </a:lnTo>
                  <a:lnTo>
                    <a:pt x="2696874" y="2855674"/>
                  </a:lnTo>
                  <a:lnTo>
                    <a:pt x="2696874" y="2342374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true"/>
          <p:nvPr/>
        </p:nvSpPr>
        <p:spPr>
          <a:xfrm>
            <a:off x="210041" y="1249105"/>
            <a:ext cx="253111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indent="-21336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6060" algn="l"/>
              </a:tabLst>
            </a:pP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Click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on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CACACA"/>
                </a:solidFill>
                <a:latin typeface="Cambria"/>
                <a:cs typeface="Cambria"/>
              </a:rPr>
              <a:t>NEW</a:t>
            </a:r>
            <a:endParaRPr sz="1800">
              <a:latin typeface="Cambria"/>
              <a:cs typeface="Cambria"/>
            </a:endParaRPr>
          </a:p>
          <a:p>
            <a:pPr marL="217170" indent="-205105">
              <a:lnSpc>
                <a:spcPct val="100000"/>
              </a:lnSpc>
              <a:spcBef>
                <a:spcPts val="1890"/>
              </a:spcBef>
              <a:buAutoNum type="arabicPeriod" startAt="2"/>
              <a:tabLst>
                <a:tab pos="217170" algn="l"/>
              </a:tabLst>
            </a:pP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“New</a:t>
            </a:r>
            <a:r>
              <a:rPr sz="1800" spc="2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85" dirty="0">
                <a:solidFill>
                  <a:srgbClr val="CACACA"/>
                </a:solidFill>
                <a:latin typeface="Cambria"/>
                <a:cs typeface="Cambria"/>
              </a:rPr>
              <a:t>GNOME</a:t>
            </a:r>
            <a:r>
              <a:rPr sz="1800" spc="2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Project”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/>
          <p:nvPr/>
        </p:nvSpPr>
        <p:spPr>
          <a:xfrm>
            <a:off x="210049" y="1110801"/>
            <a:ext cx="266446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Now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can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start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by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 creating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creating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either</a:t>
            </a: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145" dirty="0">
                <a:solidFill>
                  <a:srgbClr val="CACACA"/>
                </a:solidFill>
                <a:latin typeface="Cambria"/>
                <a:cs typeface="Cambria"/>
              </a:rPr>
              <a:t>WINDOW</a:t>
            </a:r>
            <a:endParaRPr sz="1800">
              <a:latin typeface="Cambria"/>
              <a:cs typeface="Cambria"/>
            </a:endParaRPr>
          </a:p>
          <a:p>
            <a:pPr marL="12700" marR="1745615">
              <a:lnSpc>
                <a:spcPct val="188000"/>
              </a:lnSpc>
            </a:pP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or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155" dirty="0">
                <a:solidFill>
                  <a:srgbClr val="CACACA"/>
                </a:solidFill>
                <a:latin typeface="Cambria"/>
                <a:cs typeface="Cambria"/>
              </a:rPr>
              <a:t>DIALOG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20925" y="142875"/>
            <a:ext cx="5220335" cy="4857750"/>
            <a:chOff x="3020925" y="142875"/>
            <a:chExt cx="5220335" cy="48577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0925" y="142875"/>
              <a:ext cx="1485899" cy="48577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71025" y="1361714"/>
              <a:ext cx="1310005" cy="506095"/>
            </a:xfrm>
            <a:custGeom>
              <a:avLst/>
              <a:gdLst/>
              <a:ahLst/>
              <a:cxnLst/>
              <a:rect l="l" t="t" r="r" b="b"/>
              <a:pathLst>
                <a:path w="1310004" h="506094">
                  <a:moveTo>
                    <a:pt x="0" y="505560"/>
                  </a:moveTo>
                  <a:lnTo>
                    <a:pt x="1309751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0725" y="241150"/>
              <a:ext cx="3200399" cy="21176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493" y="1300730"/>
              <a:ext cx="166547" cy="119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27225" y="3712974"/>
              <a:ext cx="1342390" cy="5080"/>
            </a:xfrm>
            <a:custGeom>
              <a:avLst/>
              <a:gdLst/>
              <a:ahLst/>
              <a:cxnLst/>
              <a:rect l="l" t="t" r="r" b="b"/>
              <a:pathLst>
                <a:path w="1342389" h="5079">
                  <a:moveTo>
                    <a:pt x="0" y="0"/>
                  </a:moveTo>
                  <a:lnTo>
                    <a:pt x="1342051" y="4788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0725" y="2565850"/>
              <a:ext cx="3200399" cy="23050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4820" y="3656277"/>
              <a:ext cx="158418" cy="122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253748" y="352614"/>
            <a:ext cx="195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Saving</a:t>
            </a:r>
            <a:r>
              <a:rPr sz="2000" spc="15" dirty="0"/>
              <a:t> </a:t>
            </a:r>
            <a:r>
              <a:rPr sz="2000" spc="-25" dirty="0"/>
              <a:t>the</a:t>
            </a:r>
            <a:r>
              <a:rPr sz="2000" spc="20" dirty="0"/>
              <a:t> </a:t>
            </a:r>
            <a:r>
              <a:rPr sz="2000" spc="-20" dirty="0"/>
              <a:t>Project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80100" y="556999"/>
            <a:ext cx="8690610" cy="3971925"/>
            <a:chOff x="280100" y="556999"/>
            <a:chExt cx="8690610" cy="39719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0100" y="1559325"/>
              <a:ext cx="3727674" cy="17191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5300" y="1911074"/>
              <a:ext cx="732155" cy="436880"/>
            </a:xfrm>
            <a:custGeom>
              <a:avLst/>
              <a:gdLst/>
              <a:ahLst/>
              <a:cxnLst/>
              <a:rect l="l" t="t" r="r" b="b"/>
              <a:pathLst>
                <a:path w="732155" h="436880">
                  <a:moveTo>
                    <a:pt x="0" y="0"/>
                  </a:moveTo>
                  <a:lnTo>
                    <a:pt x="731699" y="0"/>
                  </a:lnTo>
                  <a:lnTo>
                    <a:pt x="731699" y="436799"/>
                  </a:lnTo>
                  <a:lnTo>
                    <a:pt x="0" y="436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1399" y="556999"/>
              <a:ext cx="4528975" cy="37237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71150" y="1004775"/>
              <a:ext cx="2451735" cy="906780"/>
            </a:xfrm>
            <a:custGeom>
              <a:avLst/>
              <a:gdLst/>
              <a:ahLst/>
              <a:cxnLst/>
              <a:rect l="l" t="t" r="r" b="b"/>
              <a:pathLst>
                <a:path w="2451735" h="906780">
                  <a:moveTo>
                    <a:pt x="0" y="906299"/>
                  </a:moveTo>
                  <a:lnTo>
                    <a:pt x="0" y="0"/>
                  </a:lnTo>
                  <a:lnTo>
                    <a:pt x="245159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09499" y="1004775"/>
              <a:ext cx="497205" cy="18415"/>
            </a:xfrm>
            <a:custGeom>
              <a:avLst/>
              <a:gdLst/>
              <a:ahLst/>
              <a:cxnLst/>
              <a:rect l="l" t="t" r="r" b="b"/>
              <a:pathLst>
                <a:path w="497204" h="18415">
                  <a:moveTo>
                    <a:pt x="0" y="0"/>
                  </a:moveTo>
                  <a:lnTo>
                    <a:pt x="497173" y="17808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022" y="981613"/>
              <a:ext cx="106571" cy="819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30825" y="2478974"/>
              <a:ext cx="5591175" cy="2040255"/>
            </a:xfrm>
            <a:custGeom>
              <a:avLst/>
              <a:gdLst/>
              <a:ahLst/>
              <a:cxnLst/>
              <a:rect l="l" t="t" r="r" b="b"/>
              <a:pathLst>
                <a:path w="5591175" h="2040254">
                  <a:moveTo>
                    <a:pt x="1954649" y="207449"/>
                  </a:moveTo>
                  <a:lnTo>
                    <a:pt x="2631749" y="207449"/>
                  </a:lnTo>
                  <a:lnTo>
                    <a:pt x="2631749" y="535049"/>
                  </a:lnTo>
                  <a:lnTo>
                    <a:pt x="1954649" y="535049"/>
                  </a:lnTo>
                  <a:lnTo>
                    <a:pt x="1954649" y="207449"/>
                  </a:lnTo>
                  <a:close/>
                </a:path>
                <a:path w="5591175" h="2040254">
                  <a:moveTo>
                    <a:pt x="4772099" y="1364999"/>
                  </a:moveTo>
                  <a:lnTo>
                    <a:pt x="5591099" y="1364999"/>
                  </a:lnTo>
                  <a:lnTo>
                    <a:pt x="5591099" y="1801799"/>
                  </a:lnTo>
                  <a:lnTo>
                    <a:pt x="4772099" y="1801799"/>
                  </a:lnTo>
                  <a:lnTo>
                    <a:pt x="4772099" y="1364999"/>
                  </a:lnTo>
                  <a:close/>
                </a:path>
                <a:path w="5591175" h="2040254">
                  <a:moveTo>
                    <a:pt x="5181599" y="1801799"/>
                  </a:moveTo>
                  <a:lnTo>
                    <a:pt x="5181599" y="2039925"/>
                  </a:lnTo>
                  <a:lnTo>
                    <a:pt x="10777" y="2039925"/>
                  </a:lnTo>
                  <a:lnTo>
                    <a:pt x="10777" y="0"/>
                  </a:lnTo>
                  <a:lnTo>
                    <a:pt x="0" y="0"/>
                  </a:lnTo>
                </a:path>
                <a:path w="5591175" h="2040254">
                  <a:moveTo>
                    <a:pt x="0" y="480599"/>
                  </a:moveTo>
                  <a:lnTo>
                    <a:pt x="0" y="1142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9834" y="2497299"/>
              <a:ext cx="81980" cy="105500"/>
            </a:xfrm>
            <a:prstGeom prst="rect">
              <a:avLst/>
            </a:prstGeom>
          </p:spPr>
        </p:pic>
      </p:grpSp>
      <p:sp>
        <p:nvSpPr>
          <p:cNvPr id="12" name="object 12"/>
          <p:cNvSpPr txBox="true"/>
          <p:nvPr/>
        </p:nvSpPr>
        <p:spPr>
          <a:xfrm>
            <a:off x="253750" y="3487798"/>
            <a:ext cx="312483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1400" spc="20" dirty="0">
                <a:solidFill>
                  <a:srgbClr val="CACACA"/>
                </a:solidFill>
                <a:latin typeface="Cambria"/>
                <a:cs typeface="Cambria"/>
              </a:rPr>
              <a:t>Clicking </a:t>
            </a:r>
            <a:r>
              <a:rPr sz="1400" dirty="0">
                <a:solidFill>
                  <a:srgbClr val="CACACA"/>
                </a:solidFill>
                <a:latin typeface="Cambria"/>
                <a:cs typeface="Cambria"/>
              </a:rPr>
              <a:t>on </a:t>
            </a:r>
            <a:r>
              <a:rPr sz="1400" spc="-50" dirty="0">
                <a:solidFill>
                  <a:srgbClr val="CACACA"/>
                </a:solidFill>
                <a:latin typeface="Cambria"/>
                <a:cs typeface="Cambria"/>
              </a:rPr>
              <a:t>save</a:t>
            </a:r>
            <a:r>
              <a:rPr sz="1400" spc="-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will</a:t>
            </a:r>
            <a:r>
              <a:rPr sz="1400" spc="26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CACACA"/>
                </a:solidFill>
                <a:latin typeface="Cambria"/>
                <a:cs typeface="Cambria"/>
              </a:rPr>
              <a:t>create</a:t>
            </a:r>
            <a:r>
              <a:rPr sz="1400" spc="2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45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400" spc="21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file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with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 the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extension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.glade</a:t>
            </a:r>
            <a:r>
              <a:rPr sz="14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which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4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4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125" dirty="0">
                <a:solidFill>
                  <a:srgbClr val="CACACA"/>
                </a:solidFill>
                <a:latin typeface="Cambria"/>
                <a:cs typeface="Cambria"/>
              </a:rPr>
              <a:t>GUI </a:t>
            </a:r>
            <a:r>
              <a:rPr sz="1400" spc="130" dirty="0">
                <a:solidFill>
                  <a:srgbClr val="CACACA"/>
                </a:solidFill>
                <a:latin typeface="Cambria"/>
                <a:cs typeface="Cambria"/>
              </a:rPr>
              <a:t> XML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code.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Later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if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need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edit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your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“glade”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file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launch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by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typing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“glade-2</a:t>
            </a:r>
            <a:r>
              <a:rPr sz="14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40" dirty="0">
                <a:solidFill>
                  <a:srgbClr val="CACACA"/>
                </a:solidFill>
                <a:latin typeface="Cambria"/>
                <a:cs typeface="Cambria"/>
              </a:rPr>
              <a:t>test. </a:t>
            </a:r>
            <a:r>
              <a:rPr sz="1400" spc="-29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glade”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100"/>
              </a:spcBef>
            </a:pPr>
            <a:r>
              <a:rPr dirty="0"/>
              <a:t>After</a:t>
            </a:r>
            <a:r>
              <a:rPr spc="45" dirty="0"/>
              <a:t> </a:t>
            </a:r>
            <a:r>
              <a:rPr spc="105" dirty="0"/>
              <a:t>BUILD</a:t>
            </a:r>
            <a:r>
              <a:rPr spc="45" dirty="0"/>
              <a:t> </a:t>
            </a:r>
            <a:r>
              <a:rPr spc="-20" dirty="0"/>
              <a:t>you</a:t>
            </a:r>
            <a:r>
              <a:rPr spc="45" dirty="0"/>
              <a:t> </a:t>
            </a:r>
            <a:r>
              <a:rPr spc="-25" dirty="0"/>
              <a:t>will</a:t>
            </a:r>
            <a:r>
              <a:rPr spc="45" dirty="0"/>
              <a:t> </a:t>
            </a:r>
            <a:r>
              <a:rPr spc="-35" dirty="0"/>
              <a:t>either</a:t>
            </a:r>
            <a:r>
              <a:rPr spc="45" dirty="0"/>
              <a:t> </a:t>
            </a:r>
            <a:r>
              <a:rPr spc="-30" dirty="0"/>
              <a:t>get</a:t>
            </a:r>
            <a:endParaRPr spc="-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00" y="900725"/>
            <a:ext cx="3641475" cy="1740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725" y="900725"/>
            <a:ext cx="4343399" cy="2457449"/>
          </a:xfrm>
          <a:prstGeom prst="rect">
            <a:avLst/>
          </a:prstGeom>
        </p:spPr>
      </p:pic>
      <p:sp>
        <p:nvSpPr>
          <p:cNvPr id="5" name="object 5"/>
          <p:cNvSpPr txBox="true"/>
          <p:nvPr/>
        </p:nvSpPr>
        <p:spPr>
          <a:xfrm>
            <a:off x="225425" y="2362655"/>
            <a:ext cx="8531225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38505" algn="ctr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CACACA"/>
                </a:solidFill>
                <a:latin typeface="Cambria"/>
                <a:cs typeface="Cambria"/>
              </a:rPr>
              <a:t>OR</a:t>
            </a:r>
            <a:endParaRPr sz="1800">
              <a:latin typeface="Cambria"/>
              <a:cs typeface="Cambria"/>
            </a:endParaRPr>
          </a:p>
          <a:p>
            <a:pPr marL="231140" marR="5310505">
              <a:lnSpc>
                <a:spcPct val="115000"/>
              </a:lnSpc>
              <a:spcBef>
                <a:spcPts val="1645"/>
              </a:spcBef>
            </a:pP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Project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build</a:t>
            </a: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ready </a:t>
            </a:r>
            <a:r>
              <a:rPr sz="1800" spc="-38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for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compilation!</a:t>
            </a:r>
            <a:endParaRPr sz="1800">
              <a:latin typeface="Cambria"/>
              <a:cs typeface="Cambria"/>
            </a:endParaRPr>
          </a:p>
          <a:p>
            <a:pPr marL="4806315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solidFill>
                  <a:srgbClr val="CACACA"/>
                </a:solidFill>
                <a:latin typeface="Cambria"/>
                <a:cs typeface="Cambria"/>
              </a:rPr>
              <a:t>You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Probably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have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90" dirty="0">
                <a:solidFill>
                  <a:srgbClr val="CACACA"/>
                </a:solidFill>
                <a:latin typeface="Cambria"/>
                <a:cs typeface="Cambria"/>
              </a:rPr>
              <a:t>64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bit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machine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4806315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“glade--”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not</a:t>
            </a:r>
            <a:r>
              <a:rPr sz="1800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installed!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mbria"/>
              <a:cs typeface="Cambria"/>
            </a:endParaRPr>
          </a:p>
          <a:p>
            <a:pPr marL="12700" marR="140335">
              <a:lnSpc>
                <a:spcPct val="115000"/>
              </a:lnSpc>
              <a:spcBef>
                <a:spcPts val="5"/>
              </a:spcBef>
            </a:pPr>
            <a:r>
              <a:rPr sz="1800" i="1" spc="40" dirty="0">
                <a:solidFill>
                  <a:srgbClr val="CACACA"/>
                </a:solidFill>
                <a:latin typeface="Cambria"/>
                <a:cs typeface="Cambria"/>
              </a:rPr>
              <a:t>In</a:t>
            </a:r>
            <a:r>
              <a:rPr sz="1800" i="1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-30" dirty="0">
                <a:solidFill>
                  <a:srgbClr val="CACACA"/>
                </a:solidFill>
                <a:latin typeface="Cambria"/>
                <a:cs typeface="Cambria"/>
              </a:rPr>
              <a:t>case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20" dirty="0">
                <a:solidFill>
                  <a:srgbClr val="CACACA"/>
                </a:solidFill>
                <a:latin typeface="Cambria"/>
                <a:cs typeface="Cambria"/>
              </a:rPr>
              <a:t>“build”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CACACA"/>
                </a:solidFill>
                <a:latin typeface="Cambria"/>
                <a:cs typeface="Cambria"/>
              </a:rPr>
              <a:t>doesn’t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5" dirty="0">
                <a:solidFill>
                  <a:srgbClr val="CACACA"/>
                </a:solidFill>
                <a:latin typeface="Cambria"/>
                <a:cs typeface="Cambria"/>
              </a:rPr>
              <a:t>work,</a:t>
            </a:r>
            <a:r>
              <a:rPr sz="1800" i="1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-5" dirty="0">
                <a:solidFill>
                  <a:srgbClr val="CACACA"/>
                </a:solidFill>
                <a:latin typeface="Cambria"/>
                <a:cs typeface="Cambria"/>
              </a:rPr>
              <a:t>just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CACACA"/>
                </a:solidFill>
                <a:latin typeface="Cambria"/>
                <a:cs typeface="Cambria"/>
              </a:rPr>
              <a:t>ssh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40" dirty="0">
                <a:solidFill>
                  <a:srgbClr val="CACACA"/>
                </a:solidFill>
                <a:latin typeface="Cambria"/>
                <a:cs typeface="Cambria"/>
              </a:rPr>
              <a:t>on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-125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-55" dirty="0">
                <a:solidFill>
                  <a:srgbClr val="CACACA"/>
                </a:solidFill>
                <a:latin typeface="Cambria"/>
                <a:cs typeface="Cambria"/>
              </a:rPr>
              <a:t>32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dirty="0">
                <a:solidFill>
                  <a:srgbClr val="CACACA"/>
                </a:solidFill>
                <a:latin typeface="Cambria"/>
                <a:cs typeface="Cambria"/>
              </a:rPr>
              <a:t>bit</a:t>
            </a:r>
            <a:r>
              <a:rPr sz="1800" i="1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CACACA"/>
                </a:solidFill>
                <a:latin typeface="Cambria"/>
                <a:cs typeface="Cambria"/>
              </a:rPr>
              <a:t>machine,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30" dirty="0">
                <a:solidFill>
                  <a:srgbClr val="CACACA"/>
                </a:solidFill>
                <a:latin typeface="Cambria"/>
                <a:cs typeface="Cambria"/>
              </a:rPr>
              <a:t>open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0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-30" dirty="0">
                <a:solidFill>
                  <a:srgbClr val="CACACA"/>
                </a:solidFill>
                <a:latin typeface="Cambria"/>
                <a:cs typeface="Cambria"/>
              </a:rPr>
              <a:t>glade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CACACA"/>
                </a:solidFill>
                <a:latin typeface="Cambria"/>
                <a:cs typeface="Cambria"/>
              </a:rPr>
              <a:t>file</a:t>
            </a:r>
            <a:r>
              <a:rPr sz="1800" i="1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-15" dirty="0">
                <a:solidFill>
                  <a:srgbClr val="CACACA"/>
                </a:solidFill>
                <a:latin typeface="Cambria"/>
                <a:cs typeface="Cambria"/>
              </a:rPr>
              <a:t>and </a:t>
            </a:r>
            <a:r>
              <a:rPr sz="1800" i="1" spc="-38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CACACA"/>
                </a:solidFill>
                <a:latin typeface="Cambria"/>
                <a:cs typeface="Cambria"/>
              </a:rPr>
              <a:t>then</a:t>
            </a:r>
            <a:r>
              <a:rPr sz="1800" i="1" spc="4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15" dirty="0">
                <a:solidFill>
                  <a:srgbClr val="CACACA"/>
                </a:solidFill>
                <a:latin typeface="Cambria"/>
                <a:cs typeface="Cambria"/>
              </a:rPr>
              <a:t>click</a:t>
            </a:r>
            <a:r>
              <a:rPr sz="1800" i="1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40" dirty="0">
                <a:solidFill>
                  <a:srgbClr val="CACACA"/>
                </a:solidFill>
                <a:latin typeface="Cambria"/>
                <a:cs typeface="Cambria"/>
              </a:rPr>
              <a:t>on</a:t>
            </a:r>
            <a:r>
              <a:rPr sz="1800" i="1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i="1" spc="95" dirty="0">
                <a:solidFill>
                  <a:srgbClr val="CACACA"/>
                </a:solidFill>
                <a:latin typeface="Cambria"/>
                <a:cs typeface="Cambria"/>
              </a:rPr>
              <a:t>“BUILD”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4657</Words>
  <Application>WPS Presentation</Application>
  <PresentationFormat>On-screen Show 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Cambria</vt:lpstr>
      <vt:lpstr>PakType Naskh Basic</vt:lpstr>
      <vt:lpstr>Trebuchet MS</vt:lpstr>
      <vt:lpstr>DejaVu Sans</vt:lpstr>
      <vt:lpstr>Calibri</vt:lpstr>
      <vt:lpstr>微软雅黑</vt:lpstr>
      <vt:lpstr>AR PL UMing CN</vt:lpstr>
      <vt:lpstr>Arial Unicode MS</vt:lpstr>
      <vt:lpstr>NanumGothic</vt:lpstr>
      <vt:lpstr>Abyssinica SIL</vt:lpstr>
      <vt:lpstr>Office Theme</vt:lpstr>
      <vt:lpstr>PowerPoint 演示文稿</vt:lpstr>
      <vt:lpstr>GLADE</vt:lpstr>
      <vt:lpstr>WHY GLADE 2 ?</vt:lpstr>
      <vt:lpstr>Getting Started with glade</vt:lpstr>
      <vt:lpstr>Creating a Project</vt:lpstr>
      <vt:lpstr>PowerPoint 演示文稿</vt:lpstr>
      <vt:lpstr>PowerPoint 演示文稿</vt:lpstr>
      <vt:lpstr>Saving the Project</vt:lpstr>
      <vt:lpstr>After BUILD you will either get</vt:lpstr>
      <vt:lpstr>Compiling the GUI</vt:lpstr>
      <vt:lpstr>Compiling the GUI cont.</vt:lpstr>
      <vt:lpstr>But wait!</vt:lpstr>
      <vt:lpstr>Adding your code</vt:lpstr>
      <vt:lpstr>window1_glade.hh</vt:lpstr>
      <vt:lpstr>window1.hh</vt:lpstr>
      <vt:lpstr>window1_glade.cc</vt:lpstr>
      <vt:lpstr>window1.cc</vt:lpstr>
      <vt:lpstr>Glade Makefiles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shubhamg</cp:lastModifiedBy>
  <cp:revision>44</cp:revision>
  <dcterms:created xsi:type="dcterms:W3CDTF">2023-04-20T10:06:17Z</dcterms:created>
  <dcterms:modified xsi:type="dcterms:W3CDTF">2023-04-20T10:06:17Z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1033-11.1.0.9662</vt:lpwstr>
  </property>
</Properties>
</file>