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B150-8BA0-F1DE-D82D-6289EF6A4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C66856-F034-9DCE-64C2-FC4DC83CC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15AAE5-413E-058E-8F12-A9FC885C74D3}"/>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5" name="Footer Placeholder 4">
            <a:extLst>
              <a:ext uri="{FF2B5EF4-FFF2-40B4-BE49-F238E27FC236}">
                <a16:creationId xmlns:a16="http://schemas.microsoft.com/office/drawing/2014/main" id="{EB849E03-C4FC-3DFF-C7F5-5C38FD418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38699-2539-9217-D3D7-91368E4A6DAF}"/>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255627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DAE9-1550-31B7-F8C6-A15E2DA78F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778688-8D85-D10C-BD11-4182235C3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19725-07E7-A375-C9D3-1B97E2742831}"/>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5" name="Footer Placeholder 4">
            <a:extLst>
              <a:ext uri="{FF2B5EF4-FFF2-40B4-BE49-F238E27FC236}">
                <a16:creationId xmlns:a16="http://schemas.microsoft.com/office/drawing/2014/main" id="{8C5D757C-88DE-F5E2-B760-1C7CDD8F1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BCF00-6B00-CDD4-7309-14CA5B468C4F}"/>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333422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8277CD-267E-1C8A-459A-C80DF711BB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48625-7CA1-2175-79C7-1DE4EC7A0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647D1-9C23-96A9-DEDD-3EC1A924F1E3}"/>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5" name="Footer Placeholder 4">
            <a:extLst>
              <a:ext uri="{FF2B5EF4-FFF2-40B4-BE49-F238E27FC236}">
                <a16:creationId xmlns:a16="http://schemas.microsoft.com/office/drawing/2014/main" id="{24962EFD-BA3C-ED8B-A3A5-C0226AA60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8551D4-C44F-523C-7356-8F194AF60AB5}"/>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133045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6A5E-C2DA-3EEF-CFDA-97B21DB873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D518EB-3B8A-0B2F-2165-39790FF19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395E99-9FB0-9F86-6623-329061BEE4D4}"/>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5" name="Footer Placeholder 4">
            <a:extLst>
              <a:ext uri="{FF2B5EF4-FFF2-40B4-BE49-F238E27FC236}">
                <a16:creationId xmlns:a16="http://schemas.microsoft.com/office/drawing/2014/main" id="{D1C42EE9-365A-7562-B252-016B91D44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F5485-FE54-72EC-8A47-2A0CA1E8B15E}"/>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13177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9098-198E-2693-DD2D-D71D3FA15B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81AADD-01A3-900E-AA97-4DBFF3E60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6632A1-5F96-690B-F884-703D64D3AA65}"/>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5" name="Footer Placeholder 4">
            <a:extLst>
              <a:ext uri="{FF2B5EF4-FFF2-40B4-BE49-F238E27FC236}">
                <a16:creationId xmlns:a16="http://schemas.microsoft.com/office/drawing/2014/main" id="{60BA8E6C-6561-6F8B-6AE0-198127EED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7680E-281F-5E93-0ACB-AD99CBDDDF91}"/>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282143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10A3-59B0-4CED-C0CA-C703BE3E5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DD7D3B-5E1E-F81A-5593-009D64DB2D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FC8AD2-826D-D5B2-9512-D58B1C26AB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2F27D0-E247-041A-36E4-C9E976AA8A48}"/>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6" name="Footer Placeholder 5">
            <a:extLst>
              <a:ext uri="{FF2B5EF4-FFF2-40B4-BE49-F238E27FC236}">
                <a16:creationId xmlns:a16="http://schemas.microsoft.com/office/drawing/2014/main" id="{AD93C049-A783-B403-B96C-A2963AAF5F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0C3CED-A84A-5FC1-AB3D-1F53574FAB5F}"/>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23552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74E-A573-F4E8-16F8-A1FCF95227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0A19D7-B688-B695-D170-A6B769ABA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96C51-B7CF-227B-6D6B-9A23F7F9A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7AC100-E441-EB57-AD01-A836C5A5A1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C2C48-6A26-599D-1FE9-4BB2F1A4F9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0302A7-5B33-5740-3FE0-035809C9B44F}"/>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8" name="Footer Placeholder 7">
            <a:extLst>
              <a:ext uri="{FF2B5EF4-FFF2-40B4-BE49-F238E27FC236}">
                <a16:creationId xmlns:a16="http://schemas.microsoft.com/office/drawing/2014/main" id="{9AC6A38D-525B-1D19-DE90-C6D30A1CAC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22B551-F0B3-EA94-2AF4-762C93D31993}"/>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1440992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B649A-6758-404A-D304-F3755980F3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E843C4-57C7-029A-E621-23F4747A520B}"/>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4" name="Footer Placeholder 3">
            <a:extLst>
              <a:ext uri="{FF2B5EF4-FFF2-40B4-BE49-F238E27FC236}">
                <a16:creationId xmlns:a16="http://schemas.microsoft.com/office/drawing/2014/main" id="{E51D2F30-C027-FC78-128B-C7C9AC28C3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874558-F5E7-620E-A62F-C7983FF4C8EA}"/>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127630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8B1BCB-2950-4027-F7D9-0527EC7E209E}"/>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3" name="Footer Placeholder 2">
            <a:extLst>
              <a:ext uri="{FF2B5EF4-FFF2-40B4-BE49-F238E27FC236}">
                <a16:creationId xmlns:a16="http://schemas.microsoft.com/office/drawing/2014/main" id="{5791B303-2EB3-C968-450F-122D735F77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694C08-B3B3-9540-9990-BCFA56388FC0}"/>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246574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E043B-AF7D-B270-FC84-989A16736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34B9-C460-E19D-D071-4E13721035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223AA-542E-E57C-13B2-FDE5708F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B720F-4966-0976-5DEA-FAE85A36A8B7}"/>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6" name="Footer Placeholder 5">
            <a:extLst>
              <a:ext uri="{FF2B5EF4-FFF2-40B4-BE49-F238E27FC236}">
                <a16:creationId xmlns:a16="http://schemas.microsoft.com/office/drawing/2014/main" id="{654495CF-3673-EAAD-D91C-01BA5A67F1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1620E1-95DE-87B4-2AE6-F2C835991D61}"/>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3090665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40A0-D982-DBA3-89F0-6D47EC495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337132-88FC-48EA-6BD1-3546E38A0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CFC643-EC12-3490-6D78-97C9C26E5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0F23E-B952-0011-4AE8-2DA299A6421D}"/>
              </a:ext>
            </a:extLst>
          </p:cNvPr>
          <p:cNvSpPr>
            <a:spLocks noGrp="1"/>
          </p:cNvSpPr>
          <p:nvPr>
            <p:ph type="dt" sz="half" idx="10"/>
          </p:nvPr>
        </p:nvSpPr>
        <p:spPr/>
        <p:txBody>
          <a:bodyPr/>
          <a:lstStyle/>
          <a:p>
            <a:fld id="{A40832B9-6339-437E-B782-CC1932E58587}" type="datetimeFigureOut">
              <a:rPr lang="en-IN" smtClean="0"/>
              <a:t>05-10-2025</a:t>
            </a:fld>
            <a:endParaRPr lang="en-IN"/>
          </a:p>
        </p:txBody>
      </p:sp>
      <p:sp>
        <p:nvSpPr>
          <p:cNvPr id="6" name="Footer Placeholder 5">
            <a:extLst>
              <a:ext uri="{FF2B5EF4-FFF2-40B4-BE49-F238E27FC236}">
                <a16:creationId xmlns:a16="http://schemas.microsoft.com/office/drawing/2014/main" id="{9A33EF78-EE62-9382-5722-629AD69383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833BFF-79DE-5155-A183-7BFA0453D0A8}"/>
              </a:ext>
            </a:extLst>
          </p:cNvPr>
          <p:cNvSpPr>
            <a:spLocks noGrp="1"/>
          </p:cNvSpPr>
          <p:nvPr>
            <p:ph type="sldNum" sz="quarter" idx="12"/>
          </p:nvPr>
        </p:nvSpPr>
        <p:spPr/>
        <p:txBody>
          <a:bodyPr/>
          <a:lstStyle/>
          <a:p>
            <a:fld id="{5D243422-B843-4EA9-9815-A759795A58DB}" type="slidenum">
              <a:rPr lang="en-IN" smtClean="0"/>
              <a:t>‹#›</a:t>
            </a:fld>
            <a:endParaRPr lang="en-IN"/>
          </a:p>
        </p:txBody>
      </p:sp>
    </p:spTree>
    <p:extLst>
      <p:ext uri="{BB962C8B-B14F-4D97-AF65-F5344CB8AC3E}">
        <p14:creationId xmlns:p14="http://schemas.microsoft.com/office/powerpoint/2010/main" val="382080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DD1D85-27C3-0074-93D3-37B95B416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F66099-EA45-D5FF-4018-DFC2F7B224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C00D7-AEB6-D1E0-912B-7AF225605E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832B9-6339-437E-B782-CC1932E58587}" type="datetimeFigureOut">
              <a:rPr lang="en-IN" smtClean="0"/>
              <a:t>05-10-2025</a:t>
            </a:fld>
            <a:endParaRPr lang="en-IN"/>
          </a:p>
        </p:txBody>
      </p:sp>
      <p:sp>
        <p:nvSpPr>
          <p:cNvPr id="5" name="Footer Placeholder 4">
            <a:extLst>
              <a:ext uri="{FF2B5EF4-FFF2-40B4-BE49-F238E27FC236}">
                <a16:creationId xmlns:a16="http://schemas.microsoft.com/office/drawing/2014/main" id="{5C87B427-E3BE-0D7C-8469-D98FD2C36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081EE9-A68C-E27D-E577-E596B6A67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43422-B843-4EA9-9815-A759795A58DB}" type="slidenum">
              <a:rPr lang="en-IN" smtClean="0"/>
              <a:t>‹#›</a:t>
            </a:fld>
            <a:endParaRPr lang="en-IN"/>
          </a:p>
        </p:txBody>
      </p:sp>
    </p:spTree>
    <p:extLst>
      <p:ext uri="{BB962C8B-B14F-4D97-AF65-F5344CB8AC3E}">
        <p14:creationId xmlns:p14="http://schemas.microsoft.com/office/powerpoint/2010/main" val="3423019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B8521E2-AB4F-5307-7EA1-346559263F5E}"/>
              </a:ext>
            </a:extLst>
          </p:cNvPr>
          <p:cNvSpPr txBox="1"/>
          <p:nvPr/>
        </p:nvSpPr>
        <p:spPr>
          <a:xfrm>
            <a:off x="1435510" y="2025445"/>
            <a:ext cx="8691716" cy="1077218"/>
          </a:xfrm>
          <a:prstGeom prst="rect">
            <a:avLst/>
          </a:prstGeom>
          <a:noFill/>
        </p:spPr>
        <p:txBody>
          <a:bodyPr wrap="square" rtlCol="0">
            <a:spAutoFit/>
          </a:bodyPr>
          <a:lstStyle/>
          <a:p>
            <a:pPr algn="ctr"/>
            <a:r>
              <a:rPr lang="en-US" sz="3200" dirty="0"/>
              <a:t>🇮🇳 </a:t>
            </a:r>
            <a:r>
              <a:rPr lang="en-US" sz="3200" i="1" dirty="0"/>
              <a:t>India-Focused Threat Intelligence &amp; Safety Monitoring Dashboard</a:t>
            </a:r>
            <a:endParaRPr lang="en-IN" sz="3200" dirty="0"/>
          </a:p>
        </p:txBody>
      </p:sp>
      <p:sp>
        <p:nvSpPr>
          <p:cNvPr id="20" name="TextBox 19">
            <a:extLst>
              <a:ext uri="{FF2B5EF4-FFF2-40B4-BE49-F238E27FC236}">
                <a16:creationId xmlns:a16="http://schemas.microsoft.com/office/drawing/2014/main" id="{3FF3FF5B-1776-CEF4-6E84-D0BD6EF6B7FA}"/>
              </a:ext>
            </a:extLst>
          </p:cNvPr>
          <p:cNvSpPr txBox="1"/>
          <p:nvPr/>
        </p:nvSpPr>
        <p:spPr>
          <a:xfrm>
            <a:off x="1406013" y="4011562"/>
            <a:ext cx="10441858" cy="369332"/>
          </a:xfrm>
          <a:prstGeom prst="rect">
            <a:avLst/>
          </a:prstGeom>
          <a:noFill/>
        </p:spPr>
        <p:txBody>
          <a:bodyPr wrap="square" rtlCol="0">
            <a:spAutoFit/>
          </a:bodyPr>
          <a:lstStyle/>
          <a:p>
            <a:r>
              <a:rPr lang="en-IN" dirty="0"/>
              <a:t>Presented By: Pratyush Pattnaik</a:t>
            </a:r>
          </a:p>
        </p:txBody>
      </p:sp>
    </p:spTree>
    <p:extLst>
      <p:ext uri="{BB962C8B-B14F-4D97-AF65-F5344CB8AC3E}">
        <p14:creationId xmlns:p14="http://schemas.microsoft.com/office/powerpoint/2010/main" val="398886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762E4F-C7F7-F77B-A13A-77CC63AD4786}"/>
              </a:ext>
            </a:extLst>
          </p:cNvPr>
          <p:cNvPicPr>
            <a:picLocks noChangeAspect="1"/>
          </p:cNvPicPr>
          <p:nvPr/>
        </p:nvPicPr>
        <p:blipFill>
          <a:blip r:embed="rId2"/>
          <a:stretch>
            <a:fillRect/>
          </a:stretch>
        </p:blipFill>
        <p:spPr>
          <a:xfrm>
            <a:off x="700572" y="628407"/>
            <a:ext cx="10790855" cy="5601185"/>
          </a:xfrm>
          <a:prstGeom prst="rect">
            <a:avLst/>
          </a:prstGeom>
        </p:spPr>
      </p:pic>
    </p:spTree>
    <p:extLst>
      <p:ext uri="{BB962C8B-B14F-4D97-AF65-F5344CB8AC3E}">
        <p14:creationId xmlns:p14="http://schemas.microsoft.com/office/powerpoint/2010/main" val="404070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D0A3A5-C591-4F04-0992-392C208263E5}"/>
              </a:ext>
            </a:extLst>
          </p:cNvPr>
          <p:cNvPicPr>
            <a:picLocks noChangeAspect="1"/>
          </p:cNvPicPr>
          <p:nvPr/>
        </p:nvPicPr>
        <p:blipFill>
          <a:blip r:embed="rId2"/>
          <a:stretch>
            <a:fillRect/>
          </a:stretch>
        </p:blipFill>
        <p:spPr>
          <a:xfrm>
            <a:off x="704036" y="315960"/>
            <a:ext cx="10272650" cy="6226080"/>
          </a:xfrm>
          <a:prstGeom prst="rect">
            <a:avLst/>
          </a:prstGeom>
        </p:spPr>
      </p:pic>
    </p:spTree>
    <p:extLst>
      <p:ext uri="{BB962C8B-B14F-4D97-AF65-F5344CB8AC3E}">
        <p14:creationId xmlns:p14="http://schemas.microsoft.com/office/powerpoint/2010/main" val="155558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F7F76F-E157-8AB2-821E-6BDC88111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430" y="179438"/>
            <a:ext cx="2914889" cy="6499123"/>
          </a:xfrm>
          <a:prstGeom prst="rect">
            <a:avLst/>
          </a:prstGeom>
        </p:spPr>
      </p:pic>
      <p:pic>
        <p:nvPicPr>
          <p:cNvPr id="5" name="Picture 4">
            <a:extLst>
              <a:ext uri="{FF2B5EF4-FFF2-40B4-BE49-F238E27FC236}">
                <a16:creationId xmlns:a16="http://schemas.microsoft.com/office/drawing/2014/main" id="{9577FEDB-26FD-D12A-2164-BEB890247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485" y="179438"/>
            <a:ext cx="2914889" cy="6499123"/>
          </a:xfrm>
          <a:prstGeom prst="rect">
            <a:avLst/>
          </a:prstGeom>
        </p:spPr>
      </p:pic>
    </p:spTree>
    <p:extLst>
      <p:ext uri="{BB962C8B-B14F-4D97-AF65-F5344CB8AC3E}">
        <p14:creationId xmlns:p14="http://schemas.microsoft.com/office/powerpoint/2010/main" val="159982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AF2EC3C-7583-9956-109C-2E63157E7ADB}"/>
              </a:ext>
            </a:extLst>
          </p:cNvPr>
          <p:cNvGraphicFramePr>
            <a:graphicFrameLocks noGrp="1"/>
          </p:cNvGraphicFramePr>
          <p:nvPr>
            <p:extLst>
              <p:ext uri="{D42A27DB-BD31-4B8C-83A1-F6EECF244321}">
                <p14:modId xmlns:p14="http://schemas.microsoft.com/office/powerpoint/2010/main" val="2832789848"/>
              </p:ext>
            </p:extLst>
          </p:nvPr>
        </p:nvGraphicFramePr>
        <p:xfrm>
          <a:off x="838200" y="1563877"/>
          <a:ext cx="10515600" cy="4206240"/>
        </p:xfrm>
        <a:graphic>
          <a:graphicData uri="http://schemas.openxmlformats.org/drawingml/2006/table">
            <a:tbl>
              <a:tblPr/>
              <a:tblGrid>
                <a:gridCol w="3505200">
                  <a:extLst>
                    <a:ext uri="{9D8B030D-6E8A-4147-A177-3AD203B41FA5}">
                      <a16:colId xmlns:a16="http://schemas.microsoft.com/office/drawing/2014/main" val="1638995995"/>
                    </a:ext>
                  </a:extLst>
                </a:gridCol>
                <a:gridCol w="3505200">
                  <a:extLst>
                    <a:ext uri="{9D8B030D-6E8A-4147-A177-3AD203B41FA5}">
                      <a16:colId xmlns:a16="http://schemas.microsoft.com/office/drawing/2014/main" val="3108245672"/>
                    </a:ext>
                  </a:extLst>
                </a:gridCol>
                <a:gridCol w="3505200">
                  <a:extLst>
                    <a:ext uri="{9D8B030D-6E8A-4147-A177-3AD203B41FA5}">
                      <a16:colId xmlns:a16="http://schemas.microsoft.com/office/drawing/2014/main" val="1233730441"/>
                    </a:ext>
                  </a:extLst>
                </a:gridCol>
              </a:tblGrid>
              <a:tr h="0">
                <a:tc>
                  <a:txBody>
                    <a:bodyPr/>
                    <a:lstStyle/>
                    <a:p>
                      <a:pPr>
                        <a:buNone/>
                      </a:pPr>
                      <a:r>
                        <a:rPr lang="en-IN"/>
                        <a:t>Domain</a:t>
                      </a:r>
                    </a:p>
                  </a:txBody>
                  <a:tcPr anchor="ctr">
                    <a:lnL>
                      <a:noFill/>
                    </a:lnL>
                    <a:lnR>
                      <a:noFill/>
                    </a:lnR>
                    <a:lnT>
                      <a:noFill/>
                    </a:lnT>
                    <a:lnB>
                      <a:noFill/>
                    </a:lnB>
                    <a:noFill/>
                  </a:tcPr>
                </a:tc>
                <a:tc>
                  <a:txBody>
                    <a:bodyPr/>
                    <a:lstStyle/>
                    <a:p>
                      <a:pPr>
                        <a:buNone/>
                      </a:pPr>
                      <a:r>
                        <a:rPr lang="en-IN"/>
                        <a:t>Benefit</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extLst>
                  <a:ext uri="{0D108BD9-81ED-4DB2-BD59-A6C34878D82A}">
                    <a16:rowId xmlns:a16="http://schemas.microsoft.com/office/drawing/2014/main" val="3737342980"/>
                  </a:ext>
                </a:extLst>
              </a:tr>
              <a:tr h="0">
                <a:tc>
                  <a:txBody>
                    <a:bodyPr/>
                    <a:lstStyle/>
                    <a:p>
                      <a:pPr>
                        <a:buNone/>
                      </a:pPr>
                      <a:r>
                        <a:rPr lang="en-IN" b="1"/>
                        <a:t>Public Safety</a:t>
                      </a:r>
                      <a:endParaRPr lang="en-IN"/>
                    </a:p>
                  </a:txBody>
                  <a:tcPr anchor="ctr">
                    <a:lnL>
                      <a:noFill/>
                    </a:lnL>
                    <a:lnR>
                      <a:noFill/>
                    </a:lnR>
                    <a:lnT>
                      <a:noFill/>
                    </a:lnT>
                    <a:lnB>
                      <a:noFill/>
                    </a:lnB>
                    <a:noFill/>
                  </a:tcPr>
                </a:tc>
                <a:tc>
                  <a:txBody>
                    <a:bodyPr/>
                    <a:lstStyle/>
                    <a:p>
                      <a:pPr>
                        <a:buNone/>
                      </a:pPr>
                      <a:r>
                        <a:rPr lang="en-US"/>
                        <a:t>Early detection of violent or extremist narratives</a:t>
                      </a:r>
                    </a:p>
                  </a:txBody>
                  <a:tcPr anchor="ctr">
                    <a:lnL>
                      <a:noFill/>
                    </a:lnL>
                    <a:lnR>
                      <a:noFill/>
                    </a:lnR>
                    <a:lnT>
                      <a:noFill/>
                    </a:lnT>
                    <a:lnB>
                      <a:noFill/>
                    </a:lnB>
                    <a:noFill/>
                  </a:tcPr>
                </a:tc>
                <a:tc>
                  <a:txBody>
                    <a:bodyPr/>
                    <a:lstStyle/>
                    <a:p>
                      <a:pPr>
                        <a:buNone/>
                      </a:pPr>
                      <a:r>
                        <a:rPr lang="en-US"/>
                        <a:t>Helps prevent escalation and allows rapid response</a:t>
                      </a:r>
                    </a:p>
                  </a:txBody>
                  <a:tcPr anchor="ctr">
                    <a:lnL>
                      <a:noFill/>
                    </a:lnL>
                    <a:lnR>
                      <a:noFill/>
                    </a:lnR>
                    <a:lnT>
                      <a:noFill/>
                    </a:lnT>
                    <a:lnB>
                      <a:noFill/>
                    </a:lnB>
                    <a:noFill/>
                  </a:tcPr>
                </a:tc>
                <a:extLst>
                  <a:ext uri="{0D108BD9-81ED-4DB2-BD59-A6C34878D82A}">
                    <a16:rowId xmlns:a16="http://schemas.microsoft.com/office/drawing/2014/main" val="1538881984"/>
                  </a:ext>
                </a:extLst>
              </a:tr>
              <a:tr h="0">
                <a:tc>
                  <a:txBody>
                    <a:bodyPr/>
                    <a:lstStyle/>
                    <a:p>
                      <a:pPr>
                        <a:buNone/>
                      </a:pPr>
                      <a:r>
                        <a:rPr lang="en-IN" b="1"/>
                        <a:t>Governance &amp; Policy</a:t>
                      </a:r>
                      <a:endParaRPr lang="en-IN"/>
                    </a:p>
                  </a:txBody>
                  <a:tcPr anchor="ctr">
                    <a:lnL>
                      <a:noFill/>
                    </a:lnL>
                    <a:lnR>
                      <a:noFill/>
                    </a:lnR>
                    <a:lnT>
                      <a:noFill/>
                    </a:lnT>
                    <a:lnB>
                      <a:noFill/>
                    </a:lnB>
                    <a:noFill/>
                  </a:tcPr>
                </a:tc>
                <a:tc>
                  <a:txBody>
                    <a:bodyPr/>
                    <a:lstStyle/>
                    <a:p>
                      <a:pPr>
                        <a:buNone/>
                      </a:pPr>
                      <a:r>
                        <a:rPr lang="en-IN"/>
                        <a:t>Data-driven insight for decision-makers</a:t>
                      </a:r>
                    </a:p>
                  </a:txBody>
                  <a:tcPr anchor="ctr">
                    <a:lnL>
                      <a:noFill/>
                    </a:lnL>
                    <a:lnR>
                      <a:noFill/>
                    </a:lnR>
                    <a:lnT>
                      <a:noFill/>
                    </a:lnT>
                    <a:lnB>
                      <a:noFill/>
                    </a:lnB>
                    <a:noFill/>
                  </a:tcPr>
                </a:tc>
                <a:tc>
                  <a:txBody>
                    <a:bodyPr/>
                    <a:lstStyle/>
                    <a:p>
                      <a:pPr>
                        <a:buNone/>
                      </a:pPr>
                      <a:r>
                        <a:rPr lang="en-US"/>
                        <a:t>Provides concise, AI-summarized briefs on dynamic topics</a:t>
                      </a:r>
                    </a:p>
                  </a:txBody>
                  <a:tcPr anchor="ctr">
                    <a:lnL>
                      <a:noFill/>
                    </a:lnL>
                    <a:lnR>
                      <a:noFill/>
                    </a:lnR>
                    <a:lnT>
                      <a:noFill/>
                    </a:lnT>
                    <a:lnB>
                      <a:noFill/>
                    </a:lnB>
                    <a:noFill/>
                  </a:tcPr>
                </a:tc>
                <a:extLst>
                  <a:ext uri="{0D108BD9-81ED-4DB2-BD59-A6C34878D82A}">
                    <a16:rowId xmlns:a16="http://schemas.microsoft.com/office/drawing/2014/main" val="2889050906"/>
                  </a:ext>
                </a:extLst>
              </a:tr>
              <a:tr h="0">
                <a:tc>
                  <a:txBody>
                    <a:bodyPr/>
                    <a:lstStyle/>
                    <a:p>
                      <a:pPr>
                        <a:buNone/>
                      </a:pPr>
                      <a:r>
                        <a:rPr lang="en-IN" b="1"/>
                        <a:t>Media Literacy</a:t>
                      </a:r>
                      <a:endParaRPr lang="en-IN"/>
                    </a:p>
                  </a:txBody>
                  <a:tcPr anchor="ctr">
                    <a:lnL>
                      <a:noFill/>
                    </a:lnL>
                    <a:lnR>
                      <a:noFill/>
                    </a:lnR>
                    <a:lnT>
                      <a:noFill/>
                    </a:lnT>
                    <a:lnB>
                      <a:noFill/>
                    </a:lnB>
                    <a:noFill/>
                  </a:tcPr>
                </a:tc>
                <a:tc>
                  <a:txBody>
                    <a:bodyPr/>
                    <a:lstStyle/>
                    <a:p>
                      <a:pPr>
                        <a:buNone/>
                      </a:pPr>
                      <a:r>
                        <a:rPr lang="en-IN"/>
                        <a:t>Counter misinformation</a:t>
                      </a:r>
                    </a:p>
                  </a:txBody>
                  <a:tcPr anchor="ctr">
                    <a:lnL>
                      <a:noFill/>
                    </a:lnL>
                    <a:lnR>
                      <a:noFill/>
                    </a:lnR>
                    <a:lnT>
                      <a:noFill/>
                    </a:lnT>
                    <a:lnB>
                      <a:noFill/>
                    </a:lnB>
                    <a:noFill/>
                  </a:tcPr>
                </a:tc>
                <a:tc>
                  <a:txBody>
                    <a:bodyPr/>
                    <a:lstStyle/>
                    <a:p>
                      <a:pPr>
                        <a:buNone/>
                      </a:pPr>
                      <a:r>
                        <a:rPr lang="en-IN"/>
                        <a:t>Helps identify narrative manipulation or bias</a:t>
                      </a:r>
                    </a:p>
                  </a:txBody>
                  <a:tcPr anchor="ctr">
                    <a:lnL>
                      <a:noFill/>
                    </a:lnL>
                    <a:lnR>
                      <a:noFill/>
                    </a:lnR>
                    <a:lnT>
                      <a:noFill/>
                    </a:lnT>
                    <a:lnB>
                      <a:noFill/>
                    </a:lnB>
                    <a:noFill/>
                  </a:tcPr>
                </a:tc>
                <a:extLst>
                  <a:ext uri="{0D108BD9-81ED-4DB2-BD59-A6C34878D82A}">
                    <a16:rowId xmlns:a16="http://schemas.microsoft.com/office/drawing/2014/main" val="3501204094"/>
                  </a:ext>
                </a:extLst>
              </a:tr>
              <a:tr h="0">
                <a:tc>
                  <a:txBody>
                    <a:bodyPr/>
                    <a:lstStyle/>
                    <a:p>
                      <a:pPr>
                        <a:buNone/>
                      </a:pPr>
                      <a:r>
                        <a:rPr lang="en-IN" b="1"/>
                        <a:t>AI Ethics</a:t>
                      </a:r>
                      <a:endParaRPr lang="en-IN"/>
                    </a:p>
                  </a:txBody>
                  <a:tcPr anchor="ctr">
                    <a:lnL>
                      <a:noFill/>
                    </a:lnL>
                    <a:lnR>
                      <a:noFill/>
                    </a:lnR>
                    <a:lnT>
                      <a:noFill/>
                    </a:lnT>
                    <a:lnB>
                      <a:noFill/>
                    </a:lnB>
                    <a:noFill/>
                  </a:tcPr>
                </a:tc>
                <a:tc>
                  <a:txBody>
                    <a:bodyPr/>
                    <a:lstStyle/>
                    <a:p>
                      <a:pPr>
                        <a:buNone/>
                      </a:pPr>
                      <a:r>
                        <a:rPr lang="en-IN"/>
                        <a:t>Promotes safe AI interactions</a:t>
                      </a:r>
                    </a:p>
                  </a:txBody>
                  <a:tcPr anchor="ctr">
                    <a:lnL>
                      <a:noFill/>
                    </a:lnL>
                    <a:lnR>
                      <a:noFill/>
                    </a:lnR>
                    <a:lnT>
                      <a:noFill/>
                    </a:lnT>
                    <a:lnB>
                      <a:noFill/>
                    </a:lnB>
                    <a:noFill/>
                  </a:tcPr>
                </a:tc>
                <a:tc>
                  <a:txBody>
                    <a:bodyPr/>
                    <a:lstStyle/>
                    <a:p>
                      <a:pPr>
                        <a:buNone/>
                      </a:pPr>
                      <a:r>
                        <a:rPr lang="en-US"/>
                        <a:t>Built-in LLM content safety layer for responsible usage</a:t>
                      </a:r>
                    </a:p>
                  </a:txBody>
                  <a:tcPr anchor="ctr">
                    <a:lnL>
                      <a:noFill/>
                    </a:lnL>
                    <a:lnR>
                      <a:noFill/>
                    </a:lnR>
                    <a:lnT>
                      <a:noFill/>
                    </a:lnT>
                    <a:lnB>
                      <a:noFill/>
                    </a:lnB>
                    <a:noFill/>
                  </a:tcPr>
                </a:tc>
                <a:extLst>
                  <a:ext uri="{0D108BD9-81ED-4DB2-BD59-A6C34878D82A}">
                    <a16:rowId xmlns:a16="http://schemas.microsoft.com/office/drawing/2014/main" val="959793960"/>
                  </a:ext>
                </a:extLst>
              </a:tr>
              <a:tr h="0">
                <a:tc>
                  <a:txBody>
                    <a:bodyPr/>
                    <a:lstStyle/>
                    <a:p>
                      <a:pPr>
                        <a:buNone/>
                      </a:pPr>
                      <a:r>
                        <a:rPr lang="en-IN" b="1"/>
                        <a:t>Education &amp; Research</a:t>
                      </a:r>
                      <a:endParaRPr lang="en-IN"/>
                    </a:p>
                  </a:txBody>
                  <a:tcPr anchor="ctr">
                    <a:lnL>
                      <a:noFill/>
                    </a:lnL>
                    <a:lnR>
                      <a:noFill/>
                    </a:lnR>
                    <a:lnT>
                      <a:noFill/>
                    </a:lnT>
                    <a:lnB>
                      <a:noFill/>
                    </a:lnB>
                    <a:noFill/>
                  </a:tcPr>
                </a:tc>
                <a:tc>
                  <a:txBody>
                    <a:bodyPr/>
                    <a:lstStyle/>
                    <a:p>
                      <a:pPr>
                        <a:buNone/>
                      </a:pPr>
                      <a:r>
                        <a:rPr lang="en-IN"/>
                        <a:t>Accessible analytical framework</a:t>
                      </a:r>
                    </a:p>
                  </a:txBody>
                  <a:tcPr anchor="ctr">
                    <a:lnL>
                      <a:noFill/>
                    </a:lnL>
                    <a:lnR>
                      <a:noFill/>
                    </a:lnR>
                    <a:lnT>
                      <a:noFill/>
                    </a:lnT>
                    <a:lnB>
                      <a:noFill/>
                    </a:lnB>
                    <a:noFill/>
                  </a:tcPr>
                </a:tc>
                <a:tc>
                  <a:txBody>
                    <a:bodyPr/>
                    <a:lstStyle/>
                    <a:p>
                      <a:pPr>
                        <a:buNone/>
                      </a:pPr>
                      <a:r>
                        <a:rPr lang="en-US"/>
                        <a:t>Teaches how NLP + visualization can serve society</a:t>
                      </a:r>
                    </a:p>
                  </a:txBody>
                  <a:tcPr anchor="ctr">
                    <a:lnL>
                      <a:noFill/>
                    </a:lnL>
                    <a:lnR>
                      <a:noFill/>
                    </a:lnR>
                    <a:lnT>
                      <a:noFill/>
                    </a:lnT>
                    <a:lnB>
                      <a:noFill/>
                    </a:lnB>
                    <a:noFill/>
                  </a:tcPr>
                </a:tc>
                <a:extLst>
                  <a:ext uri="{0D108BD9-81ED-4DB2-BD59-A6C34878D82A}">
                    <a16:rowId xmlns:a16="http://schemas.microsoft.com/office/drawing/2014/main" val="2943777418"/>
                  </a:ext>
                </a:extLst>
              </a:tr>
              <a:tr h="0">
                <a:tc>
                  <a:txBody>
                    <a:bodyPr/>
                    <a:lstStyle/>
                    <a:p>
                      <a:pPr>
                        <a:buNone/>
                      </a:pPr>
                      <a:r>
                        <a:rPr lang="en-IN" b="1"/>
                        <a:t>Technology Democratization</a:t>
                      </a:r>
                      <a:endParaRPr lang="en-IN"/>
                    </a:p>
                  </a:txBody>
                  <a:tcPr anchor="ctr">
                    <a:lnL>
                      <a:noFill/>
                    </a:lnL>
                    <a:lnR>
                      <a:noFill/>
                    </a:lnR>
                    <a:lnT>
                      <a:noFill/>
                    </a:lnT>
                    <a:lnB>
                      <a:noFill/>
                    </a:lnB>
                    <a:noFill/>
                  </a:tcPr>
                </a:tc>
                <a:tc>
                  <a:txBody>
                    <a:bodyPr/>
                    <a:lstStyle/>
                    <a:p>
                      <a:pPr>
                        <a:buNone/>
                      </a:pPr>
                      <a:r>
                        <a:rPr lang="en-IN"/>
                        <a:t>Low-cost, open-source solution</a:t>
                      </a:r>
                    </a:p>
                  </a:txBody>
                  <a:tcPr anchor="ctr">
                    <a:lnL>
                      <a:noFill/>
                    </a:lnL>
                    <a:lnR>
                      <a:noFill/>
                    </a:lnR>
                    <a:lnT>
                      <a:noFill/>
                    </a:lnT>
                    <a:lnB>
                      <a:noFill/>
                    </a:lnB>
                    <a:noFill/>
                  </a:tcPr>
                </a:tc>
                <a:tc>
                  <a:txBody>
                    <a:bodyPr/>
                    <a:lstStyle/>
                    <a:p>
                      <a:pPr>
                        <a:buNone/>
                      </a:pPr>
                      <a:r>
                        <a:rPr lang="en-US" dirty="0"/>
                        <a:t>Enables smaller organizations to use AI intelligence tools</a:t>
                      </a:r>
                    </a:p>
                  </a:txBody>
                  <a:tcPr anchor="ctr">
                    <a:lnL>
                      <a:noFill/>
                    </a:lnL>
                    <a:lnR>
                      <a:noFill/>
                    </a:lnR>
                    <a:lnT>
                      <a:noFill/>
                    </a:lnT>
                    <a:lnB>
                      <a:noFill/>
                    </a:lnB>
                    <a:noFill/>
                  </a:tcPr>
                </a:tc>
                <a:extLst>
                  <a:ext uri="{0D108BD9-81ED-4DB2-BD59-A6C34878D82A}">
                    <a16:rowId xmlns:a16="http://schemas.microsoft.com/office/drawing/2014/main" val="520548647"/>
                  </a:ext>
                </a:extLst>
              </a:tr>
            </a:tbl>
          </a:graphicData>
        </a:graphic>
      </p:graphicFrame>
      <p:sp>
        <p:nvSpPr>
          <p:cNvPr id="3" name="TextBox 2">
            <a:extLst>
              <a:ext uri="{FF2B5EF4-FFF2-40B4-BE49-F238E27FC236}">
                <a16:creationId xmlns:a16="http://schemas.microsoft.com/office/drawing/2014/main" id="{F6D8B9D0-F8D2-9830-27D2-3426DAEC50F3}"/>
              </a:ext>
            </a:extLst>
          </p:cNvPr>
          <p:cNvSpPr txBox="1"/>
          <p:nvPr/>
        </p:nvSpPr>
        <p:spPr>
          <a:xfrm>
            <a:off x="816077" y="877492"/>
            <a:ext cx="6705600" cy="369332"/>
          </a:xfrm>
          <a:prstGeom prst="rect">
            <a:avLst/>
          </a:prstGeom>
          <a:noFill/>
        </p:spPr>
        <p:txBody>
          <a:bodyPr wrap="square" rtlCol="0">
            <a:spAutoFit/>
          </a:bodyPr>
          <a:lstStyle/>
          <a:p>
            <a:r>
              <a:rPr lang="en-IN" dirty="0"/>
              <a:t>SOCIETAL BENEFITS OF THIS PROJECT</a:t>
            </a:r>
          </a:p>
        </p:txBody>
      </p:sp>
    </p:spTree>
    <p:extLst>
      <p:ext uri="{BB962C8B-B14F-4D97-AF65-F5344CB8AC3E}">
        <p14:creationId xmlns:p14="http://schemas.microsoft.com/office/powerpoint/2010/main" val="149087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1701AC-B68A-2400-9E5D-721F644B8C2C}"/>
              </a:ext>
            </a:extLst>
          </p:cNvPr>
          <p:cNvSpPr/>
          <p:nvPr/>
        </p:nvSpPr>
        <p:spPr>
          <a:xfrm>
            <a:off x="4277032" y="68826"/>
            <a:ext cx="1435510" cy="835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Web Scrape</a:t>
            </a:r>
          </a:p>
        </p:txBody>
      </p:sp>
      <p:sp>
        <p:nvSpPr>
          <p:cNvPr id="3" name="Arrow: Down 2">
            <a:extLst>
              <a:ext uri="{FF2B5EF4-FFF2-40B4-BE49-F238E27FC236}">
                <a16:creationId xmlns:a16="http://schemas.microsoft.com/office/drawing/2014/main" id="{2A7CDD00-6877-7455-4CF0-1F1E187FB561}"/>
              </a:ext>
            </a:extLst>
          </p:cNvPr>
          <p:cNvSpPr/>
          <p:nvPr/>
        </p:nvSpPr>
        <p:spPr>
          <a:xfrm>
            <a:off x="4822722" y="1061884"/>
            <a:ext cx="344129" cy="521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06D7223-9FCD-7583-62ED-34087789F143}"/>
              </a:ext>
            </a:extLst>
          </p:cNvPr>
          <p:cNvSpPr/>
          <p:nvPr/>
        </p:nvSpPr>
        <p:spPr>
          <a:xfrm>
            <a:off x="4316361" y="1651820"/>
            <a:ext cx="1435510" cy="835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Summarization of the context</a:t>
            </a:r>
          </a:p>
        </p:txBody>
      </p:sp>
      <p:sp>
        <p:nvSpPr>
          <p:cNvPr id="5" name="Rectangle: Rounded Corners 4">
            <a:extLst>
              <a:ext uri="{FF2B5EF4-FFF2-40B4-BE49-F238E27FC236}">
                <a16:creationId xmlns:a16="http://schemas.microsoft.com/office/drawing/2014/main" id="{33FD5B81-6B07-8F10-E22A-CB2672178143}"/>
              </a:ext>
            </a:extLst>
          </p:cNvPr>
          <p:cNvSpPr/>
          <p:nvPr/>
        </p:nvSpPr>
        <p:spPr>
          <a:xfrm>
            <a:off x="3962400" y="19664"/>
            <a:ext cx="2133600" cy="99305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0B72E5B-6BD3-D51A-1948-A6481BE5C182}"/>
              </a:ext>
            </a:extLst>
          </p:cNvPr>
          <p:cNvSpPr txBox="1"/>
          <p:nvPr/>
        </p:nvSpPr>
        <p:spPr>
          <a:xfrm>
            <a:off x="2753033" y="194778"/>
            <a:ext cx="1209367" cy="369332"/>
          </a:xfrm>
          <a:prstGeom prst="rect">
            <a:avLst/>
          </a:prstGeom>
          <a:noFill/>
        </p:spPr>
        <p:txBody>
          <a:bodyPr wrap="square" rtlCol="0">
            <a:spAutoFit/>
          </a:bodyPr>
          <a:lstStyle/>
          <a:p>
            <a:r>
              <a:rPr lang="en-IN" dirty="0"/>
              <a:t>EXA_API</a:t>
            </a:r>
          </a:p>
        </p:txBody>
      </p:sp>
      <p:sp>
        <p:nvSpPr>
          <p:cNvPr id="7" name="Rectangle: Rounded Corners 6">
            <a:extLst>
              <a:ext uri="{FF2B5EF4-FFF2-40B4-BE49-F238E27FC236}">
                <a16:creationId xmlns:a16="http://schemas.microsoft.com/office/drawing/2014/main" id="{37C830B8-FCAA-2097-9FA6-3C9961501C0E}"/>
              </a:ext>
            </a:extLst>
          </p:cNvPr>
          <p:cNvSpPr/>
          <p:nvPr/>
        </p:nvSpPr>
        <p:spPr>
          <a:xfrm>
            <a:off x="3962400" y="1582994"/>
            <a:ext cx="2133600" cy="99305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6385A82C-E9CA-7FC3-5C13-D0AA2964EC24}"/>
              </a:ext>
            </a:extLst>
          </p:cNvPr>
          <p:cNvSpPr txBox="1"/>
          <p:nvPr/>
        </p:nvSpPr>
        <p:spPr>
          <a:xfrm>
            <a:off x="2753033" y="1640969"/>
            <a:ext cx="1258532" cy="646331"/>
          </a:xfrm>
          <a:prstGeom prst="rect">
            <a:avLst/>
          </a:prstGeom>
          <a:noFill/>
        </p:spPr>
        <p:txBody>
          <a:bodyPr wrap="square" rtlCol="0">
            <a:spAutoFit/>
          </a:bodyPr>
          <a:lstStyle/>
          <a:p>
            <a:r>
              <a:rPr lang="en-IN" dirty="0"/>
              <a:t>NLTK LIBRARRY</a:t>
            </a:r>
          </a:p>
        </p:txBody>
      </p:sp>
      <p:sp>
        <p:nvSpPr>
          <p:cNvPr id="9" name="TextBox 8">
            <a:extLst>
              <a:ext uri="{FF2B5EF4-FFF2-40B4-BE49-F238E27FC236}">
                <a16:creationId xmlns:a16="http://schemas.microsoft.com/office/drawing/2014/main" id="{7CA740D6-C0AE-3C97-928D-C63B15A2EA2E}"/>
              </a:ext>
            </a:extLst>
          </p:cNvPr>
          <p:cNvSpPr txBox="1"/>
          <p:nvPr/>
        </p:nvSpPr>
        <p:spPr>
          <a:xfrm>
            <a:off x="852491" y="860774"/>
            <a:ext cx="1556413" cy="923330"/>
          </a:xfrm>
          <a:prstGeom prst="rect">
            <a:avLst/>
          </a:prstGeom>
          <a:noFill/>
        </p:spPr>
        <p:txBody>
          <a:bodyPr wrap="square" rtlCol="0">
            <a:spAutoFit/>
          </a:bodyPr>
          <a:lstStyle/>
          <a:p>
            <a:r>
              <a:rPr lang="en-IN" dirty="0"/>
              <a:t>GITHUB CRON THE API HITS EVERY 12HRS</a:t>
            </a:r>
          </a:p>
        </p:txBody>
      </p:sp>
      <p:sp>
        <p:nvSpPr>
          <p:cNvPr id="10" name="Arrow: Down 9">
            <a:extLst>
              <a:ext uri="{FF2B5EF4-FFF2-40B4-BE49-F238E27FC236}">
                <a16:creationId xmlns:a16="http://schemas.microsoft.com/office/drawing/2014/main" id="{3BCBF628-042D-FC26-0865-634E643EEC0A}"/>
              </a:ext>
            </a:extLst>
          </p:cNvPr>
          <p:cNvSpPr/>
          <p:nvPr/>
        </p:nvSpPr>
        <p:spPr>
          <a:xfrm>
            <a:off x="4857135" y="2644878"/>
            <a:ext cx="344129" cy="521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E5B5A4D-F9E5-CF95-1E14-863F3C4118EB}"/>
              </a:ext>
            </a:extLst>
          </p:cNvPr>
          <p:cNvSpPr/>
          <p:nvPr/>
        </p:nvSpPr>
        <p:spPr>
          <a:xfrm>
            <a:off x="4316361" y="3244647"/>
            <a:ext cx="1435510" cy="835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Times New Roman" panose="02020603050405020304" pitchFamily="18" charset="0"/>
                <a:cs typeface="Times New Roman" panose="02020603050405020304" pitchFamily="18" charset="0"/>
              </a:rPr>
              <a:t>Dashboard for visualization using LLM</a:t>
            </a:r>
          </a:p>
        </p:txBody>
      </p:sp>
      <p:sp>
        <p:nvSpPr>
          <p:cNvPr id="12" name="Rectangle: Rounded Corners 11">
            <a:extLst>
              <a:ext uri="{FF2B5EF4-FFF2-40B4-BE49-F238E27FC236}">
                <a16:creationId xmlns:a16="http://schemas.microsoft.com/office/drawing/2014/main" id="{AE1C4215-CA0D-2C05-FB50-C402BB932407}"/>
              </a:ext>
            </a:extLst>
          </p:cNvPr>
          <p:cNvSpPr/>
          <p:nvPr/>
        </p:nvSpPr>
        <p:spPr>
          <a:xfrm>
            <a:off x="3962400" y="3175821"/>
            <a:ext cx="2133600" cy="99305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23D9A39B-0C70-37B2-9A0A-A871A7828492}"/>
              </a:ext>
            </a:extLst>
          </p:cNvPr>
          <p:cNvSpPr/>
          <p:nvPr/>
        </p:nvSpPr>
        <p:spPr>
          <a:xfrm>
            <a:off x="4857135" y="4272115"/>
            <a:ext cx="344129" cy="521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1D9E9858-5403-09BD-5705-E9DCA2859BC9}"/>
              </a:ext>
            </a:extLst>
          </p:cNvPr>
          <p:cNvSpPr/>
          <p:nvPr/>
        </p:nvSpPr>
        <p:spPr>
          <a:xfrm>
            <a:off x="4316360" y="4871883"/>
            <a:ext cx="1641987" cy="10274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latin typeface="Times New Roman" panose="02020603050405020304" pitchFamily="18" charset="0"/>
                <a:cs typeface="Times New Roman" panose="02020603050405020304" pitchFamily="18" charset="0"/>
              </a:rPr>
              <a:t>An agent </a:t>
            </a:r>
            <a:r>
              <a:rPr lang="en-IN" sz="1100" dirty="0" err="1">
                <a:latin typeface="Times New Roman" panose="02020603050405020304" pitchFamily="18" charset="0"/>
                <a:cs typeface="Times New Roman" panose="02020603050405020304" pitchFamily="18" charset="0"/>
              </a:rPr>
              <a:t>whoose</a:t>
            </a:r>
            <a:r>
              <a:rPr lang="en-IN" sz="1100" dirty="0">
                <a:latin typeface="Times New Roman" panose="02020603050405020304" pitchFamily="18" charset="0"/>
                <a:cs typeface="Times New Roman" panose="02020603050405020304" pitchFamily="18" charset="0"/>
              </a:rPr>
              <a:t> sole motive is to figure out to how to decrease crime by </a:t>
            </a:r>
            <a:r>
              <a:rPr lang="en-IN" sz="1100" dirty="0" err="1">
                <a:latin typeface="Times New Roman" panose="02020603050405020304" pitchFamily="18" charset="0"/>
                <a:cs typeface="Times New Roman" panose="02020603050405020304" pitchFamily="18" charset="0"/>
              </a:rPr>
              <a:t>analyzing</a:t>
            </a:r>
            <a:r>
              <a:rPr lang="en-IN" sz="1100" dirty="0">
                <a:latin typeface="Times New Roman" panose="02020603050405020304" pitchFamily="18" charset="0"/>
                <a:cs typeface="Times New Roman" panose="02020603050405020304" pitchFamily="18" charset="0"/>
              </a:rPr>
              <a:t> dataset</a:t>
            </a:r>
          </a:p>
        </p:txBody>
      </p:sp>
      <p:sp>
        <p:nvSpPr>
          <p:cNvPr id="15" name="Rectangle: Rounded Corners 14">
            <a:extLst>
              <a:ext uri="{FF2B5EF4-FFF2-40B4-BE49-F238E27FC236}">
                <a16:creationId xmlns:a16="http://schemas.microsoft.com/office/drawing/2014/main" id="{01F2DBC0-D136-563C-0297-EDDD1F160BA5}"/>
              </a:ext>
            </a:extLst>
          </p:cNvPr>
          <p:cNvSpPr/>
          <p:nvPr/>
        </p:nvSpPr>
        <p:spPr>
          <a:xfrm>
            <a:off x="3962400" y="4803058"/>
            <a:ext cx="2349910" cy="12044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A3AC546-EC51-F660-2790-06C39E6D760D}"/>
              </a:ext>
            </a:extLst>
          </p:cNvPr>
          <p:cNvSpPr txBox="1"/>
          <p:nvPr/>
        </p:nvSpPr>
        <p:spPr>
          <a:xfrm>
            <a:off x="6990738" y="19664"/>
            <a:ext cx="2959509" cy="6340197"/>
          </a:xfrm>
          <a:prstGeom prst="rect">
            <a:avLst/>
          </a:prstGeom>
          <a:noFill/>
        </p:spPr>
        <p:txBody>
          <a:bodyPr wrap="square" rtlCol="0">
            <a:spAutoFit/>
          </a:bodyPr>
          <a:lstStyle/>
          <a:p>
            <a:pPr marL="342900" indent="-342900">
              <a:buAutoNum type="arabicPeriod"/>
            </a:pPr>
            <a:r>
              <a:rPr lang="en-IN" sz="1400" dirty="0">
                <a:latin typeface="Times New Roman" panose="02020603050405020304" pitchFamily="18" charset="0"/>
                <a:cs typeface="Times New Roman" panose="02020603050405020304" pitchFamily="18" charset="0"/>
              </a:rPr>
              <a:t>An agent would be automatically </a:t>
            </a:r>
            <a:r>
              <a:rPr lang="en-IN" sz="1400" dirty="0" err="1">
                <a:latin typeface="Times New Roman" panose="02020603050405020304" pitchFamily="18" charset="0"/>
                <a:cs typeface="Times New Roman" panose="02020603050405020304" pitchFamily="18" charset="0"/>
              </a:rPr>
              <a:t>analyzing</a:t>
            </a:r>
            <a:r>
              <a:rPr lang="en-IN" sz="1400" dirty="0">
                <a:latin typeface="Times New Roman" panose="02020603050405020304" pitchFamily="18" charset="0"/>
                <a:cs typeface="Times New Roman" panose="02020603050405020304" pitchFamily="18" charset="0"/>
              </a:rPr>
              <a:t> the data and providing about the key insights about the country’s current geo-financial scenario</a:t>
            </a:r>
          </a:p>
          <a:p>
            <a:pPr marL="342900" indent="-342900">
              <a:buAutoNum type="arabicPeriod"/>
            </a:pPr>
            <a:r>
              <a:rPr lang="en-IN" sz="1400" dirty="0">
                <a:latin typeface="Times New Roman" panose="02020603050405020304" pitchFamily="18" charset="0"/>
                <a:cs typeface="Times New Roman" panose="02020603050405020304" pitchFamily="18" charset="0"/>
              </a:rPr>
              <a:t>The second </a:t>
            </a:r>
            <a:r>
              <a:rPr lang="en-IN" sz="1400" dirty="0" err="1">
                <a:latin typeface="Times New Roman" panose="02020603050405020304" pitchFamily="18" charset="0"/>
                <a:cs typeface="Times New Roman" panose="02020603050405020304" pitchFamily="18" charset="0"/>
              </a:rPr>
              <a:t>llm</a:t>
            </a:r>
            <a:r>
              <a:rPr lang="en-IN" sz="1400" dirty="0">
                <a:latin typeface="Times New Roman" panose="02020603050405020304" pitchFamily="18" charset="0"/>
                <a:cs typeface="Times New Roman" panose="02020603050405020304" pitchFamily="18" charset="0"/>
              </a:rPr>
              <a:t> model would be studying the summarized data and then would be scoring them on the basis of criticality as well as showing the most crucial or related key words or phrases searched in the search bar</a:t>
            </a:r>
          </a:p>
          <a:p>
            <a:pPr marL="342900" indent="-342900">
              <a:buAutoNum type="arabicPeriod"/>
            </a:pPr>
            <a:r>
              <a:rPr lang="en-IN" sz="1400" dirty="0">
                <a:latin typeface="Times New Roman" panose="02020603050405020304" pitchFamily="18" charset="0"/>
                <a:cs typeface="Times New Roman" panose="02020603050405020304" pitchFamily="18" charset="0"/>
              </a:rPr>
              <a:t>In the search bar for security purposes if any person searches with any kind of malicious intent or the agent finds that person may pose threat to the society then it will be alerting the authorities through a popup</a:t>
            </a:r>
          </a:p>
          <a:p>
            <a:pPr marL="342900" indent="-342900">
              <a:buAutoNum type="arabicPeriod"/>
            </a:pPr>
            <a:r>
              <a:rPr lang="en-IN" sz="1400" dirty="0">
                <a:latin typeface="Times New Roman" panose="02020603050405020304" pitchFamily="18" charset="0"/>
                <a:cs typeface="Times New Roman" panose="02020603050405020304" pitchFamily="18" charset="0"/>
              </a:rPr>
              <a:t> If anyone interested about the agents they can ask there queries or receive updates through the mail they have shared.</a:t>
            </a:r>
          </a:p>
          <a:p>
            <a:pPr marL="342900" indent="-342900">
              <a:buAutoNum type="arabicPeriod"/>
            </a:pPr>
            <a:r>
              <a:rPr lang="en-IN" sz="1400" dirty="0">
                <a:latin typeface="Times New Roman" panose="02020603050405020304" pitchFamily="18" charset="0"/>
                <a:cs typeface="Times New Roman" panose="02020603050405020304" pitchFamily="18" charset="0"/>
              </a:rPr>
              <a:t>Another agent built whose purpose is to fight crime in the society and eliminate or reduce that so it is working on it and it will be needing your assistance or guidance in that also</a:t>
            </a:r>
          </a:p>
        </p:txBody>
      </p:sp>
      <p:sp>
        <p:nvSpPr>
          <p:cNvPr id="17" name="TextBox 16">
            <a:extLst>
              <a:ext uri="{FF2B5EF4-FFF2-40B4-BE49-F238E27FC236}">
                <a16:creationId xmlns:a16="http://schemas.microsoft.com/office/drawing/2014/main" id="{F7719C2A-EAFC-F0E5-F42F-3C29267551EE}"/>
              </a:ext>
            </a:extLst>
          </p:cNvPr>
          <p:cNvSpPr txBox="1"/>
          <p:nvPr/>
        </p:nvSpPr>
        <p:spPr>
          <a:xfrm>
            <a:off x="2290915" y="2860963"/>
            <a:ext cx="1553496" cy="1754326"/>
          </a:xfrm>
          <a:prstGeom prst="rect">
            <a:avLst/>
          </a:prstGeom>
          <a:noFill/>
        </p:spPr>
        <p:txBody>
          <a:bodyPr wrap="square" rtlCol="0">
            <a:spAutoFit/>
          </a:bodyPr>
          <a:lstStyle/>
          <a:p>
            <a:r>
              <a:rPr lang="en-IN" dirty="0"/>
              <a:t>CEREBRAS API, PUSHOVER: for push notifications,</a:t>
            </a:r>
          </a:p>
          <a:p>
            <a:r>
              <a:rPr lang="en-IN" dirty="0"/>
              <a:t>LLAMA models</a:t>
            </a:r>
          </a:p>
        </p:txBody>
      </p:sp>
      <p:sp>
        <p:nvSpPr>
          <p:cNvPr id="18" name="Arrow: Left 17">
            <a:extLst>
              <a:ext uri="{FF2B5EF4-FFF2-40B4-BE49-F238E27FC236}">
                <a16:creationId xmlns:a16="http://schemas.microsoft.com/office/drawing/2014/main" id="{C262282D-1CE9-C135-0CF1-12BE9E48F0CE}"/>
              </a:ext>
            </a:extLst>
          </p:cNvPr>
          <p:cNvSpPr/>
          <p:nvPr/>
        </p:nvSpPr>
        <p:spPr>
          <a:xfrm>
            <a:off x="2831691" y="4965433"/>
            <a:ext cx="786580" cy="50319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F45E281-D5FE-B092-BDC0-71C974DB0ED1}"/>
              </a:ext>
            </a:extLst>
          </p:cNvPr>
          <p:cNvSpPr/>
          <p:nvPr/>
        </p:nvSpPr>
        <p:spPr>
          <a:xfrm>
            <a:off x="3844411" y="3105383"/>
            <a:ext cx="2458065" cy="3313471"/>
          </a:xfrm>
          <a:prstGeom prst="rect">
            <a:avLst/>
          </a:prstGeom>
          <a:noFill/>
          <a:ln w="1905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CCE78E9-1CE0-4C37-1B51-54E3BCA02E0F}"/>
              </a:ext>
            </a:extLst>
          </p:cNvPr>
          <p:cNvSpPr txBox="1"/>
          <p:nvPr/>
        </p:nvSpPr>
        <p:spPr>
          <a:xfrm>
            <a:off x="963561" y="4994787"/>
            <a:ext cx="1553496" cy="646331"/>
          </a:xfrm>
          <a:prstGeom prst="rect">
            <a:avLst/>
          </a:prstGeom>
          <a:noFill/>
        </p:spPr>
        <p:txBody>
          <a:bodyPr wrap="square" rtlCol="0">
            <a:spAutoFit/>
          </a:bodyPr>
          <a:lstStyle/>
          <a:p>
            <a:r>
              <a:rPr lang="en-IN" dirty="0"/>
              <a:t>Containerized using Docker</a:t>
            </a:r>
          </a:p>
        </p:txBody>
      </p:sp>
      <p:cxnSp>
        <p:nvCxnSpPr>
          <p:cNvPr id="22" name="Connector: Elbow 21">
            <a:extLst>
              <a:ext uri="{FF2B5EF4-FFF2-40B4-BE49-F238E27FC236}">
                <a16:creationId xmlns:a16="http://schemas.microsoft.com/office/drawing/2014/main" id="{87F59EB1-A391-FB8F-C246-86B61577B9FF}"/>
              </a:ext>
            </a:extLst>
          </p:cNvPr>
          <p:cNvCxnSpPr/>
          <p:nvPr/>
        </p:nvCxnSpPr>
        <p:spPr>
          <a:xfrm>
            <a:off x="4925961" y="5899354"/>
            <a:ext cx="2172930" cy="717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46773C5-8F33-8CC8-0757-8247A7F5AD4A}"/>
              </a:ext>
            </a:extLst>
          </p:cNvPr>
          <p:cNvSpPr txBox="1"/>
          <p:nvPr/>
        </p:nvSpPr>
        <p:spPr>
          <a:xfrm>
            <a:off x="7157886" y="6432444"/>
            <a:ext cx="2045110" cy="369332"/>
          </a:xfrm>
          <a:prstGeom prst="rect">
            <a:avLst/>
          </a:prstGeom>
          <a:noFill/>
        </p:spPr>
        <p:txBody>
          <a:bodyPr wrap="square" rtlCol="0">
            <a:spAutoFit/>
          </a:bodyPr>
          <a:lstStyle/>
          <a:p>
            <a:r>
              <a:rPr lang="en-IN" dirty="0"/>
              <a:t>MCP</a:t>
            </a:r>
          </a:p>
        </p:txBody>
      </p:sp>
    </p:spTree>
    <p:extLst>
      <p:ext uri="{BB962C8B-B14F-4D97-AF65-F5344CB8AC3E}">
        <p14:creationId xmlns:p14="http://schemas.microsoft.com/office/powerpoint/2010/main" val="334625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442D90-E4F3-3AE5-390B-E4D95C8F77AF}"/>
              </a:ext>
            </a:extLst>
          </p:cNvPr>
          <p:cNvSpPr txBox="1"/>
          <p:nvPr/>
        </p:nvSpPr>
        <p:spPr>
          <a:xfrm>
            <a:off x="1017640" y="3244334"/>
            <a:ext cx="139618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EXA-API</a:t>
            </a:r>
          </a:p>
        </p:txBody>
      </p:sp>
      <p:sp>
        <p:nvSpPr>
          <p:cNvPr id="8" name="Arrow: Right 7">
            <a:extLst>
              <a:ext uri="{FF2B5EF4-FFF2-40B4-BE49-F238E27FC236}">
                <a16:creationId xmlns:a16="http://schemas.microsoft.com/office/drawing/2014/main" id="{11073C33-06C9-2A63-72D4-3A38959B4704}"/>
              </a:ext>
            </a:extLst>
          </p:cNvPr>
          <p:cNvSpPr/>
          <p:nvPr/>
        </p:nvSpPr>
        <p:spPr>
          <a:xfrm>
            <a:off x="5624049" y="3298410"/>
            <a:ext cx="511278" cy="2611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F4B123-3A9A-B4C6-F784-F930461A6701}"/>
              </a:ext>
            </a:extLst>
          </p:cNvPr>
          <p:cNvSpPr txBox="1"/>
          <p:nvPr/>
        </p:nvSpPr>
        <p:spPr>
          <a:xfrm>
            <a:off x="2856271" y="3244333"/>
            <a:ext cx="139618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NLTK Lib</a:t>
            </a:r>
          </a:p>
        </p:txBody>
      </p:sp>
      <p:sp>
        <p:nvSpPr>
          <p:cNvPr id="10" name="TextBox 9">
            <a:extLst>
              <a:ext uri="{FF2B5EF4-FFF2-40B4-BE49-F238E27FC236}">
                <a16:creationId xmlns:a16="http://schemas.microsoft.com/office/drawing/2014/main" id="{58537EB3-A33D-45D0-281B-69C8F6725277}"/>
              </a:ext>
            </a:extLst>
          </p:cNvPr>
          <p:cNvSpPr txBox="1"/>
          <p:nvPr/>
        </p:nvSpPr>
        <p:spPr>
          <a:xfrm>
            <a:off x="4296696" y="2682424"/>
            <a:ext cx="1396180" cy="1384995"/>
          </a:xfrm>
          <a:prstGeom prst="rect">
            <a:avLst/>
          </a:prstGeom>
          <a:noFill/>
        </p:spPr>
        <p:txBody>
          <a:bodyPr wrap="square" rtlCol="0">
            <a:spAutoFit/>
          </a:bodyPr>
          <a:lstStyle/>
          <a:p>
            <a:r>
              <a:rPr lang="en-IN" sz="1400" dirty="0"/>
              <a:t>CEREBRAS API KEY</a:t>
            </a:r>
          </a:p>
          <a:p>
            <a:r>
              <a:rPr lang="en-IN" sz="1400" dirty="0"/>
              <a:t>PUSHOVER</a:t>
            </a:r>
          </a:p>
          <a:p>
            <a:r>
              <a:rPr lang="en-IN" sz="1400" dirty="0"/>
              <a:t>META MODELS</a:t>
            </a:r>
          </a:p>
          <a:p>
            <a:r>
              <a:rPr lang="en-IN" sz="1400" dirty="0"/>
              <a:t>STREAMLIT</a:t>
            </a:r>
          </a:p>
          <a:p>
            <a:endParaRPr lang="en-IN" sz="1400" dirty="0"/>
          </a:p>
        </p:txBody>
      </p:sp>
      <p:sp>
        <p:nvSpPr>
          <p:cNvPr id="11" name="Arrow: Right 10">
            <a:extLst>
              <a:ext uri="{FF2B5EF4-FFF2-40B4-BE49-F238E27FC236}">
                <a16:creationId xmlns:a16="http://schemas.microsoft.com/office/drawing/2014/main" id="{0C1F1DDB-28AA-F378-01D8-E8EAE1906FBC}"/>
              </a:ext>
            </a:extLst>
          </p:cNvPr>
          <p:cNvSpPr/>
          <p:nvPr/>
        </p:nvSpPr>
        <p:spPr>
          <a:xfrm>
            <a:off x="3810000" y="3298410"/>
            <a:ext cx="511278" cy="2611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Times New Roman" panose="02020603050405020304" pitchFamily="18" charset="0"/>
              <a:cs typeface="Times New Roman" panose="02020603050405020304" pitchFamily="18" charset="0"/>
            </a:endParaRPr>
          </a:p>
        </p:txBody>
      </p:sp>
      <p:sp>
        <p:nvSpPr>
          <p:cNvPr id="14" name="Arrow: Right 13">
            <a:extLst>
              <a:ext uri="{FF2B5EF4-FFF2-40B4-BE49-F238E27FC236}">
                <a16:creationId xmlns:a16="http://schemas.microsoft.com/office/drawing/2014/main" id="{43E6DA63-B32A-59CA-D67F-E5853C373490}"/>
              </a:ext>
            </a:extLst>
          </p:cNvPr>
          <p:cNvSpPr/>
          <p:nvPr/>
        </p:nvSpPr>
        <p:spPr>
          <a:xfrm>
            <a:off x="2158181" y="3298411"/>
            <a:ext cx="511278" cy="2611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ED80292-33AE-E9F1-9204-22EEE98FAE4A}"/>
              </a:ext>
            </a:extLst>
          </p:cNvPr>
          <p:cNvSpPr txBox="1"/>
          <p:nvPr/>
        </p:nvSpPr>
        <p:spPr>
          <a:xfrm>
            <a:off x="6135327" y="3105834"/>
            <a:ext cx="1848467"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MCP</a:t>
            </a:r>
          </a:p>
          <a:p>
            <a:r>
              <a:rPr lang="en-IN" sz="1400" dirty="0">
                <a:latin typeface="Times New Roman" panose="02020603050405020304" pitchFamily="18" charset="0"/>
                <a:cs typeface="Times New Roman" panose="02020603050405020304" pitchFamily="18" charset="0"/>
              </a:rPr>
              <a:t>DOCKERIZATION</a:t>
            </a:r>
          </a:p>
        </p:txBody>
      </p:sp>
      <p:sp>
        <p:nvSpPr>
          <p:cNvPr id="16" name="Arrow: Right 15">
            <a:extLst>
              <a:ext uri="{FF2B5EF4-FFF2-40B4-BE49-F238E27FC236}">
                <a16:creationId xmlns:a16="http://schemas.microsoft.com/office/drawing/2014/main" id="{AC17D3C1-2AF3-DC0E-05FF-0B4A5C95FADC}"/>
              </a:ext>
            </a:extLst>
          </p:cNvPr>
          <p:cNvSpPr/>
          <p:nvPr/>
        </p:nvSpPr>
        <p:spPr>
          <a:xfrm>
            <a:off x="7728155" y="3234810"/>
            <a:ext cx="511278" cy="2611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0D88F5D-61A7-ADC9-49F4-AB68049FD97D}"/>
              </a:ext>
            </a:extLst>
          </p:cNvPr>
          <p:cNvSpPr txBox="1"/>
          <p:nvPr/>
        </p:nvSpPr>
        <p:spPr>
          <a:xfrm>
            <a:off x="8313175" y="3164825"/>
            <a:ext cx="1396180" cy="307777"/>
          </a:xfrm>
          <a:prstGeom prst="rect">
            <a:avLst/>
          </a:prstGeom>
          <a:noFill/>
        </p:spPr>
        <p:txBody>
          <a:bodyPr wrap="square" rtlCol="0">
            <a:spAutoFit/>
          </a:bodyPr>
          <a:lstStyle/>
          <a:p>
            <a:r>
              <a:rPr lang="en-IN" sz="1400" dirty="0"/>
              <a:t>FLY.IO</a:t>
            </a:r>
          </a:p>
        </p:txBody>
      </p:sp>
      <p:sp>
        <p:nvSpPr>
          <p:cNvPr id="18" name="Rectangle 17">
            <a:extLst>
              <a:ext uri="{FF2B5EF4-FFF2-40B4-BE49-F238E27FC236}">
                <a16:creationId xmlns:a16="http://schemas.microsoft.com/office/drawing/2014/main" id="{897C394F-2E7D-A3C5-046A-C7E0CBE08655}"/>
              </a:ext>
            </a:extLst>
          </p:cNvPr>
          <p:cNvSpPr/>
          <p:nvPr/>
        </p:nvSpPr>
        <p:spPr>
          <a:xfrm>
            <a:off x="373626" y="1602658"/>
            <a:ext cx="10687664" cy="3165987"/>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507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7A7B6DE-FDA9-F96E-681E-CEEBFF83F5F1}"/>
              </a:ext>
            </a:extLst>
          </p:cNvPr>
          <p:cNvGraphicFramePr>
            <a:graphicFrameLocks noGrp="1"/>
          </p:cNvGraphicFramePr>
          <p:nvPr>
            <p:extLst>
              <p:ext uri="{D42A27DB-BD31-4B8C-83A1-F6EECF244321}">
                <p14:modId xmlns:p14="http://schemas.microsoft.com/office/powerpoint/2010/main" val="3845234712"/>
              </p:ext>
            </p:extLst>
          </p:nvPr>
        </p:nvGraphicFramePr>
        <p:xfrm>
          <a:off x="926690" y="1726053"/>
          <a:ext cx="10515600" cy="3108960"/>
        </p:xfrm>
        <a:graphic>
          <a:graphicData uri="http://schemas.openxmlformats.org/drawingml/2006/table">
            <a:tbl>
              <a:tblPr/>
              <a:tblGrid>
                <a:gridCol w="5257800">
                  <a:extLst>
                    <a:ext uri="{9D8B030D-6E8A-4147-A177-3AD203B41FA5}">
                      <a16:colId xmlns:a16="http://schemas.microsoft.com/office/drawing/2014/main" val="1652391538"/>
                    </a:ext>
                  </a:extLst>
                </a:gridCol>
                <a:gridCol w="5257800">
                  <a:extLst>
                    <a:ext uri="{9D8B030D-6E8A-4147-A177-3AD203B41FA5}">
                      <a16:colId xmlns:a16="http://schemas.microsoft.com/office/drawing/2014/main" val="3651125841"/>
                    </a:ext>
                  </a:extLst>
                </a:gridCol>
              </a:tblGrid>
              <a:tr h="0">
                <a:tc>
                  <a:txBody>
                    <a:bodyPr/>
                    <a:lstStyle/>
                    <a:p>
                      <a:pPr>
                        <a:buNone/>
                      </a:pPr>
                      <a:r>
                        <a:rPr lang="en-IN"/>
                        <a:t>Component</a:t>
                      </a:r>
                    </a:p>
                  </a:txBody>
                  <a:tcPr anchor="ctr">
                    <a:lnL>
                      <a:noFill/>
                    </a:lnL>
                    <a:lnR>
                      <a:noFill/>
                    </a:lnR>
                    <a:lnT>
                      <a:noFill/>
                    </a:lnT>
                    <a:lnB>
                      <a:noFill/>
                    </a:lnB>
                    <a:noFill/>
                  </a:tcPr>
                </a:tc>
                <a:tc>
                  <a:txBody>
                    <a:bodyPr/>
                    <a:lstStyle/>
                    <a:p>
                      <a:pPr>
                        <a:buNone/>
                      </a:pPr>
                      <a:r>
                        <a:rPr lang="en-IN"/>
                        <a:t>Innovation</a:t>
                      </a:r>
                    </a:p>
                  </a:txBody>
                  <a:tcPr anchor="ctr">
                    <a:lnL>
                      <a:noFill/>
                    </a:lnL>
                    <a:lnR>
                      <a:noFill/>
                    </a:lnR>
                    <a:lnT>
                      <a:noFill/>
                    </a:lnT>
                    <a:lnB>
                      <a:noFill/>
                    </a:lnB>
                    <a:noFill/>
                  </a:tcPr>
                </a:tc>
                <a:extLst>
                  <a:ext uri="{0D108BD9-81ED-4DB2-BD59-A6C34878D82A}">
                    <a16:rowId xmlns:a16="http://schemas.microsoft.com/office/drawing/2014/main" val="2121171804"/>
                  </a:ext>
                </a:extLst>
              </a:tr>
              <a:tr h="0">
                <a:tc>
                  <a:txBody>
                    <a:bodyPr/>
                    <a:lstStyle/>
                    <a:p>
                      <a:pPr>
                        <a:buNone/>
                      </a:pPr>
                      <a:r>
                        <a:rPr lang="en-IN" b="1"/>
                        <a:t>Scraping → Summarization → Visualization</a:t>
                      </a:r>
                      <a:endParaRPr lang="en-IN"/>
                    </a:p>
                  </a:txBody>
                  <a:tcPr anchor="ctr">
                    <a:lnL>
                      <a:noFill/>
                    </a:lnL>
                    <a:lnR>
                      <a:noFill/>
                    </a:lnR>
                    <a:lnT>
                      <a:noFill/>
                    </a:lnT>
                    <a:lnB>
                      <a:noFill/>
                    </a:lnB>
                    <a:noFill/>
                  </a:tcPr>
                </a:tc>
                <a:tc>
                  <a:txBody>
                    <a:bodyPr/>
                    <a:lstStyle/>
                    <a:p>
                      <a:pPr>
                        <a:buNone/>
                      </a:pPr>
                      <a:r>
                        <a:rPr lang="en-US"/>
                        <a:t>Fully automated 12-hour pipeline with fallback cache</a:t>
                      </a:r>
                    </a:p>
                  </a:txBody>
                  <a:tcPr anchor="ctr">
                    <a:lnL>
                      <a:noFill/>
                    </a:lnL>
                    <a:lnR>
                      <a:noFill/>
                    </a:lnR>
                    <a:lnT>
                      <a:noFill/>
                    </a:lnT>
                    <a:lnB>
                      <a:noFill/>
                    </a:lnB>
                    <a:noFill/>
                  </a:tcPr>
                </a:tc>
                <a:extLst>
                  <a:ext uri="{0D108BD9-81ED-4DB2-BD59-A6C34878D82A}">
                    <a16:rowId xmlns:a16="http://schemas.microsoft.com/office/drawing/2014/main" val="1791818819"/>
                  </a:ext>
                </a:extLst>
              </a:tr>
              <a:tr h="0">
                <a:tc>
                  <a:txBody>
                    <a:bodyPr/>
                    <a:lstStyle/>
                    <a:p>
                      <a:pPr>
                        <a:buNone/>
                      </a:pPr>
                      <a:r>
                        <a:rPr lang="en-IN" b="1"/>
                        <a:t>LLM Curation</a:t>
                      </a:r>
                      <a:endParaRPr lang="en-IN"/>
                    </a:p>
                  </a:txBody>
                  <a:tcPr anchor="ctr">
                    <a:lnL>
                      <a:noFill/>
                    </a:lnL>
                    <a:lnR>
                      <a:noFill/>
                    </a:lnR>
                    <a:lnT>
                      <a:noFill/>
                    </a:lnT>
                    <a:lnB>
                      <a:noFill/>
                    </a:lnB>
                    <a:noFill/>
                  </a:tcPr>
                </a:tc>
                <a:tc>
                  <a:txBody>
                    <a:bodyPr/>
                    <a:lstStyle/>
                    <a:p>
                      <a:pPr>
                        <a:buNone/>
                      </a:pPr>
                      <a:r>
                        <a:rPr lang="en-US"/>
                        <a:t>Cleans, categorizes, and ranks key phrases intelligently</a:t>
                      </a:r>
                    </a:p>
                  </a:txBody>
                  <a:tcPr anchor="ctr">
                    <a:lnL>
                      <a:noFill/>
                    </a:lnL>
                    <a:lnR>
                      <a:noFill/>
                    </a:lnR>
                    <a:lnT>
                      <a:noFill/>
                    </a:lnT>
                    <a:lnB>
                      <a:noFill/>
                    </a:lnB>
                    <a:noFill/>
                  </a:tcPr>
                </a:tc>
                <a:extLst>
                  <a:ext uri="{0D108BD9-81ED-4DB2-BD59-A6C34878D82A}">
                    <a16:rowId xmlns:a16="http://schemas.microsoft.com/office/drawing/2014/main" val="90139887"/>
                  </a:ext>
                </a:extLst>
              </a:tr>
              <a:tr h="0">
                <a:tc>
                  <a:txBody>
                    <a:bodyPr/>
                    <a:lstStyle/>
                    <a:p>
                      <a:pPr>
                        <a:buNone/>
                      </a:pPr>
                      <a:r>
                        <a:rPr lang="en-IN" b="1"/>
                        <a:t>Safety Monitor</a:t>
                      </a:r>
                      <a:endParaRPr lang="en-IN"/>
                    </a:p>
                  </a:txBody>
                  <a:tcPr anchor="ctr">
                    <a:lnL>
                      <a:noFill/>
                    </a:lnL>
                    <a:lnR>
                      <a:noFill/>
                    </a:lnR>
                    <a:lnT>
                      <a:noFill/>
                    </a:lnT>
                    <a:lnB>
                      <a:noFill/>
                    </a:lnB>
                    <a:noFill/>
                  </a:tcPr>
                </a:tc>
                <a:tc>
                  <a:txBody>
                    <a:bodyPr/>
                    <a:lstStyle/>
                    <a:p>
                      <a:pPr>
                        <a:buNone/>
                      </a:pPr>
                      <a:r>
                        <a:rPr lang="en-US"/>
                        <a:t>Hybrid rule + LLM model for threat-level classification</a:t>
                      </a:r>
                    </a:p>
                  </a:txBody>
                  <a:tcPr anchor="ctr">
                    <a:lnL>
                      <a:noFill/>
                    </a:lnL>
                    <a:lnR>
                      <a:noFill/>
                    </a:lnR>
                    <a:lnT>
                      <a:noFill/>
                    </a:lnT>
                    <a:lnB>
                      <a:noFill/>
                    </a:lnB>
                    <a:noFill/>
                  </a:tcPr>
                </a:tc>
                <a:extLst>
                  <a:ext uri="{0D108BD9-81ED-4DB2-BD59-A6C34878D82A}">
                    <a16:rowId xmlns:a16="http://schemas.microsoft.com/office/drawing/2014/main" val="2617379490"/>
                  </a:ext>
                </a:extLst>
              </a:tr>
              <a:tr h="0">
                <a:tc>
                  <a:txBody>
                    <a:bodyPr/>
                    <a:lstStyle/>
                    <a:p>
                      <a:pPr>
                        <a:buNone/>
                      </a:pPr>
                      <a:r>
                        <a:rPr lang="en-IN" b="1"/>
                        <a:t>Push Alerts</a:t>
                      </a:r>
                      <a:endParaRPr lang="en-IN"/>
                    </a:p>
                  </a:txBody>
                  <a:tcPr anchor="ctr">
                    <a:lnL>
                      <a:noFill/>
                    </a:lnL>
                    <a:lnR>
                      <a:noFill/>
                    </a:lnR>
                    <a:lnT>
                      <a:noFill/>
                    </a:lnT>
                    <a:lnB>
                      <a:noFill/>
                    </a:lnB>
                    <a:noFill/>
                  </a:tcPr>
                </a:tc>
                <a:tc>
                  <a:txBody>
                    <a:bodyPr/>
                    <a:lstStyle/>
                    <a:p>
                      <a:pPr>
                        <a:buNone/>
                      </a:pPr>
                      <a:r>
                        <a:rPr lang="en-US"/>
                        <a:t>Real-time Pushover integration for high-risk detections</a:t>
                      </a:r>
                    </a:p>
                  </a:txBody>
                  <a:tcPr anchor="ctr">
                    <a:lnL>
                      <a:noFill/>
                    </a:lnL>
                    <a:lnR>
                      <a:noFill/>
                    </a:lnR>
                    <a:lnT>
                      <a:noFill/>
                    </a:lnT>
                    <a:lnB>
                      <a:noFill/>
                    </a:lnB>
                    <a:noFill/>
                  </a:tcPr>
                </a:tc>
                <a:extLst>
                  <a:ext uri="{0D108BD9-81ED-4DB2-BD59-A6C34878D82A}">
                    <a16:rowId xmlns:a16="http://schemas.microsoft.com/office/drawing/2014/main" val="2715297045"/>
                  </a:ext>
                </a:extLst>
              </a:tr>
              <a:tr h="0">
                <a:tc>
                  <a:txBody>
                    <a:bodyPr/>
                    <a:lstStyle/>
                    <a:p>
                      <a:pPr>
                        <a:buNone/>
                      </a:pPr>
                      <a:r>
                        <a:rPr lang="en-IN" b="1"/>
                        <a:t>Excel Analyzer</a:t>
                      </a:r>
                      <a:endParaRPr lang="en-IN"/>
                    </a:p>
                  </a:txBody>
                  <a:tcPr anchor="ctr">
                    <a:lnL>
                      <a:noFill/>
                    </a:lnL>
                    <a:lnR>
                      <a:noFill/>
                    </a:lnR>
                    <a:lnT>
                      <a:noFill/>
                    </a:lnT>
                    <a:lnB>
                      <a:noFill/>
                    </a:lnB>
                    <a:noFill/>
                  </a:tcPr>
                </a:tc>
                <a:tc>
                  <a:txBody>
                    <a:bodyPr/>
                    <a:lstStyle/>
                    <a:p>
                      <a:pPr>
                        <a:buNone/>
                      </a:pPr>
                      <a:r>
                        <a:rPr lang="en-US"/>
                        <a:t>ML-assisted profiling and chat interface for structured datasets</a:t>
                      </a:r>
                    </a:p>
                  </a:txBody>
                  <a:tcPr anchor="ctr">
                    <a:lnL>
                      <a:noFill/>
                    </a:lnL>
                    <a:lnR>
                      <a:noFill/>
                    </a:lnR>
                    <a:lnT>
                      <a:noFill/>
                    </a:lnT>
                    <a:lnB>
                      <a:noFill/>
                    </a:lnB>
                    <a:noFill/>
                  </a:tcPr>
                </a:tc>
                <a:extLst>
                  <a:ext uri="{0D108BD9-81ED-4DB2-BD59-A6C34878D82A}">
                    <a16:rowId xmlns:a16="http://schemas.microsoft.com/office/drawing/2014/main" val="2202132788"/>
                  </a:ext>
                </a:extLst>
              </a:tr>
              <a:tr h="0">
                <a:tc>
                  <a:txBody>
                    <a:bodyPr/>
                    <a:lstStyle/>
                    <a:p>
                      <a:pPr>
                        <a:buNone/>
                      </a:pPr>
                      <a:r>
                        <a:rPr lang="en-IN" b="1"/>
                        <a:t>Lightweight Deployment</a:t>
                      </a:r>
                      <a:endParaRPr lang="en-IN"/>
                    </a:p>
                  </a:txBody>
                  <a:tcPr anchor="ctr">
                    <a:lnL>
                      <a:noFill/>
                    </a:lnL>
                    <a:lnR>
                      <a:noFill/>
                    </a:lnR>
                    <a:lnT>
                      <a:noFill/>
                    </a:lnT>
                    <a:lnB>
                      <a:noFill/>
                    </a:lnB>
                    <a:noFill/>
                  </a:tcPr>
                </a:tc>
                <a:tc>
                  <a:txBody>
                    <a:bodyPr/>
                    <a:lstStyle/>
                    <a:p>
                      <a:pPr>
                        <a:buNone/>
                      </a:pPr>
                      <a:r>
                        <a:rPr lang="en-US" dirty="0"/>
                        <a:t>Docker + Fly.io + GitHub data hosting reduces memory footprint</a:t>
                      </a:r>
                    </a:p>
                  </a:txBody>
                  <a:tcPr anchor="ctr">
                    <a:lnL>
                      <a:noFill/>
                    </a:lnL>
                    <a:lnR>
                      <a:noFill/>
                    </a:lnR>
                    <a:lnT>
                      <a:noFill/>
                    </a:lnT>
                    <a:lnB>
                      <a:noFill/>
                    </a:lnB>
                    <a:noFill/>
                  </a:tcPr>
                </a:tc>
                <a:extLst>
                  <a:ext uri="{0D108BD9-81ED-4DB2-BD59-A6C34878D82A}">
                    <a16:rowId xmlns:a16="http://schemas.microsoft.com/office/drawing/2014/main" val="2871457280"/>
                  </a:ext>
                </a:extLst>
              </a:tr>
            </a:tbl>
          </a:graphicData>
        </a:graphic>
      </p:graphicFrame>
    </p:spTree>
    <p:extLst>
      <p:ext uri="{BB962C8B-B14F-4D97-AF65-F5344CB8AC3E}">
        <p14:creationId xmlns:p14="http://schemas.microsoft.com/office/powerpoint/2010/main" val="49804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B0274E5-8030-50CB-6B18-DD4E98379B6D}"/>
              </a:ext>
            </a:extLst>
          </p:cNvPr>
          <p:cNvGraphicFramePr>
            <a:graphicFrameLocks noGrp="1"/>
          </p:cNvGraphicFramePr>
          <p:nvPr>
            <p:extLst>
              <p:ext uri="{D42A27DB-BD31-4B8C-83A1-F6EECF244321}">
                <p14:modId xmlns:p14="http://schemas.microsoft.com/office/powerpoint/2010/main" val="2121054125"/>
              </p:ext>
            </p:extLst>
          </p:nvPr>
        </p:nvGraphicFramePr>
        <p:xfrm>
          <a:off x="769374" y="1177413"/>
          <a:ext cx="10515600" cy="3657600"/>
        </p:xfrm>
        <a:graphic>
          <a:graphicData uri="http://schemas.openxmlformats.org/drawingml/2006/table">
            <a:tbl>
              <a:tblPr/>
              <a:tblGrid>
                <a:gridCol w="5257800">
                  <a:extLst>
                    <a:ext uri="{9D8B030D-6E8A-4147-A177-3AD203B41FA5}">
                      <a16:colId xmlns:a16="http://schemas.microsoft.com/office/drawing/2014/main" val="1491069814"/>
                    </a:ext>
                  </a:extLst>
                </a:gridCol>
                <a:gridCol w="5257800">
                  <a:extLst>
                    <a:ext uri="{9D8B030D-6E8A-4147-A177-3AD203B41FA5}">
                      <a16:colId xmlns:a16="http://schemas.microsoft.com/office/drawing/2014/main" val="2375959328"/>
                    </a:ext>
                  </a:extLst>
                </a:gridCol>
              </a:tblGrid>
              <a:tr h="0">
                <a:tc>
                  <a:txBody>
                    <a:bodyPr/>
                    <a:lstStyle/>
                    <a:p>
                      <a:pPr>
                        <a:buNone/>
                      </a:pPr>
                      <a:r>
                        <a:rPr lang="en-IN"/>
                        <a:t>Layer</a:t>
                      </a:r>
                    </a:p>
                  </a:txBody>
                  <a:tcPr anchor="ctr">
                    <a:lnL>
                      <a:noFill/>
                    </a:lnL>
                    <a:lnR>
                      <a:noFill/>
                    </a:lnR>
                    <a:lnT>
                      <a:noFill/>
                    </a:lnT>
                    <a:lnB>
                      <a:noFill/>
                    </a:lnB>
                    <a:noFill/>
                  </a:tcPr>
                </a:tc>
                <a:tc>
                  <a:txBody>
                    <a:bodyPr/>
                    <a:lstStyle/>
                    <a:p>
                      <a:pPr>
                        <a:buNone/>
                      </a:pPr>
                      <a:r>
                        <a:rPr lang="en-IN"/>
                        <a:t>Tools / Libraries</a:t>
                      </a:r>
                    </a:p>
                  </a:txBody>
                  <a:tcPr anchor="ctr">
                    <a:lnL>
                      <a:noFill/>
                    </a:lnL>
                    <a:lnR>
                      <a:noFill/>
                    </a:lnR>
                    <a:lnT>
                      <a:noFill/>
                    </a:lnT>
                    <a:lnB>
                      <a:noFill/>
                    </a:lnB>
                    <a:noFill/>
                  </a:tcPr>
                </a:tc>
                <a:extLst>
                  <a:ext uri="{0D108BD9-81ED-4DB2-BD59-A6C34878D82A}">
                    <a16:rowId xmlns:a16="http://schemas.microsoft.com/office/drawing/2014/main" val="1506220402"/>
                  </a:ext>
                </a:extLst>
              </a:tr>
              <a:tr h="0">
                <a:tc>
                  <a:txBody>
                    <a:bodyPr/>
                    <a:lstStyle/>
                    <a:p>
                      <a:pPr>
                        <a:buNone/>
                      </a:pPr>
                      <a:r>
                        <a:rPr lang="en-IN" b="1" dirty="0"/>
                        <a:t>Language &amp; Environment</a:t>
                      </a:r>
                      <a:endParaRPr lang="en-IN" dirty="0"/>
                    </a:p>
                  </a:txBody>
                  <a:tcPr anchor="ctr">
                    <a:lnL>
                      <a:noFill/>
                    </a:lnL>
                    <a:lnR>
                      <a:noFill/>
                    </a:lnR>
                    <a:lnT>
                      <a:noFill/>
                    </a:lnT>
                    <a:lnB>
                      <a:noFill/>
                    </a:lnB>
                    <a:noFill/>
                  </a:tcPr>
                </a:tc>
                <a:tc>
                  <a:txBody>
                    <a:bodyPr/>
                    <a:lstStyle/>
                    <a:p>
                      <a:pPr>
                        <a:buNone/>
                      </a:pPr>
                      <a:r>
                        <a:rPr lang="en-IN"/>
                        <a:t>Python 3.11, Docker</a:t>
                      </a:r>
                    </a:p>
                  </a:txBody>
                  <a:tcPr anchor="ctr">
                    <a:lnL>
                      <a:noFill/>
                    </a:lnL>
                    <a:lnR>
                      <a:noFill/>
                    </a:lnR>
                    <a:lnT>
                      <a:noFill/>
                    </a:lnT>
                    <a:lnB>
                      <a:noFill/>
                    </a:lnB>
                    <a:noFill/>
                  </a:tcPr>
                </a:tc>
                <a:extLst>
                  <a:ext uri="{0D108BD9-81ED-4DB2-BD59-A6C34878D82A}">
                    <a16:rowId xmlns:a16="http://schemas.microsoft.com/office/drawing/2014/main" val="4209282485"/>
                  </a:ext>
                </a:extLst>
              </a:tr>
              <a:tr h="0">
                <a:tc>
                  <a:txBody>
                    <a:bodyPr/>
                    <a:lstStyle/>
                    <a:p>
                      <a:pPr>
                        <a:buNone/>
                      </a:pPr>
                      <a:r>
                        <a:rPr lang="en-IN" b="1"/>
                        <a:t>Frameworks</a:t>
                      </a:r>
                      <a:endParaRPr lang="en-IN"/>
                    </a:p>
                  </a:txBody>
                  <a:tcPr anchor="ctr">
                    <a:lnL>
                      <a:noFill/>
                    </a:lnL>
                    <a:lnR>
                      <a:noFill/>
                    </a:lnR>
                    <a:lnT>
                      <a:noFill/>
                    </a:lnT>
                    <a:lnB>
                      <a:noFill/>
                    </a:lnB>
                    <a:noFill/>
                  </a:tcPr>
                </a:tc>
                <a:tc>
                  <a:txBody>
                    <a:bodyPr/>
                    <a:lstStyle/>
                    <a:p>
                      <a:pPr>
                        <a:buNone/>
                      </a:pPr>
                      <a:r>
                        <a:rPr lang="en-IN"/>
                        <a:t>Streamlit, Plotly, Matplotlib</a:t>
                      </a:r>
                    </a:p>
                  </a:txBody>
                  <a:tcPr anchor="ctr">
                    <a:lnL>
                      <a:noFill/>
                    </a:lnL>
                    <a:lnR>
                      <a:noFill/>
                    </a:lnR>
                    <a:lnT>
                      <a:noFill/>
                    </a:lnT>
                    <a:lnB>
                      <a:noFill/>
                    </a:lnB>
                    <a:noFill/>
                  </a:tcPr>
                </a:tc>
                <a:extLst>
                  <a:ext uri="{0D108BD9-81ED-4DB2-BD59-A6C34878D82A}">
                    <a16:rowId xmlns:a16="http://schemas.microsoft.com/office/drawing/2014/main" val="3251242407"/>
                  </a:ext>
                </a:extLst>
              </a:tr>
              <a:tr h="0">
                <a:tc>
                  <a:txBody>
                    <a:bodyPr/>
                    <a:lstStyle/>
                    <a:p>
                      <a:pPr>
                        <a:buNone/>
                      </a:pPr>
                      <a:r>
                        <a:rPr lang="en-IN" b="1"/>
                        <a:t>NLP &amp; AI</a:t>
                      </a:r>
                      <a:endParaRPr lang="en-IN"/>
                    </a:p>
                  </a:txBody>
                  <a:tcPr anchor="ctr">
                    <a:lnL>
                      <a:noFill/>
                    </a:lnL>
                    <a:lnR>
                      <a:noFill/>
                    </a:lnR>
                    <a:lnT>
                      <a:noFill/>
                    </a:lnT>
                    <a:lnB>
                      <a:noFill/>
                    </a:lnB>
                    <a:noFill/>
                  </a:tcPr>
                </a:tc>
                <a:tc>
                  <a:txBody>
                    <a:bodyPr/>
                    <a:lstStyle/>
                    <a:p>
                      <a:pPr>
                        <a:buNone/>
                      </a:pPr>
                      <a:r>
                        <a:rPr lang="en-IN"/>
                        <a:t>NLTK, RAKE, WordCloud, LLM APIs (Cerebras/OpenAI)</a:t>
                      </a:r>
                    </a:p>
                  </a:txBody>
                  <a:tcPr anchor="ctr">
                    <a:lnL>
                      <a:noFill/>
                    </a:lnL>
                    <a:lnR>
                      <a:noFill/>
                    </a:lnR>
                    <a:lnT>
                      <a:noFill/>
                    </a:lnT>
                    <a:lnB>
                      <a:noFill/>
                    </a:lnB>
                    <a:noFill/>
                  </a:tcPr>
                </a:tc>
                <a:extLst>
                  <a:ext uri="{0D108BD9-81ED-4DB2-BD59-A6C34878D82A}">
                    <a16:rowId xmlns:a16="http://schemas.microsoft.com/office/drawing/2014/main" val="376864296"/>
                  </a:ext>
                </a:extLst>
              </a:tr>
              <a:tr h="0">
                <a:tc>
                  <a:txBody>
                    <a:bodyPr/>
                    <a:lstStyle/>
                    <a:p>
                      <a:pPr>
                        <a:buNone/>
                      </a:pPr>
                      <a:r>
                        <a:rPr lang="en-IN" b="1"/>
                        <a:t>Networking &amp; Requests</a:t>
                      </a:r>
                      <a:endParaRPr lang="en-IN"/>
                    </a:p>
                  </a:txBody>
                  <a:tcPr anchor="ctr">
                    <a:lnL>
                      <a:noFill/>
                    </a:lnL>
                    <a:lnR>
                      <a:noFill/>
                    </a:lnR>
                    <a:lnT>
                      <a:noFill/>
                    </a:lnT>
                    <a:lnB>
                      <a:noFill/>
                    </a:lnB>
                    <a:noFill/>
                  </a:tcPr>
                </a:tc>
                <a:tc>
                  <a:txBody>
                    <a:bodyPr/>
                    <a:lstStyle/>
                    <a:p>
                      <a:pPr>
                        <a:buNone/>
                      </a:pPr>
                      <a:r>
                        <a:rPr lang="en-IN"/>
                        <a:t>requests, urllib3.Retry</a:t>
                      </a:r>
                    </a:p>
                  </a:txBody>
                  <a:tcPr anchor="ctr">
                    <a:lnL>
                      <a:noFill/>
                    </a:lnL>
                    <a:lnR>
                      <a:noFill/>
                    </a:lnR>
                    <a:lnT>
                      <a:noFill/>
                    </a:lnT>
                    <a:lnB>
                      <a:noFill/>
                    </a:lnB>
                    <a:noFill/>
                  </a:tcPr>
                </a:tc>
                <a:extLst>
                  <a:ext uri="{0D108BD9-81ED-4DB2-BD59-A6C34878D82A}">
                    <a16:rowId xmlns:a16="http://schemas.microsoft.com/office/drawing/2014/main" val="3802059986"/>
                  </a:ext>
                </a:extLst>
              </a:tr>
              <a:tr h="0">
                <a:tc>
                  <a:txBody>
                    <a:bodyPr/>
                    <a:lstStyle/>
                    <a:p>
                      <a:pPr>
                        <a:buNone/>
                      </a:pPr>
                      <a:r>
                        <a:rPr lang="en-IN" b="1" dirty="0"/>
                        <a:t>Automation</a:t>
                      </a:r>
                      <a:endParaRPr lang="en-IN" dirty="0"/>
                    </a:p>
                  </a:txBody>
                  <a:tcPr anchor="ctr">
                    <a:lnL>
                      <a:noFill/>
                    </a:lnL>
                    <a:lnR>
                      <a:noFill/>
                    </a:lnR>
                    <a:lnT>
                      <a:noFill/>
                    </a:lnT>
                    <a:lnB>
                      <a:noFill/>
                    </a:lnB>
                    <a:noFill/>
                  </a:tcPr>
                </a:tc>
                <a:tc>
                  <a:txBody>
                    <a:bodyPr/>
                    <a:lstStyle/>
                    <a:p>
                      <a:pPr>
                        <a:buNone/>
                      </a:pPr>
                      <a:r>
                        <a:rPr lang="en-IN" dirty="0"/>
                        <a:t>Docker Containerization, Fly.io Deploy</a:t>
                      </a:r>
                    </a:p>
                  </a:txBody>
                  <a:tcPr anchor="ctr">
                    <a:lnL>
                      <a:noFill/>
                    </a:lnL>
                    <a:lnR>
                      <a:noFill/>
                    </a:lnR>
                    <a:lnT>
                      <a:noFill/>
                    </a:lnT>
                    <a:lnB>
                      <a:noFill/>
                    </a:lnB>
                    <a:noFill/>
                  </a:tcPr>
                </a:tc>
                <a:extLst>
                  <a:ext uri="{0D108BD9-81ED-4DB2-BD59-A6C34878D82A}">
                    <a16:rowId xmlns:a16="http://schemas.microsoft.com/office/drawing/2014/main" val="647444244"/>
                  </a:ext>
                </a:extLst>
              </a:tr>
              <a:tr h="0">
                <a:tc>
                  <a:txBody>
                    <a:bodyPr/>
                    <a:lstStyle/>
                    <a:p>
                      <a:pPr>
                        <a:buNone/>
                      </a:pPr>
                      <a:r>
                        <a:rPr lang="en-IN" b="1"/>
                        <a:t>Data Handling</a:t>
                      </a:r>
                      <a:endParaRPr lang="en-IN"/>
                    </a:p>
                  </a:txBody>
                  <a:tcPr anchor="ctr">
                    <a:lnL>
                      <a:noFill/>
                    </a:lnL>
                    <a:lnR>
                      <a:noFill/>
                    </a:lnR>
                    <a:lnT>
                      <a:noFill/>
                    </a:lnT>
                    <a:lnB>
                      <a:noFill/>
                    </a:lnB>
                    <a:noFill/>
                  </a:tcPr>
                </a:tc>
                <a:tc>
                  <a:txBody>
                    <a:bodyPr/>
                    <a:lstStyle/>
                    <a:p>
                      <a:pPr>
                        <a:buNone/>
                      </a:pPr>
                      <a:r>
                        <a:rPr lang="en-IN"/>
                        <a:t>pandas, openpyxl</a:t>
                      </a:r>
                    </a:p>
                  </a:txBody>
                  <a:tcPr anchor="ctr">
                    <a:lnL>
                      <a:noFill/>
                    </a:lnL>
                    <a:lnR>
                      <a:noFill/>
                    </a:lnR>
                    <a:lnT>
                      <a:noFill/>
                    </a:lnT>
                    <a:lnB>
                      <a:noFill/>
                    </a:lnB>
                    <a:noFill/>
                  </a:tcPr>
                </a:tc>
                <a:extLst>
                  <a:ext uri="{0D108BD9-81ED-4DB2-BD59-A6C34878D82A}">
                    <a16:rowId xmlns:a16="http://schemas.microsoft.com/office/drawing/2014/main" val="174613707"/>
                  </a:ext>
                </a:extLst>
              </a:tr>
              <a:tr h="0">
                <a:tc>
                  <a:txBody>
                    <a:bodyPr/>
                    <a:lstStyle/>
                    <a:p>
                      <a:pPr>
                        <a:buNone/>
                      </a:pPr>
                      <a:r>
                        <a:rPr lang="en-IN" b="1"/>
                        <a:t>Alerting</a:t>
                      </a:r>
                      <a:endParaRPr lang="en-IN"/>
                    </a:p>
                  </a:txBody>
                  <a:tcPr anchor="ctr">
                    <a:lnL>
                      <a:noFill/>
                    </a:lnL>
                    <a:lnR>
                      <a:noFill/>
                    </a:lnR>
                    <a:lnT>
                      <a:noFill/>
                    </a:lnT>
                    <a:lnB>
                      <a:noFill/>
                    </a:lnB>
                    <a:noFill/>
                  </a:tcPr>
                </a:tc>
                <a:tc>
                  <a:txBody>
                    <a:bodyPr/>
                    <a:lstStyle/>
                    <a:p>
                      <a:pPr>
                        <a:buNone/>
                      </a:pPr>
                      <a:r>
                        <a:rPr lang="en-IN"/>
                        <a:t>Pushover API</a:t>
                      </a:r>
                    </a:p>
                  </a:txBody>
                  <a:tcPr anchor="ctr">
                    <a:lnL>
                      <a:noFill/>
                    </a:lnL>
                    <a:lnR>
                      <a:noFill/>
                    </a:lnR>
                    <a:lnT>
                      <a:noFill/>
                    </a:lnT>
                    <a:lnB>
                      <a:noFill/>
                    </a:lnB>
                    <a:noFill/>
                  </a:tcPr>
                </a:tc>
                <a:extLst>
                  <a:ext uri="{0D108BD9-81ED-4DB2-BD59-A6C34878D82A}">
                    <a16:rowId xmlns:a16="http://schemas.microsoft.com/office/drawing/2014/main" val="3390343910"/>
                  </a:ext>
                </a:extLst>
              </a:tr>
              <a:tr h="0">
                <a:tc>
                  <a:txBody>
                    <a:bodyPr/>
                    <a:lstStyle/>
                    <a:p>
                      <a:pPr>
                        <a:buNone/>
                      </a:pPr>
                      <a:r>
                        <a:rPr lang="en-IN" b="1"/>
                        <a:t>Deployment</a:t>
                      </a:r>
                      <a:endParaRPr lang="en-IN"/>
                    </a:p>
                  </a:txBody>
                  <a:tcPr anchor="ctr">
                    <a:lnL>
                      <a:noFill/>
                    </a:lnL>
                    <a:lnR>
                      <a:noFill/>
                    </a:lnR>
                    <a:lnT>
                      <a:noFill/>
                    </a:lnT>
                    <a:lnB>
                      <a:noFill/>
                    </a:lnB>
                    <a:noFill/>
                  </a:tcPr>
                </a:tc>
                <a:tc>
                  <a:txBody>
                    <a:bodyPr/>
                    <a:lstStyle/>
                    <a:p>
                      <a:pPr>
                        <a:buNone/>
                      </a:pPr>
                      <a:r>
                        <a:rPr lang="sv-SE"/>
                        <a:t>Fly.io, Docker Hub (optional)</a:t>
                      </a:r>
                    </a:p>
                  </a:txBody>
                  <a:tcPr anchor="ctr">
                    <a:lnL>
                      <a:noFill/>
                    </a:lnL>
                    <a:lnR>
                      <a:noFill/>
                    </a:lnR>
                    <a:lnT>
                      <a:noFill/>
                    </a:lnT>
                    <a:lnB>
                      <a:noFill/>
                    </a:lnB>
                    <a:noFill/>
                  </a:tcPr>
                </a:tc>
                <a:extLst>
                  <a:ext uri="{0D108BD9-81ED-4DB2-BD59-A6C34878D82A}">
                    <a16:rowId xmlns:a16="http://schemas.microsoft.com/office/drawing/2014/main" val="2606323796"/>
                  </a:ext>
                </a:extLst>
              </a:tr>
              <a:tr h="0">
                <a:tc>
                  <a:txBody>
                    <a:bodyPr/>
                    <a:lstStyle/>
                    <a:p>
                      <a:pPr>
                        <a:buNone/>
                      </a:pPr>
                      <a:r>
                        <a:rPr lang="en-IN" b="1"/>
                        <a:t>Version Control</a:t>
                      </a:r>
                      <a:endParaRPr lang="en-IN"/>
                    </a:p>
                  </a:txBody>
                  <a:tcPr anchor="ctr">
                    <a:lnL>
                      <a:noFill/>
                    </a:lnL>
                    <a:lnR>
                      <a:noFill/>
                    </a:lnR>
                    <a:lnT>
                      <a:noFill/>
                    </a:lnT>
                    <a:lnB>
                      <a:noFill/>
                    </a:lnB>
                    <a:noFill/>
                  </a:tcPr>
                </a:tc>
                <a:tc>
                  <a:txBody>
                    <a:bodyPr/>
                    <a:lstStyle/>
                    <a:p>
                      <a:pPr>
                        <a:buNone/>
                      </a:pPr>
                      <a:r>
                        <a:rPr lang="en-IN" dirty="0"/>
                        <a:t>GitHub with auto-updating datasets</a:t>
                      </a:r>
                    </a:p>
                  </a:txBody>
                  <a:tcPr anchor="ctr">
                    <a:lnL>
                      <a:noFill/>
                    </a:lnL>
                    <a:lnR>
                      <a:noFill/>
                    </a:lnR>
                    <a:lnT>
                      <a:noFill/>
                    </a:lnT>
                    <a:lnB>
                      <a:noFill/>
                    </a:lnB>
                    <a:noFill/>
                  </a:tcPr>
                </a:tc>
                <a:extLst>
                  <a:ext uri="{0D108BD9-81ED-4DB2-BD59-A6C34878D82A}">
                    <a16:rowId xmlns:a16="http://schemas.microsoft.com/office/drawing/2014/main" val="1954840890"/>
                  </a:ext>
                </a:extLst>
              </a:tr>
            </a:tbl>
          </a:graphicData>
        </a:graphic>
      </p:graphicFrame>
    </p:spTree>
    <p:extLst>
      <p:ext uri="{BB962C8B-B14F-4D97-AF65-F5344CB8AC3E}">
        <p14:creationId xmlns:p14="http://schemas.microsoft.com/office/powerpoint/2010/main" val="1842127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A3763-A0AC-8F3F-0B51-9B693B549705}"/>
              </a:ext>
            </a:extLst>
          </p:cNvPr>
          <p:cNvSpPr txBox="1"/>
          <p:nvPr/>
        </p:nvSpPr>
        <p:spPr>
          <a:xfrm>
            <a:off x="619433" y="299261"/>
            <a:ext cx="5997677" cy="369332"/>
          </a:xfrm>
          <a:prstGeom prst="rect">
            <a:avLst/>
          </a:prstGeom>
          <a:noFill/>
        </p:spPr>
        <p:txBody>
          <a:bodyPr wrap="square" rtlCol="0">
            <a:spAutoFit/>
          </a:bodyPr>
          <a:lstStyle/>
          <a:p>
            <a:r>
              <a:rPr lang="en-IN" dirty="0"/>
              <a:t>RESULTS/ FINDINGS</a:t>
            </a:r>
          </a:p>
        </p:txBody>
      </p:sp>
      <p:pic>
        <p:nvPicPr>
          <p:cNvPr id="4" name="Picture 3">
            <a:extLst>
              <a:ext uri="{FF2B5EF4-FFF2-40B4-BE49-F238E27FC236}">
                <a16:creationId xmlns:a16="http://schemas.microsoft.com/office/drawing/2014/main" id="{F425CF09-B48C-5589-D1EE-DAC75DE165ED}"/>
              </a:ext>
            </a:extLst>
          </p:cNvPr>
          <p:cNvPicPr>
            <a:picLocks noChangeAspect="1"/>
          </p:cNvPicPr>
          <p:nvPr/>
        </p:nvPicPr>
        <p:blipFill>
          <a:blip r:embed="rId2"/>
          <a:stretch>
            <a:fillRect/>
          </a:stretch>
        </p:blipFill>
        <p:spPr>
          <a:xfrm>
            <a:off x="0" y="668787"/>
            <a:ext cx="12192000" cy="5520425"/>
          </a:xfrm>
          <a:prstGeom prst="rect">
            <a:avLst/>
          </a:prstGeom>
        </p:spPr>
      </p:pic>
    </p:spTree>
    <p:extLst>
      <p:ext uri="{BB962C8B-B14F-4D97-AF65-F5344CB8AC3E}">
        <p14:creationId xmlns:p14="http://schemas.microsoft.com/office/powerpoint/2010/main" val="366589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F6EEA8-051F-E378-1BE3-5F1108D8FAA3}"/>
              </a:ext>
            </a:extLst>
          </p:cNvPr>
          <p:cNvPicPr>
            <a:picLocks noChangeAspect="1"/>
          </p:cNvPicPr>
          <p:nvPr/>
        </p:nvPicPr>
        <p:blipFill>
          <a:blip r:embed="rId2"/>
          <a:stretch>
            <a:fillRect/>
          </a:stretch>
        </p:blipFill>
        <p:spPr>
          <a:xfrm>
            <a:off x="0" y="735566"/>
            <a:ext cx="12192000" cy="5386867"/>
          </a:xfrm>
          <a:prstGeom prst="rect">
            <a:avLst/>
          </a:prstGeom>
        </p:spPr>
      </p:pic>
    </p:spTree>
    <p:extLst>
      <p:ext uri="{BB962C8B-B14F-4D97-AF65-F5344CB8AC3E}">
        <p14:creationId xmlns:p14="http://schemas.microsoft.com/office/powerpoint/2010/main" val="6404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068E6-58F9-5701-C1C1-9B32449B3344}"/>
              </a:ext>
            </a:extLst>
          </p:cNvPr>
          <p:cNvPicPr>
            <a:picLocks noChangeAspect="1"/>
          </p:cNvPicPr>
          <p:nvPr/>
        </p:nvPicPr>
        <p:blipFill>
          <a:blip r:embed="rId2"/>
          <a:stretch>
            <a:fillRect/>
          </a:stretch>
        </p:blipFill>
        <p:spPr>
          <a:xfrm>
            <a:off x="0" y="713597"/>
            <a:ext cx="12192000" cy="5430806"/>
          </a:xfrm>
          <a:prstGeom prst="rect">
            <a:avLst/>
          </a:prstGeom>
        </p:spPr>
      </p:pic>
    </p:spTree>
    <p:extLst>
      <p:ext uri="{BB962C8B-B14F-4D97-AF65-F5344CB8AC3E}">
        <p14:creationId xmlns:p14="http://schemas.microsoft.com/office/powerpoint/2010/main" val="1002569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Pratyush Pattnaik</dc:creator>
  <cp:lastModifiedBy>Pratyush Pattnaik</cp:lastModifiedBy>
  <cp:revision>1</cp:revision>
  <dcterms:created xsi:type="dcterms:W3CDTF">2025-10-05T13:00:57Z</dcterms:created>
  <dcterms:modified xsi:type="dcterms:W3CDTF">2025-10-05T13:01:04Z</dcterms:modified>
</cp:coreProperties>
</file>