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tap Paudel" initials="PP" lastIdx="1" clrIdx="0">
    <p:extLst>
      <p:ext uri="{19B8F6BF-5375-455C-9EA6-DF929625EA0E}">
        <p15:presenceInfo xmlns:p15="http://schemas.microsoft.com/office/powerpoint/2012/main" userId="cb67b2982c20fe4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05T23:27:42.811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6A90-BBE0-4349-BBB4-0AEA2A5C92FC}" type="datetimeFigureOut">
              <a:rPr lang="en-GB" smtClean="0"/>
              <a:t>05/02/2020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40F2E77-6358-4CBC-9AC1-8109ECB8AA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05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6A90-BBE0-4349-BBB4-0AEA2A5C92FC}" type="datetimeFigureOut">
              <a:rPr lang="en-GB" smtClean="0"/>
              <a:t>05/02/2020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40F2E77-6358-4CBC-9AC1-8109ECB8AA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86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6A90-BBE0-4349-BBB4-0AEA2A5C92FC}" type="datetimeFigureOut">
              <a:rPr lang="en-GB" smtClean="0"/>
              <a:t>05/02/2020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40F2E77-6358-4CBC-9AC1-8109ECB8AA9D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8676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6A90-BBE0-4349-BBB4-0AEA2A5C92FC}" type="datetimeFigureOut">
              <a:rPr lang="en-GB" smtClean="0"/>
              <a:t>05/02/2020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0F2E77-6358-4CBC-9AC1-8109ECB8AA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169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6A90-BBE0-4349-BBB4-0AEA2A5C92FC}" type="datetimeFigureOut">
              <a:rPr lang="en-GB" smtClean="0"/>
              <a:t>05/02/2020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0F2E77-6358-4CBC-9AC1-8109ECB8AA9D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431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6A90-BBE0-4349-BBB4-0AEA2A5C92FC}" type="datetimeFigureOut">
              <a:rPr lang="en-GB" smtClean="0"/>
              <a:t>05/02/2020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0F2E77-6358-4CBC-9AC1-8109ECB8AA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818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6A90-BBE0-4349-BBB4-0AEA2A5C92FC}" type="datetimeFigureOut">
              <a:rPr lang="en-GB" smtClean="0"/>
              <a:t>05/02/2020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2E77-6358-4CBC-9AC1-8109ECB8AA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088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6A90-BBE0-4349-BBB4-0AEA2A5C92FC}" type="datetimeFigureOut">
              <a:rPr lang="en-GB" smtClean="0"/>
              <a:t>05/02/2020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2E77-6358-4CBC-9AC1-8109ECB8AA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39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6A90-BBE0-4349-BBB4-0AEA2A5C92FC}" type="datetimeFigureOut">
              <a:rPr lang="en-GB" smtClean="0"/>
              <a:t>05/02/2020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2E77-6358-4CBC-9AC1-8109ECB8AA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039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6A90-BBE0-4349-BBB4-0AEA2A5C92FC}" type="datetimeFigureOut">
              <a:rPr lang="en-GB" smtClean="0"/>
              <a:t>05/02/2020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40F2E77-6358-4CBC-9AC1-8109ECB8AA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32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6A90-BBE0-4349-BBB4-0AEA2A5C92FC}" type="datetimeFigureOut">
              <a:rPr lang="en-GB" smtClean="0"/>
              <a:t>05/02/2020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40F2E77-6358-4CBC-9AC1-8109ECB8AA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063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6A90-BBE0-4349-BBB4-0AEA2A5C92FC}" type="datetimeFigureOut">
              <a:rPr lang="en-GB" smtClean="0"/>
              <a:t>05/02/2020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40F2E77-6358-4CBC-9AC1-8109ECB8AA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425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6A90-BBE0-4349-BBB4-0AEA2A5C92FC}" type="datetimeFigureOut">
              <a:rPr lang="en-GB" smtClean="0"/>
              <a:t>05/02/2020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2E77-6358-4CBC-9AC1-8109ECB8AA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024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6A90-BBE0-4349-BBB4-0AEA2A5C92FC}" type="datetimeFigureOut">
              <a:rPr lang="en-GB" smtClean="0"/>
              <a:t>05/02/2020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2E77-6358-4CBC-9AC1-8109ECB8AA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143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6A90-BBE0-4349-BBB4-0AEA2A5C92FC}" type="datetimeFigureOut">
              <a:rPr lang="en-GB" smtClean="0"/>
              <a:t>05/02/2020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2E77-6358-4CBC-9AC1-8109ECB8AA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35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6A90-BBE0-4349-BBB4-0AEA2A5C92FC}" type="datetimeFigureOut">
              <a:rPr lang="en-GB" smtClean="0"/>
              <a:t>05/02/2020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0F2E77-6358-4CBC-9AC1-8109ECB8AA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354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46A90-BBE0-4349-BBB4-0AEA2A5C92FC}" type="datetimeFigureOut">
              <a:rPr lang="en-GB" smtClean="0"/>
              <a:t>05/02/2020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40F2E77-6358-4CBC-9AC1-8109ECB8AA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469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2.jpg"/><Relationship Id="rId7" Type="http://schemas.openxmlformats.org/officeDocument/2006/relationships/image" Target="../media/image4.JPG"/><Relationship Id="rId12" Type="http://schemas.openxmlformats.org/officeDocument/2006/relationships/comments" Target="../comments/commen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carolien.eu/fotodir2/Leuven/HHartInstituut/foto7.html" TargetMode="External"/><Relationship Id="rId11" Type="http://schemas.openxmlformats.org/officeDocument/2006/relationships/hyperlink" Target="http://www.cultureelerfgoedannuntiatenheverlee.be/de-erfweg" TargetMode="External"/><Relationship Id="rId5" Type="http://schemas.openxmlformats.org/officeDocument/2006/relationships/image" Target="../media/image3.JPG"/><Relationship Id="rId10" Type="http://schemas.openxmlformats.org/officeDocument/2006/relationships/image" Target="../media/image7.JPG"/><Relationship Id="rId4" Type="http://schemas.openxmlformats.org/officeDocument/2006/relationships/hyperlink" Target="https://www.flickr.com/photos/erfgoed/7853286844" TargetMode="External"/><Relationship Id="rId9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arge brick building&#10;&#10;Description automatically generated">
            <a:extLst>
              <a:ext uri="{FF2B5EF4-FFF2-40B4-BE49-F238E27FC236}">
                <a16:creationId xmlns:a16="http://schemas.microsoft.com/office/drawing/2014/main" id="{15EE66C0-8E82-49E5-86A1-C8EB574F43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42" r="4" b="4"/>
          <a:stretch/>
        </p:blipFill>
        <p:spPr>
          <a:xfrm>
            <a:off x="9538283" y="10"/>
            <a:ext cx="2653718" cy="2464528"/>
          </a:xfrm>
          <a:custGeom>
            <a:avLst/>
            <a:gdLst>
              <a:gd name="connsiteX0" fmla="*/ 0 w 3662680"/>
              <a:gd name="connsiteY0" fmla="*/ 0 h 3401568"/>
              <a:gd name="connsiteX1" fmla="*/ 3662680 w 3662680"/>
              <a:gd name="connsiteY1" fmla="*/ 0 h 3401568"/>
              <a:gd name="connsiteX2" fmla="*/ 3662680 w 3662680"/>
              <a:gd name="connsiteY2" fmla="*/ 3401568 h 3401568"/>
              <a:gd name="connsiteX3" fmla="*/ 774527 w 3662680"/>
              <a:gd name="connsiteY3" fmla="*/ 3401568 h 3401568"/>
              <a:gd name="connsiteX4" fmla="*/ 769892 w 3662680"/>
              <a:gd name="connsiteY4" fmla="*/ 3133175 h 3401568"/>
              <a:gd name="connsiteX5" fmla="*/ 104445 w 3662680"/>
              <a:gd name="connsiteY5" fmla="*/ 215033 h 3401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2680" h="3401568">
                <a:moveTo>
                  <a:pt x="0" y="0"/>
                </a:moveTo>
                <a:lnTo>
                  <a:pt x="3662680" y="0"/>
                </a:lnTo>
                <a:lnTo>
                  <a:pt x="3662680" y="3401568"/>
                </a:lnTo>
                <a:lnTo>
                  <a:pt x="774527" y="3401568"/>
                </a:lnTo>
                <a:lnTo>
                  <a:pt x="769892" y="3133175"/>
                </a:lnTo>
                <a:cubicBezTo>
                  <a:pt x="732577" y="2055441"/>
                  <a:pt x="492520" y="1056020"/>
                  <a:pt x="104445" y="215033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5C8F47-9D3E-45F8-991D-30D68F9D9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811" y="-189998"/>
            <a:ext cx="5991032" cy="92151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4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  <a:latin typeface="+mj-lt"/>
                <a:ea typeface="+mj-ea"/>
                <a:cs typeface="+mj-cs"/>
              </a:rPr>
              <a:t>EEN LEVENDE CAMPUS MET EEN RIJKE GESCHEIDENIS EN EEN PRACHTIGE KAPEL</a:t>
            </a:r>
          </a:p>
        </p:txBody>
      </p:sp>
      <p:pic>
        <p:nvPicPr>
          <p:cNvPr id="11" name="Content Placeholder 10" descr="A picture containing bench, indoor, table, wooden&#10;&#10;Description automatically generated">
            <a:extLst>
              <a:ext uri="{FF2B5EF4-FFF2-40B4-BE49-F238E27FC236}">
                <a16:creationId xmlns:a16="http://schemas.microsoft.com/office/drawing/2014/main" id="{8EC78CFD-E25A-4E9B-8823-20583D0C01D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5299" r="3584" b="-3"/>
          <a:stretch/>
        </p:blipFill>
        <p:spPr>
          <a:xfrm>
            <a:off x="6706339" y="-189998"/>
            <a:ext cx="3425902" cy="2848479"/>
          </a:xfrm>
          <a:custGeom>
            <a:avLst/>
            <a:gdLst>
              <a:gd name="connsiteX0" fmla="*/ 0 w 4118110"/>
              <a:gd name="connsiteY0" fmla="*/ 0 h 3401568"/>
              <a:gd name="connsiteX1" fmla="*/ 3343575 w 4118110"/>
              <a:gd name="connsiteY1" fmla="*/ 0 h 3401568"/>
              <a:gd name="connsiteX2" fmla="*/ 3448028 w 4118110"/>
              <a:gd name="connsiteY2" fmla="*/ 215050 h 3401568"/>
              <a:gd name="connsiteX3" fmla="*/ 4113475 w 4118110"/>
              <a:gd name="connsiteY3" fmla="*/ 3133192 h 3401568"/>
              <a:gd name="connsiteX4" fmla="*/ 4118110 w 4118110"/>
              <a:gd name="connsiteY4" fmla="*/ 3401568 h 3401568"/>
              <a:gd name="connsiteX5" fmla="*/ 801224 w 4118110"/>
              <a:gd name="connsiteY5" fmla="*/ 3401568 h 3401568"/>
              <a:gd name="connsiteX6" fmla="*/ 797493 w 4118110"/>
              <a:gd name="connsiteY6" fmla="*/ 3185579 h 3401568"/>
              <a:gd name="connsiteX7" fmla="*/ 22579 w 4118110"/>
              <a:gd name="connsiteY7" fmla="*/ 42066 h 3401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18110" h="3401568">
                <a:moveTo>
                  <a:pt x="0" y="0"/>
                </a:moveTo>
                <a:lnTo>
                  <a:pt x="3343575" y="0"/>
                </a:lnTo>
                <a:lnTo>
                  <a:pt x="3448028" y="215050"/>
                </a:lnTo>
                <a:cubicBezTo>
                  <a:pt x="3836103" y="1056037"/>
                  <a:pt x="4076161" y="2055458"/>
                  <a:pt x="4113475" y="3133192"/>
                </a:cubicBezTo>
                <a:lnTo>
                  <a:pt x="4118110" y="3401568"/>
                </a:lnTo>
                <a:lnTo>
                  <a:pt x="801224" y="3401568"/>
                </a:lnTo>
                <a:lnTo>
                  <a:pt x="797493" y="3185579"/>
                </a:lnTo>
                <a:cubicBezTo>
                  <a:pt x="756786" y="2009870"/>
                  <a:pt x="474799" y="927359"/>
                  <a:pt x="22579" y="42066"/>
                </a:cubicBezTo>
                <a:close/>
              </a:path>
            </a:pathLst>
          </a:cu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2501051-0EB3-43CC-9505-4B12B40FD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8016" y="2609739"/>
            <a:ext cx="5677166" cy="238739"/>
          </a:xfr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highlight>
                  <a:srgbClr val="00FFFF"/>
                </a:highlight>
              </a:rPr>
              <a:t>VEEL WAARDEVOLE GESCHEIDENIS OP EEN PLAATS AL JARENLANG SAMEN	</a:t>
            </a:r>
          </a:p>
        </p:txBody>
      </p:sp>
      <p:pic>
        <p:nvPicPr>
          <p:cNvPr id="16" name="Content Placeholder 15" descr="A group of people in a room&#10;&#10;Description automatically generated">
            <a:extLst>
              <a:ext uri="{FF2B5EF4-FFF2-40B4-BE49-F238E27FC236}">
                <a16:creationId xmlns:a16="http://schemas.microsoft.com/office/drawing/2014/main" id="{96DDB77B-F1B7-47D9-998D-3943592AF7E0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t="3009" r="-1" b="24436"/>
          <a:stretch/>
        </p:blipFill>
        <p:spPr>
          <a:xfrm>
            <a:off x="7229475" y="4394200"/>
            <a:ext cx="4962525" cy="2403475"/>
          </a:xfrm>
          <a:custGeom>
            <a:avLst/>
            <a:gdLst>
              <a:gd name="connsiteX0" fmla="*/ 749132 w 7023646"/>
              <a:gd name="connsiteY0" fmla="*/ 0 h 3401568"/>
              <a:gd name="connsiteX1" fmla="*/ 7023646 w 7023646"/>
              <a:gd name="connsiteY1" fmla="*/ 0 h 3401568"/>
              <a:gd name="connsiteX2" fmla="*/ 7023646 w 7023646"/>
              <a:gd name="connsiteY2" fmla="*/ 3401568 h 3401568"/>
              <a:gd name="connsiteX3" fmla="*/ 0 w 7023646"/>
              <a:gd name="connsiteY3" fmla="*/ 3401568 h 3401568"/>
              <a:gd name="connsiteX4" fmla="*/ 79008 w 7023646"/>
              <a:gd name="connsiteY4" fmla="*/ 3238906 h 3401568"/>
              <a:gd name="connsiteX5" fmla="*/ 749563 w 7023646"/>
              <a:gd name="connsiteY5" fmla="*/ 24956 h 3401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23646" h="3401568">
                <a:moveTo>
                  <a:pt x="749132" y="0"/>
                </a:moveTo>
                <a:lnTo>
                  <a:pt x="7023646" y="0"/>
                </a:lnTo>
                <a:lnTo>
                  <a:pt x="7023646" y="3401568"/>
                </a:lnTo>
                <a:lnTo>
                  <a:pt x="0" y="3401568"/>
                </a:lnTo>
                <a:lnTo>
                  <a:pt x="79008" y="3238906"/>
                </a:lnTo>
                <a:cubicBezTo>
                  <a:pt x="502362" y="2321466"/>
                  <a:pt x="749563" y="1215476"/>
                  <a:pt x="749563" y="24956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751590-153B-46F3-8481-61A2E8500815}"/>
              </a:ext>
            </a:extLst>
          </p:cNvPr>
          <p:cNvSpPr txBox="1"/>
          <p:nvPr/>
        </p:nvSpPr>
        <p:spPr>
          <a:xfrm>
            <a:off x="134244" y="2036618"/>
            <a:ext cx="45123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HEILIG HARTINSTITUUT ERFGOEDSITE EN BOODSCHAPKAPEL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33EC2C-ACED-4687-A44B-9EB391389AA1}"/>
              </a:ext>
            </a:extLst>
          </p:cNvPr>
          <p:cNvSpPr/>
          <p:nvPr/>
        </p:nvSpPr>
        <p:spPr>
          <a:xfrm>
            <a:off x="1132514" y="2205095"/>
            <a:ext cx="44382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808000"/>
                </a:highlight>
                <a:latin typeface="Calibri Light" panose="020F0302020204030204"/>
                <a:ea typeface="+mj-ea"/>
                <a:cs typeface="+mj-cs"/>
              </a:rPr>
              <a:t>ZUSTERS ANNUNTIATIE VAN HEVERLEE (1928-1932)</a:t>
            </a:r>
            <a:endParaRPr lang="en-GB" dirty="0">
              <a:highlight>
                <a:srgbClr val="808000"/>
              </a:highlight>
            </a:endParaRPr>
          </a:p>
        </p:txBody>
      </p:sp>
      <p:pic>
        <p:nvPicPr>
          <p:cNvPr id="23" name="Picture 22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BD0F463C-694D-4D1B-A6CB-40419C8829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999239" y="2182827"/>
            <a:ext cx="1937656" cy="2483615"/>
          </a:xfrm>
          <a:prstGeom prst="rect">
            <a:avLst/>
          </a:prstGeom>
        </p:spPr>
      </p:pic>
      <p:pic>
        <p:nvPicPr>
          <p:cNvPr id="27" name="Picture 26" descr="A building next to a window&#10;&#10;Description automatically generated">
            <a:extLst>
              <a:ext uri="{FF2B5EF4-FFF2-40B4-BE49-F238E27FC236}">
                <a16:creationId xmlns:a16="http://schemas.microsoft.com/office/drawing/2014/main" id="{605613DB-2264-4327-AAA7-F1E86604CD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024" y="2658483"/>
            <a:ext cx="1301234" cy="1734979"/>
          </a:xfrm>
          <a:prstGeom prst="rect">
            <a:avLst/>
          </a:prstGeom>
        </p:spPr>
      </p:pic>
      <p:pic>
        <p:nvPicPr>
          <p:cNvPr id="31" name="Picture 30" descr="A picture containing building, large, cake, castle&#10;&#10;Description automatically generated">
            <a:extLst>
              <a:ext uri="{FF2B5EF4-FFF2-40B4-BE49-F238E27FC236}">
                <a16:creationId xmlns:a16="http://schemas.microsoft.com/office/drawing/2014/main" id="{2BBCEAB6-6510-4E84-A1BB-CA0CDAC083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774" y="2658483"/>
            <a:ext cx="2483617" cy="1734979"/>
          </a:xfrm>
          <a:prstGeom prst="rect">
            <a:avLst/>
          </a:prstGeom>
        </p:spPr>
      </p:pic>
      <p:pic>
        <p:nvPicPr>
          <p:cNvPr id="34" name="Picture 33" descr="A picture containing sitting, table, board, cat&#10;&#10;Description automatically generated">
            <a:extLst>
              <a:ext uri="{FF2B5EF4-FFF2-40B4-BE49-F238E27FC236}">
                <a16:creationId xmlns:a16="http://schemas.microsoft.com/office/drawing/2014/main" id="{FFBA79BF-15A9-4712-AEB6-1A7769CC32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439211" y="852858"/>
            <a:ext cx="2063568" cy="1547676"/>
          </a:xfrm>
          <a:prstGeom prst="rect">
            <a:avLst/>
          </a:prstGeom>
        </p:spPr>
      </p:pic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C6E09FA9-C615-4FAE-9D50-18DEF1432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57821"/>
              </p:ext>
            </p:extLst>
          </p:nvPr>
        </p:nvGraphicFramePr>
        <p:xfrm>
          <a:off x="1602297" y="494950"/>
          <a:ext cx="3321485" cy="7801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1485">
                  <a:extLst>
                    <a:ext uri="{9D8B030D-6E8A-4147-A177-3AD203B41FA5}">
                      <a16:colId xmlns:a16="http://schemas.microsoft.com/office/drawing/2014/main" val="229636094"/>
                    </a:ext>
                  </a:extLst>
                </a:gridCol>
              </a:tblGrid>
              <a:tr h="780177">
                <a:tc>
                  <a:txBody>
                    <a:bodyPr/>
                    <a:lstStyle/>
                    <a:p>
                      <a:r>
                        <a:rPr lang="en-GB" i="0" dirty="0" err="1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Een</a:t>
                      </a:r>
                      <a:r>
                        <a:rPr lang="en-GB" i="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GB" i="0" dirty="0" err="1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beschermd</a:t>
                      </a:r>
                      <a:r>
                        <a:rPr lang="en-GB" i="0" dirty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monument van UNESCO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550703"/>
                  </a:ext>
                </a:extLst>
              </a:tr>
            </a:tbl>
          </a:graphicData>
        </a:graphic>
      </p:graphicFrame>
      <p:graphicFrame>
        <p:nvGraphicFramePr>
          <p:cNvPr id="39" name="Table 39">
            <a:extLst>
              <a:ext uri="{FF2B5EF4-FFF2-40B4-BE49-F238E27FC236}">
                <a16:creationId xmlns:a16="http://schemas.microsoft.com/office/drawing/2014/main" id="{74C01477-F4DD-426B-965E-C235396A5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26589"/>
              </p:ext>
            </p:extLst>
          </p:nvPr>
        </p:nvGraphicFramePr>
        <p:xfrm>
          <a:off x="806747" y="1297434"/>
          <a:ext cx="3252775" cy="5715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252775">
                  <a:extLst>
                    <a:ext uri="{9D8B030D-6E8A-4147-A177-3AD203B41FA5}">
                      <a16:colId xmlns:a16="http://schemas.microsoft.com/office/drawing/2014/main" val="4179028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050" b="0" i="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Groepen zijn welkom voor bezoeken met gids aan het beschermde </a:t>
                      </a:r>
                      <a:r>
                        <a:rPr lang="nl-BE" sz="1050" b="0" i="0" kern="12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Helleputtegebouw</a:t>
                      </a:r>
                      <a:r>
                        <a:rPr lang="nl-BE" sz="1050" b="0" i="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de </a:t>
                      </a:r>
                      <a:r>
                        <a:rPr lang="nl-BE" sz="1050" b="0" i="0" kern="12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Boodschapkapel</a:t>
                      </a:r>
                      <a:r>
                        <a:rPr lang="nl-BE" sz="1050" b="0" i="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 </a:t>
                      </a:r>
                      <a:r>
                        <a:rPr lang="nl-BE" sz="1050" b="0" i="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rondleidingen</a:t>
                      </a:r>
                      <a:r>
                        <a:rPr lang="nl-BE" sz="1050" b="0" i="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GB" sz="1050" b="0" i="0" kern="12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599761"/>
                  </a:ext>
                </a:extLst>
              </a:tr>
            </a:tbl>
          </a:graphicData>
        </a:graphic>
      </p:graphicFrame>
      <p:graphicFrame>
        <p:nvGraphicFramePr>
          <p:cNvPr id="43" name="Table 43">
            <a:extLst>
              <a:ext uri="{FF2B5EF4-FFF2-40B4-BE49-F238E27FC236}">
                <a16:creationId xmlns:a16="http://schemas.microsoft.com/office/drawing/2014/main" id="{54773A8F-205C-45E8-929B-E42A76B3B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599064"/>
              </p:ext>
            </p:extLst>
          </p:nvPr>
        </p:nvGraphicFramePr>
        <p:xfrm>
          <a:off x="318782" y="3028942"/>
          <a:ext cx="4974671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4671">
                  <a:extLst>
                    <a:ext uri="{9D8B030D-6E8A-4147-A177-3AD203B41FA5}">
                      <a16:colId xmlns:a16="http://schemas.microsoft.com/office/drawing/2014/main" val="2186540712"/>
                    </a:ext>
                  </a:extLst>
                </a:gridCol>
              </a:tblGrid>
              <a:tr h="637048">
                <a:tc>
                  <a:txBody>
                    <a:bodyPr/>
                    <a:lstStyle/>
                    <a:p>
                      <a:r>
                        <a:rPr lang="nl-BE" sz="1200" dirty="0">
                          <a:solidFill>
                            <a:schemeClr val="accent5"/>
                          </a:solidFill>
                        </a:rPr>
                        <a:t>De </a:t>
                      </a:r>
                      <a:r>
                        <a:rPr lang="nl-BE" sz="1200" dirty="0" err="1">
                          <a:solidFill>
                            <a:schemeClr val="accent5"/>
                          </a:solidFill>
                        </a:rPr>
                        <a:t>Boodschapkapel</a:t>
                      </a:r>
                      <a:r>
                        <a:rPr lang="nl-BE" sz="1200" dirty="0">
                          <a:solidFill>
                            <a:schemeClr val="accent5"/>
                          </a:solidFill>
                        </a:rPr>
                        <a:t> in het hart van de site is verborgen en haast onzichtbaar geïntegreerd in de schoolarchitectuur. Het is een toprealisatie van de </a:t>
                      </a:r>
                      <a:r>
                        <a:rPr lang="nl-BE" sz="1200" dirty="0" err="1">
                          <a:solidFill>
                            <a:schemeClr val="accent5"/>
                          </a:solidFill>
                        </a:rPr>
                        <a:t>Pelgrimkunstenaars</a:t>
                      </a:r>
                      <a:endParaRPr lang="nl-BE" sz="120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244371"/>
                  </a:ext>
                </a:extLst>
              </a:tr>
            </a:tbl>
          </a:graphicData>
        </a:graphic>
      </p:graphicFrame>
      <p:graphicFrame>
        <p:nvGraphicFramePr>
          <p:cNvPr id="45" name="Table 45">
            <a:extLst>
              <a:ext uri="{FF2B5EF4-FFF2-40B4-BE49-F238E27FC236}">
                <a16:creationId xmlns:a16="http://schemas.microsoft.com/office/drawing/2014/main" id="{D15495A7-92B1-40BB-8815-958BB2E4A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530362"/>
              </p:ext>
            </p:extLst>
          </p:nvPr>
        </p:nvGraphicFramePr>
        <p:xfrm>
          <a:off x="3238150" y="6382511"/>
          <a:ext cx="2828677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28677">
                  <a:extLst>
                    <a:ext uri="{9D8B030D-6E8A-4147-A177-3AD203B41FA5}">
                      <a16:colId xmlns:a16="http://schemas.microsoft.com/office/drawing/2014/main" val="3772546901"/>
                    </a:ext>
                  </a:extLst>
                </a:gridCol>
              </a:tblGrid>
              <a:tr h="329855">
                <a:tc>
                  <a:txBody>
                    <a:bodyPr/>
                    <a:lstStyle/>
                    <a:p>
                      <a:r>
                        <a:rPr lang="en-GB" sz="1200" dirty="0" err="1">
                          <a:solidFill>
                            <a:srgbClr val="C00000"/>
                          </a:solidFill>
                        </a:rPr>
                        <a:t>Bereikbaar</a:t>
                      </a:r>
                      <a:r>
                        <a:rPr lang="en-GB" sz="1200" dirty="0">
                          <a:solidFill>
                            <a:srgbClr val="C00000"/>
                          </a:solidFill>
                        </a:rPr>
                        <a:t> met de </a:t>
                      </a:r>
                      <a:r>
                        <a:rPr lang="en-GB" sz="1200" dirty="0" err="1">
                          <a:solidFill>
                            <a:srgbClr val="C00000"/>
                          </a:solidFill>
                        </a:rPr>
                        <a:t>trein</a:t>
                      </a:r>
                      <a:r>
                        <a:rPr lang="en-GB" sz="1200" dirty="0">
                          <a:solidFill>
                            <a:srgbClr val="C00000"/>
                          </a:solidFill>
                        </a:rPr>
                        <a:t> (</a:t>
                      </a:r>
                      <a:r>
                        <a:rPr lang="en-GB" sz="1200" dirty="0" err="1">
                          <a:solidFill>
                            <a:srgbClr val="C00000"/>
                          </a:solidFill>
                        </a:rPr>
                        <a:t>heverlee</a:t>
                      </a:r>
                      <a:r>
                        <a:rPr lang="en-GB" sz="1200" dirty="0">
                          <a:solidFill>
                            <a:srgbClr val="C00000"/>
                          </a:solidFill>
                        </a:rPr>
                        <a:t> station) met de bus(</a:t>
                      </a:r>
                      <a:r>
                        <a:rPr lang="en-GB" sz="1200" dirty="0" err="1">
                          <a:solidFill>
                            <a:srgbClr val="C00000"/>
                          </a:solidFill>
                        </a:rPr>
                        <a:t>delijn</a:t>
                      </a:r>
                      <a:r>
                        <a:rPr lang="en-GB" sz="1200" dirty="0">
                          <a:solidFill>
                            <a:srgbClr val="C00000"/>
                          </a:solidFill>
                        </a:rPr>
                        <a:t>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487088"/>
                  </a:ext>
                </a:extLst>
              </a:tr>
            </a:tbl>
          </a:graphicData>
        </a:graphic>
      </p:graphicFrame>
      <p:graphicFrame>
        <p:nvGraphicFramePr>
          <p:cNvPr id="47" name="Table 47">
            <a:extLst>
              <a:ext uri="{FF2B5EF4-FFF2-40B4-BE49-F238E27FC236}">
                <a16:creationId xmlns:a16="http://schemas.microsoft.com/office/drawing/2014/main" id="{8AA9B0B4-E73B-426C-8C42-66D2F82DA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724286"/>
              </p:ext>
            </p:extLst>
          </p:nvPr>
        </p:nvGraphicFramePr>
        <p:xfrm>
          <a:off x="67111" y="5855516"/>
          <a:ext cx="2197917" cy="1002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7917">
                  <a:extLst>
                    <a:ext uri="{9D8B030D-6E8A-4147-A177-3AD203B41FA5}">
                      <a16:colId xmlns:a16="http://schemas.microsoft.com/office/drawing/2014/main" val="1858155629"/>
                    </a:ext>
                  </a:extLst>
                </a:gridCol>
              </a:tblGrid>
              <a:tr h="1002484">
                <a:tc>
                  <a:txBody>
                    <a:bodyPr/>
                    <a:lstStyle/>
                    <a:p>
                      <a:r>
                        <a:rPr lang="en-GB" sz="700" dirty="0"/>
                        <a:t>-</a:t>
                      </a:r>
                      <a:r>
                        <a:rPr lang="en-GB" sz="700" dirty="0" err="1"/>
                        <a:t>Openingstijdens</a:t>
                      </a:r>
                      <a:r>
                        <a:rPr lang="en-GB" sz="700" dirty="0"/>
                        <a:t>: </a:t>
                      </a:r>
                    </a:p>
                    <a:p>
                      <a:r>
                        <a:rPr lang="en-GB" sz="700" dirty="0" err="1"/>
                        <a:t>Woensdag</a:t>
                      </a:r>
                      <a:r>
                        <a:rPr lang="en-GB" sz="700" dirty="0"/>
                        <a:t>  9:30am–12:30pm, 1:30–5pm</a:t>
                      </a:r>
                    </a:p>
                    <a:p>
                      <a:r>
                        <a:rPr lang="en-GB" sz="700" dirty="0" err="1"/>
                        <a:t>Donderdag</a:t>
                      </a:r>
                      <a:r>
                        <a:rPr lang="en-GB" sz="700" dirty="0"/>
                        <a:t>  9:30am–12:30pm, 1:30–6pm</a:t>
                      </a:r>
                    </a:p>
                    <a:p>
                      <a:r>
                        <a:rPr lang="en-GB" sz="700" dirty="0" err="1"/>
                        <a:t>Vrijdag</a:t>
                      </a:r>
                      <a:r>
                        <a:rPr lang="en-GB" sz="700" dirty="0"/>
                        <a:t>	    9:30am–12:30pm, 1:30–5pm</a:t>
                      </a:r>
                    </a:p>
                    <a:p>
                      <a:r>
                        <a:rPr lang="en-GB" sz="700" dirty="0" err="1"/>
                        <a:t>Zaterdag</a:t>
                      </a:r>
                      <a:r>
                        <a:rPr lang="en-GB" sz="700" dirty="0"/>
                        <a:t>  	   9:30am–1pm</a:t>
                      </a:r>
                    </a:p>
                    <a:p>
                      <a:r>
                        <a:rPr lang="en-GB" sz="700" dirty="0" err="1"/>
                        <a:t>Zondag</a:t>
                      </a:r>
                      <a:r>
                        <a:rPr lang="en-GB" sz="700" dirty="0"/>
                        <a:t>	</a:t>
                      </a:r>
                      <a:r>
                        <a:rPr lang="en-GB" sz="700" dirty="0">
                          <a:solidFill>
                            <a:srgbClr val="92D050"/>
                          </a:solidFill>
                        </a:rPr>
                        <a:t>Closed</a:t>
                      </a:r>
                    </a:p>
                    <a:p>
                      <a:r>
                        <a:rPr lang="en-GB" sz="700" dirty="0" err="1"/>
                        <a:t>Maandag</a:t>
                      </a:r>
                      <a:r>
                        <a:rPr lang="en-GB" sz="700" dirty="0"/>
                        <a:t>	    9:30am–12:30pm, 1:30–5pm</a:t>
                      </a:r>
                    </a:p>
                    <a:p>
                      <a:r>
                        <a:rPr lang="en-GB" sz="700" dirty="0" err="1"/>
                        <a:t>Dinsdag</a:t>
                      </a:r>
                      <a:r>
                        <a:rPr lang="en-GB" sz="700" dirty="0"/>
                        <a:t>	    9:30am–12:30pm, 1:30–6pm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488670"/>
                  </a:ext>
                </a:extLst>
              </a:tr>
            </a:tbl>
          </a:graphicData>
        </a:graphic>
      </p:graphicFrame>
      <p:graphicFrame>
        <p:nvGraphicFramePr>
          <p:cNvPr id="49" name="Table 49">
            <a:extLst>
              <a:ext uri="{FF2B5EF4-FFF2-40B4-BE49-F238E27FC236}">
                <a16:creationId xmlns:a16="http://schemas.microsoft.com/office/drawing/2014/main" id="{DD1E4071-221B-4310-8B4E-BC55513EC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216057"/>
              </p:ext>
            </p:extLst>
          </p:nvPr>
        </p:nvGraphicFramePr>
        <p:xfrm>
          <a:off x="285226" y="3675471"/>
          <a:ext cx="5411931" cy="470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11931">
                  <a:extLst>
                    <a:ext uri="{9D8B030D-6E8A-4147-A177-3AD203B41FA5}">
                      <a16:colId xmlns:a16="http://schemas.microsoft.com/office/drawing/2014/main" val="359308989"/>
                    </a:ext>
                  </a:extLst>
                </a:gridCol>
              </a:tblGrid>
              <a:tr h="470199">
                <a:tc>
                  <a:txBody>
                    <a:bodyPr/>
                    <a:lstStyle/>
                    <a:p>
                      <a:r>
                        <a:rPr lang="nl-BE" sz="1200" dirty="0"/>
                        <a:t>Voor de zusters </a:t>
                      </a:r>
                      <a:r>
                        <a:rPr lang="nl-BE" sz="1200" dirty="0" err="1"/>
                        <a:t>annuntiaten</a:t>
                      </a:r>
                      <a:r>
                        <a:rPr lang="nl-BE" sz="1200" dirty="0"/>
                        <a:t> van Heverlee heeft de </a:t>
                      </a:r>
                      <a:r>
                        <a:rPr lang="nl-BE" sz="1200" dirty="0" err="1"/>
                        <a:t>Boodschapkapel</a:t>
                      </a:r>
                      <a:r>
                        <a:rPr lang="nl-BE" sz="1200" dirty="0"/>
                        <a:t> een zeer bijzondere betekenis. Ze hebben hier hun leven afgelegd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846760"/>
                  </a:ext>
                </a:extLst>
              </a:tr>
            </a:tbl>
          </a:graphicData>
        </a:graphic>
      </p:graphicFrame>
      <p:graphicFrame>
        <p:nvGraphicFramePr>
          <p:cNvPr id="53" name="Table 53">
            <a:extLst>
              <a:ext uri="{FF2B5EF4-FFF2-40B4-BE49-F238E27FC236}">
                <a16:creationId xmlns:a16="http://schemas.microsoft.com/office/drawing/2014/main" id="{16B54B41-E54F-46C7-AA45-E2732427F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554642"/>
              </p:ext>
            </p:extLst>
          </p:nvPr>
        </p:nvGraphicFramePr>
        <p:xfrm>
          <a:off x="318783" y="4256499"/>
          <a:ext cx="5117284" cy="619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7284">
                  <a:extLst>
                    <a:ext uri="{9D8B030D-6E8A-4147-A177-3AD203B41FA5}">
                      <a16:colId xmlns:a16="http://schemas.microsoft.com/office/drawing/2014/main" val="1757825158"/>
                    </a:ext>
                  </a:extLst>
                </a:gridCol>
              </a:tblGrid>
              <a:tr h="619474">
                <a:tc>
                  <a:txBody>
                    <a:bodyPr/>
                    <a:lstStyle/>
                    <a:p>
                      <a:r>
                        <a:rPr lang="nl-BE" sz="1100" dirty="0">
                          <a:solidFill>
                            <a:schemeClr val="accent2"/>
                          </a:solidFill>
                        </a:rPr>
                        <a:t>De glasramen geven uitdrukking aan de kerngedachte van hun spiritualiteit</a:t>
                      </a:r>
                      <a:endParaRPr lang="en-GB" sz="11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32248"/>
                  </a:ext>
                </a:extLst>
              </a:tr>
            </a:tbl>
          </a:graphicData>
        </a:graphic>
      </p:graphicFrame>
      <p:graphicFrame>
        <p:nvGraphicFramePr>
          <p:cNvPr id="55" name="Table 55">
            <a:extLst>
              <a:ext uri="{FF2B5EF4-FFF2-40B4-BE49-F238E27FC236}">
                <a16:creationId xmlns:a16="http://schemas.microsoft.com/office/drawing/2014/main" id="{C237BF1C-80D5-47FB-A8C7-2B475C6A4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838442"/>
              </p:ext>
            </p:extLst>
          </p:nvPr>
        </p:nvGraphicFramePr>
        <p:xfrm>
          <a:off x="1694576" y="4726698"/>
          <a:ext cx="4110606" cy="925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0606">
                  <a:extLst>
                    <a:ext uri="{9D8B030D-6E8A-4147-A177-3AD203B41FA5}">
                      <a16:colId xmlns:a16="http://schemas.microsoft.com/office/drawing/2014/main" val="4058803360"/>
                    </a:ext>
                  </a:extLst>
                </a:gridCol>
              </a:tblGrid>
              <a:tr h="925510">
                <a:tc>
                  <a:txBody>
                    <a:bodyPr/>
                    <a:lstStyle/>
                    <a:p>
                      <a:r>
                        <a:rPr lang="en-GB" dirty="0"/>
                        <a:t>     </a:t>
                      </a:r>
                      <a:r>
                        <a:rPr lang="en-GB" sz="1400" dirty="0" err="1">
                          <a:solidFill>
                            <a:srgbClr val="0070C0"/>
                          </a:solidFill>
                        </a:rPr>
                        <a:t>zeker</a:t>
                      </a:r>
                      <a:r>
                        <a:rPr lang="en-GB" sz="14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GB" sz="1400" dirty="0" err="1">
                          <a:solidFill>
                            <a:srgbClr val="0070C0"/>
                          </a:solidFill>
                        </a:rPr>
                        <a:t>niet</a:t>
                      </a:r>
                      <a:r>
                        <a:rPr lang="en-GB" sz="14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GB" sz="1400" dirty="0" err="1">
                          <a:solidFill>
                            <a:srgbClr val="0070C0"/>
                          </a:solidFill>
                        </a:rPr>
                        <a:t>te</a:t>
                      </a:r>
                      <a:r>
                        <a:rPr lang="en-GB" sz="14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GB" sz="1400" dirty="0" err="1">
                          <a:solidFill>
                            <a:srgbClr val="0070C0"/>
                          </a:solidFill>
                        </a:rPr>
                        <a:t>missen</a:t>
                      </a:r>
                      <a:endParaRPr lang="en-GB" sz="1400" dirty="0">
                        <a:solidFill>
                          <a:srgbClr val="0070C0"/>
                        </a:solidFill>
                      </a:endParaRPr>
                    </a:p>
                    <a:p>
                      <a:r>
                        <a:rPr lang="en-GB" sz="1400" dirty="0"/>
                        <a:t>Wilt u </a:t>
                      </a:r>
                      <a:r>
                        <a:rPr lang="en-GB" sz="1400" dirty="0" err="1"/>
                        <a:t>meerdere</a:t>
                      </a:r>
                      <a:r>
                        <a:rPr lang="en-GB" sz="1400" dirty="0"/>
                        <a:t> </a:t>
                      </a:r>
                      <a:r>
                        <a:rPr lang="en-GB" sz="1400" dirty="0" err="1"/>
                        <a:t>bezoeken</a:t>
                      </a:r>
                      <a:endParaRPr lang="en-GB" sz="1400" dirty="0"/>
                    </a:p>
                    <a:p>
                      <a:r>
                        <a:rPr lang="en-GB" sz="1400" dirty="0" err="1"/>
                        <a:t>Geen</a:t>
                      </a:r>
                      <a:r>
                        <a:rPr lang="en-GB" sz="1400" dirty="0"/>
                        <a:t> </a:t>
                      </a:r>
                      <a:r>
                        <a:rPr lang="en-GB" sz="1400" dirty="0" err="1"/>
                        <a:t>probleem</a:t>
                      </a:r>
                      <a:r>
                        <a:rPr lang="en-GB" sz="1400" dirty="0"/>
                        <a:t>:- abonnement </a:t>
                      </a:r>
                      <a:r>
                        <a:rPr lang="en-GB" sz="1400" dirty="0" err="1"/>
                        <a:t>mogelijk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998447"/>
                  </a:ext>
                </a:extLst>
              </a:tr>
            </a:tbl>
          </a:graphicData>
        </a:graphic>
      </p:graphicFrame>
      <p:graphicFrame>
        <p:nvGraphicFramePr>
          <p:cNvPr id="57" name="Table 57">
            <a:extLst>
              <a:ext uri="{FF2B5EF4-FFF2-40B4-BE49-F238E27FC236}">
                <a16:creationId xmlns:a16="http://schemas.microsoft.com/office/drawing/2014/main" id="{AAA5152F-A626-4240-ABE6-85F3C201A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150414"/>
              </p:ext>
            </p:extLst>
          </p:nvPr>
        </p:nvGraphicFramePr>
        <p:xfrm>
          <a:off x="2843868" y="5652207"/>
          <a:ext cx="2961314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61314">
                  <a:extLst>
                    <a:ext uri="{9D8B030D-6E8A-4147-A177-3AD203B41FA5}">
                      <a16:colId xmlns:a16="http://schemas.microsoft.com/office/drawing/2014/main" val="3959183267"/>
                    </a:ext>
                  </a:extLst>
                </a:gridCol>
              </a:tblGrid>
              <a:tr h="482512">
                <a:tc>
                  <a:txBody>
                    <a:bodyPr/>
                    <a:lstStyle/>
                    <a:p>
                      <a:r>
                        <a:rPr lang="en-GB" sz="1050" dirty="0">
                          <a:latin typeface="Algerian" panose="04020705040A02060702" pitchFamily="82" charset="0"/>
                        </a:rPr>
                        <a:t>Meer </a:t>
                      </a:r>
                      <a:r>
                        <a:rPr lang="en-GB" sz="1050" dirty="0" err="1">
                          <a:latin typeface="Algerian" panose="04020705040A02060702" pitchFamily="82" charset="0"/>
                        </a:rPr>
                        <a:t>informatie</a:t>
                      </a:r>
                      <a:r>
                        <a:rPr lang="en-GB" sz="1050" dirty="0">
                          <a:latin typeface="Algerian" panose="04020705040A02060702" pitchFamily="82" charset="0"/>
                        </a:rPr>
                        <a:t>:-</a:t>
                      </a:r>
                    </a:p>
                    <a:p>
                      <a:r>
                        <a:rPr lang="en-GB" sz="1050" dirty="0">
                          <a:latin typeface="Algerian" panose="04020705040A02060702" pitchFamily="82" charset="0"/>
                        </a:rPr>
                        <a:t> 016 39 93 20,</a:t>
                      </a:r>
                    </a:p>
                    <a:p>
                      <a:r>
                        <a:rPr lang="nl-BE" sz="1050" dirty="0">
                          <a:latin typeface="Algerian" panose="04020705040A02060702" pitchFamily="82" charset="0"/>
                        </a:rPr>
                        <a:t>Heilig Hartinstituut, Naamsesteenweg 355, 3001 Heverlee.</a:t>
                      </a:r>
                      <a:endParaRPr lang="en-GB" sz="1050" dirty="0">
                        <a:latin typeface="Algerian" panose="04020705040A02060702" pitchFamily="8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796019"/>
                  </a:ext>
                </a:extLst>
              </a:tr>
            </a:tbl>
          </a:graphicData>
        </a:graphic>
      </p:graphicFrame>
      <p:sp>
        <p:nvSpPr>
          <p:cNvPr id="59" name="Rectangle 58">
            <a:extLst>
              <a:ext uri="{FF2B5EF4-FFF2-40B4-BE49-F238E27FC236}">
                <a16:creationId xmlns:a16="http://schemas.microsoft.com/office/drawing/2014/main" id="{E13E6F05-1A20-4AE3-81C1-E19DFF1D5FA8}"/>
              </a:ext>
            </a:extLst>
          </p:cNvPr>
          <p:cNvSpPr/>
          <p:nvPr/>
        </p:nvSpPr>
        <p:spPr>
          <a:xfrm>
            <a:off x="4823670" y="4536699"/>
            <a:ext cx="1272330" cy="4359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isometricOffAxis1Right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Gratis </a:t>
            </a:r>
            <a:r>
              <a:rPr lang="en-GB" sz="9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parkeren</a:t>
            </a:r>
            <a:endParaRPr lang="en-GB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0693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61</TotalTime>
  <Words>207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Algerian</vt:lpstr>
      <vt:lpstr>Arial</vt:lpstr>
      <vt:lpstr>Calibri Light</vt:lpstr>
      <vt:lpstr>Century Gothic</vt:lpstr>
      <vt:lpstr>Wingdings 3</vt:lpstr>
      <vt:lpstr>Wisp</vt:lpstr>
      <vt:lpstr>EEN LEVENDE CAMPUS MET EEN RIJKE GESCHEIDENIS EN EEN PRACHTIGE KAPEL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EEN LEVENDE CAMPUS MET EEN RIJKE GESCHEIDENIS EN EEN PRACHTIGE KAPEL</dc:title>
  <dc:creator>Pratap Paudel</dc:creator>
  <cp:lastModifiedBy>Pratap Paudel</cp:lastModifiedBy>
  <cp:revision>8</cp:revision>
  <dcterms:created xsi:type="dcterms:W3CDTF">2020-02-05T22:23:59Z</dcterms:created>
  <dcterms:modified xsi:type="dcterms:W3CDTF">2020-02-05T23:25:05Z</dcterms:modified>
</cp:coreProperties>
</file>